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av" ContentType="audio/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Lst>
  <p:handoutMasterIdLst>
    <p:handoutMasterId r:id="rId32"/>
  </p:handoutMasterIdLst>
  <p:sldIdLst>
    <p:sldId id="256" r:id="rId2"/>
    <p:sldId id="342" r:id="rId3"/>
    <p:sldId id="343" r:id="rId4"/>
    <p:sldId id="344" r:id="rId5"/>
    <p:sldId id="373" r:id="rId6"/>
    <p:sldId id="353" r:id="rId7"/>
    <p:sldId id="372" r:id="rId8"/>
    <p:sldId id="345" r:id="rId9"/>
    <p:sldId id="355" r:id="rId10"/>
    <p:sldId id="356" r:id="rId11"/>
    <p:sldId id="371" r:id="rId12"/>
    <p:sldId id="346" r:id="rId13"/>
    <p:sldId id="347" r:id="rId14"/>
    <p:sldId id="348" r:id="rId15"/>
    <p:sldId id="374" r:id="rId16"/>
    <p:sldId id="349" r:id="rId17"/>
    <p:sldId id="351" r:id="rId18"/>
    <p:sldId id="358" r:id="rId19"/>
    <p:sldId id="357" r:id="rId20"/>
    <p:sldId id="360" r:id="rId21"/>
    <p:sldId id="361" r:id="rId22"/>
    <p:sldId id="362" r:id="rId23"/>
    <p:sldId id="376" r:id="rId24"/>
    <p:sldId id="369" r:id="rId25"/>
    <p:sldId id="363" r:id="rId26"/>
    <p:sldId id="364" r:id="rId27"/>
    <p:sldId id="365" r:id="rId28"/>
    <p:sldId id="366" r:id="rId29"/>
    <p:sldId id="367" r:id="rId30"/>
    <p:sldId id="368" r:id="rId31"/>
  </p:sldIdLst>
  <p:sldSz cx="9144000" cy="6858000" type="screen4x3"/>
  <p:notesSz cx="6743700" cy="9893300"/>
  <p:custDataLst>
    <p:tags r:id="rId33"/>
  </p:custDataLst>
  <p:defaultTextStyle>
    <a:defPPr>
      <a:defRPr lang="en-US"/>
    </a:defPPr>
    <a:lvl1pPr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ctr"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6">
          <p15:clr>
            <a:srgbClr val="A4A3A4"/>
          </p15:clr>
        </p15:guide>
        <p15:guide id="2" pos="212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999"/>
    <a:srgbClr val="FFFEA8"/>
    <a:srgbClr val="FFFFCC"/>
    <a:srgbClr val="CC3300"/>
    <a:srgbClr val="FFCC99"/>
    <a:srgbClr val="FFFF00"/>
    <a:srgbClr val="FF006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4" autoAdjust="0"/>
    <p:restoredTop sz="94606" autoAdjust="0"/>
  </p:normalViewPr>
  <p:slideViewPr>
    <p:cSldViewPr>
      <p:cViewPr varScale="1">
        <p:scale>
          <a:sx n="119" d="100"/>
          <a:sy n="119" d="100"/>
        </p:scale>
        <p:origin x="1296"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2" d="100"/>
          <a:sy n="62" d="100"/>
        </p:scale>
        <p:origin x="-2058" y="-72"/>
      </p:cViewPr>
      <p:guideLst>
        <p:guide orient="horz" pos="3116"/>
        <p:guide pos="21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2258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l">
              <a:defRPr kumimoji="0" sz="1200" smtClean="0">
                <a:effectLst/>
              </a:defRPr>
            </a:lvl1pPr>
          </a:lstStyle>
          <a:p>
            <a:pPr>
              <a:defRPr/>
            </a:pPr>
            <a:r>
              <a:rPr lang="de-DE" altLang="de-DE"/>
              <a:t>Karl Heinz Wagner</a:t>
            </a:r>
          </a:p>
        </p:txBody>
      </p:sp>
      <p:sp>
        <p:nvSpPr>
          <p:cNvPr id="17411" name="Rectangle 3"/>
          <p:cNvSpPr>
            <a:spLocks noGrp="1" noChangeArrowheads="1"/>
          </p:cNvSpPr>
          <p:nvPr>
            <p:ph type="dt" sz="quarter" idx="1"/>
          </p:nvPr>
        </p:nvSpPr>
        <p:spPr bwMode="auto">
          <a:xfrm>
            <a:off x="3821113" y="0"/>
            <a:ext cx="2922587"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smtClean="0">
                <a:effectLst/>
              </a:defRPr>
            </a:lvl1pPr>
          </a:lstStyle>
          <a:p>
            <a:pPr>
              <a:defRPr/>
            </a:pPr>
            <a:fld id="{96B769FB-3180-4D12-B19A-1907179A2681}" type="datetime1">
              <a:rPr lang="de-DE" altLang="de-DE"/>
              <a:pPr>
                <a:defRPr/>
              </a:pPr>
              <a:t>16.11.2019</a:t>
            </a:fld>
            <a:endParaRPr lang="de-DE" altLang="de-DE"/>
          </a:p>
        </p:txBody>
      </p:sp>
      <p:sp>
        <p:nvSpPr>
          <p:cNvPr id="17412" name="Rectangle 4"/>
          <p:cNvSpPr>
            <a:spLocks noGrp="1" noChangeArrowheads="1"/>
          </p:cNvSpPr>
          <p:nvPr>
            <p:ph type="ftr" sz="quarter" idx="2"/>
          </p:nvPr>
        </p:nvSpPr>
        <p:spPr bwMode="auto">
          <a:xfrm>
            <a:off x="0" y="9398000"/>
            <a:ext cx="292258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b" anchorCtr="0" compatLnSpc="1">
            <a:prstTxWarp prst="textNoShape">
              <a:avLst/>
            </a:prstTxWarp>
          </a:bodyPr>
          <a:lstStyle>
            <a:lvl1pPr algn="l">
              <a:defRPr kumimoji="0" sz="1200" smtClean="0">
                <a:effectLst/>
              </a:defRPr>
            </a:lvl1pPr>
          </a:lstStyle>
          <a:p>
            <a:pPr>
              <a:defRPr/>
            </a:pPr>
            <a:r>
              <a:rPr lang="de-DE" altLang="de-DE"/>
              <a:t>Artikulationsprozess: Teil 2</a:t>
            </a:r>
          </a:p>
        </p:txBody>
      </p:sp>
      <p:sp>
        <p:nvSpPr>
          <p:cNvPr id="17413" name="Rectangle 5"/>
          <p:cNvSpPr>
            <a:spLocks noGrp="1" noChangeArrowheads="1"/>
          </p:cNvSpPr>
          <p:nvPr>
            <p:ph type="sldNum" sz="quarter" idx="3"/>
          </p:nvPr>
        </p:nvSpPr>
        <p:spPr bwMode="auto">
          <a:xfrm>
            <a:off x="3821113" y="9398000"/>
            <a:ext cx="2922587"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b" anchorCtr="0" compatLnSpc="1">
            <a:prstTxWarp prst="textNoShape">
              <a:avLst/>
            </a:prstTxWarp>
          </a:bodyPr>
          <a:lstStyle>
            <a:lvl1pPr algn="r">
              <a:defRPr kumimoji="0" sz="1200" smtClean="0">
                <a:effectLst/>
              </a:defRPr>
            </a:lvl1pPr>
          </a:lstStyle>
          <a:p>
            <a:pPr>
              <a:defRPr/>
            </a:pPr>
            <a:fld id="{F44E20F6-6179-4E27-946E-256D8ABE0D24}" type="slidenum">
              <a:rPr lang="de-DE" altLang="de-DE"/>
              <a:pPr>
                <a:defRPr/>
              </a:pPr>
              <a:t>‹Nr.›</a:t>
            </a:fld>
            <a:endParaRPr lang="de-DE" altLang="de-DE"/>
          </a:p>
        </p:txBody>
      </p:sp>
    </p:spTree>
    <p:extLst>
      <p:ext uri="{BB962C8B-B14F-4D97-AF65-F5344CB8AC3E}">
        <p14:creationId xmlns:p14="http://schemas.microsoft.com/office/powerpoint/2010/main" val="373642460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elfolie">
    <p:spTree>
      <p:nvGrpSpPr>
        <p:cNvPr id="1" name=""/>
        <p:cNvGrpSpPr/>
        <p:nvPr/>
      </p:nvGrpSpPr>
      <p:grpSpPr>
        <a:xfrm>
          <a:off x="0" y="0"/>
          <a:ext cx="0" cy="0"/>
          <a:chOff x="0" y="0"/>
          <a:chExt cx="0" cy="0"/>
        </a:xfrm>
      </p:grpSpPr>
      <p:sp>
        <p:nvSpPr>
          <p:cNvPr id="145410" name="Rectangle 2"/>
          <p:cNvSpPr>
            <a:spLocks noGrp="1" noChangeArrowheads="1"/>
          </p:cNvSpPr>
          <p:nvPr>
            <p:ph type="ctrTitle" sz="quarter"/>
          </p:nvPr>
        </p:nvSpPr>
        <p:spPr>
          <a:xfrm>
            <a:off x="685800" y="2286000"/>
            <a:ext cx="7772400" cy="1143000"/>
          </a:xfrm>
        </p:spPr>
        <p:txBody>
          <a:bodyPr/>
          <a:lstStyle>
            <a:lvl1pPr>
              <a:defRPr/>
            </a:lvl1pPr>
          </a:lstStyle>
          <a:p>
            <a:pPr lvl="0"/>
            <a:r>
              <a:rPr lang="de-DE" altLang="de-DE" noProof="0"/>
              <a:t>Hier klicken, um Master-Titelformat zu bearbeiten.</a:t>
            </a:r>
          </a:p>
        </p:txBody>
      </p:sp>
      <p:sp>
        <p:nvSpPr>
          <p:cNvPr id="145411" name="Rectangle 3"/>
          <p:cNvSpPr>
            <a:spLocks noGrp="1" noChangeArrowheads="1"/>
          </p:cNvSpPr>
          <p:nvPr>
            <p:ph type="subTitle" sz="quarter" idx="1"/>
          </p:nvPr>
        </p:nvSpPr>
        <p:spPr>
          <a:xfrm>
            <a:off x="2057400" y="4114800"/>
            <a:ext cx="6400800" cy="1752600"/>
          </a:xfrm>
        </p:spPr>
        <p:txBody>
          <a:bodyPr/>
          <a:lstStyle>
            <a:lvl1pPr marL="536575" indent="-536575">
              <a:defRPr>
                <a:effectLst/>
              </a:defRPr>
            </a:lvl1pPr>
          </a:lstStyle>
          <a:p>
            <a:pPr lvl="0"/>
            <a:r>
              <a:rPr lang="de-DE" altLang="de-DE" noProof="0"/>
              <a:t>Hier klicken, um Master-Untertitelformat zu bearbeiten.</a:t>
            </a:r>
          </a:p>
        </p:txBody>
      </p:sp>
      <p:sp>
        <p:nvSpPr>
          <p:cNvPr id="4" name="Rectangle 4"/>
          <p:cNvSpPr>
            <a:spLocks noGrp="1" noChangeArrowheads="1"/>
          </p:cNvSpPr>
          <p:nvPr>
            <p:ph type="dt" sz="quarter" idx="10"/>
          </p:nvPr>
        </p:nvSpPr>
        <p:spPr/>
        <p:txBody>
          <a:bodyPr/>
          <a:lstStyle>
            <a:lvl1pPr>
              <a:defRPr smtClean="0"/>
            </a:lvl1pPr>
          </a:lstStyle>
          <a:p>
            <a:pPr>
              <a:defRPr/>
            </a:pPr>
            <a:endParaRPr lang="de-DE" altLang="de-DE"/>
          </a:p>
        </p:txBody>
      </p:sp>
      <p:sp>
        <p:nvSpPr>
          <p:cNvPr id="5" name="Rectangle 5"/>
          <p:cNvSpPr>
            <a:spLocks noGrp="1" noChangeArrowheads="1"/>
          </p:cNvSpPr>
          <p:nvPr>
            <p:ph type="ftr" sz="quarter" idx="11"/>
          </p:nvPr>
        </p:nvSpPr>
        <p:spPr bwMode="auto">
          <a:xfrm>
            <a:off x="3124200" y="6172200"/>
            <a:ext cx="2895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defRPr sz="1400" smtClean="0">
                <a:effectLst/>
              </a:defRPr>
            </a:lvl1pPr>
          </a:lstStyle>
          <a:p>
            <a:pPr>
              <a:defRPr/>
            </a:pPr>
            <a:endParaRPr lang="de-DE" altLang="de-DE"/>
          </a:p>
        </p:txBody>
      </p:sp>
      <p:sp>
        <p:nvSpPr>
          <p:cNvPr id="6" name="Rectangle 6"/>
          <p:cNvSpPr>
            <a:spLocks noGrp="1" noChangeArrowheads="1"/>
          </p:cNvSpPr>
          <p:nvPr>
            <p:ph type="sldNum" sz="quarter" idx="12"/>
          </p:nvPr>
        </p:nvSpPr>
        <p:spPr/>
        <p:txBody>
          <a:bodyPr/>
          <a:lstStyle>
            <a:lvl1pPr>
              <a:defRPr smtClean="0"/>
            </a:lvl1pPr>
          </a:lstStyle>
          <a:p>
            <a:pPr>
              <a:defRPr/>
            </a:pPr>
            <a:endParaRPr lang="de-DE" altLang="de-DE"/>
          </a:p>
        </p:txBody>
      </p:sp>
    </p:spTree>
    <p:extLst>
      <p:ext uri="{BB962C8B-B14F-4D97-AF65-F5344CB8AC3E}">
        <p14:creationId xmlns:p14="http://schemas.microsoft.com/office/powerpoint/2010/main" val="1049529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3795306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50050" y="765175"/>
            <a:ext cx="2165350" cy="53308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250825" y="765175"/>
            <a:ext cx="6346825" cy="53308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1393333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1154121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1365448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50825" y="1752600"/>
            <a:ext cx="4256088"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59313" y="1752600"/>
            <a:ext cx="4256087"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1973448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8"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4178706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4"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3755466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3"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3247356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1841064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p:cNvSpPr>
            <a:spLocks noGrp="1" noChangeArrowheads="1"/>
          </p:cNvSpPr>
          <p:nvPr>
            <p:ph type="sldNum" sz="quarter" idx="11"/>
          </p:nvPr>
        </p:nvSpPr>
        <p:spPr>
          <a:ln/>
        </p:spPr>
        <p:txBody>
          <a:bodyPr/>
          <a:lstStyle>
            <a:lvl1pPr>
              <a:defRPr/>
            </a:lvl1pPr>
          </a:lstStyle>
          <a:p>
            <a:pPr>
              <a:defRPr/>
            </a:pPr>
            <a:endParaRPr lang="de-DE" altLang="de-DE"/>
          </a:p>
        </p:txBody>
      </p:sp>
    </p:spTree>
    <p:extLst>
      <p:ext uri="{BB962C8B-B14F-4D97-AF65-F5344CB8AC3E}">
        <p14:creationId xmlns:p14="http://schemas.microsoft.com/office/powerpoint/2010/main" val="3348942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bwMode="auto">
          <a:xfrm>
            <a:off x="250825" y="765175"/>
            <a:ext cx="864235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de-DE" altLang="de-DE"/>
              <a:t>Hier klicken, um Master-Titelformat zu bearbeiten.</a:t>
            </a:r>
          </a:p>
        </p:txBody>
      </p:sp>
      <p:sp>
        <p:nvSpPr>
          <p:cNvPr id="144387" name="Rectangle 3"/>
          <p:cNvSpPr>
            <a:spLocks noGrp="1" noChangeArrowheads="1"/>
          </p:cNvSpPr>
          <p:nvPr>
            <p:ph type="body" idx="1"/>
          </p:nvPr>
        </p:nvSpPr>
        <p:spPr bwMode="auto">
          <a:xfrm>
            <a:off x="250825" y="1752600"/>
            <a:ext cx="8664575"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de-DE" altLang="de-DE"/>
              <a:t>Hier klicken, um Master-Textformat zu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144388" name="Rectangle 4"/>
          <p:cNvSpPr>
            <a:spLocks noGrp="1" noChangeArrowheads="1"/>
          </p:cNvSpPr>
          <p:nvPr>
            <p:ph type="dt" sz="half" idx="2"/>
          </p:nvPr>
        </p:nvSpPr>
        <p:spPr bwMode="auto">
          <a:xfrm>
            <a:off x="6858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l">
              <a:defRPr sz="1400" smtClean="0">
                <a:effectLst/>
              </a:defRPr>
            </a:lvl1pPr>
          </a:lstStyle>
          <a:p>
            <a:pPr>
              <a:defRPr/>
            </a:pPr>
            <a:endParaRPr lang="de-DE" altLang="de-DE"/>
          </a:p>
        </p:txBody>
      </p:sp>
      <p:sp>
        <p:nvSpPr>
          <p:cNvPr id="144389" name="Rectangle 5"/>
          <p:cNvSpPr>
            <a:spLocks noGrp="1" noChangeArrowheads="1"/>
          </p:cNvSpPr>
          <p:nvPr>
            <p:ph type="sldNum" sz="quarter" idx="4"/>
          </p:nvPr>
        </p:nvSpPr>
        <p:spPr bwMode="auto">
          <a:xfrm>
            <a:off x="65532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r">
              <a:defRPr sz="1400" smtClean="0">
                <a:effectLst/>
              </a:defRPr>
            </a:lvl1pPr>
          </a:lstStyle>
          <a:p>
            <a:pPr>
              <a:defRPr/>
            </a:pPr>
            <a:endParaRPr lang="de-DE" altLang="de-DE"/>
          </a:p>
        </p:txBody>
      </p:sp>
      <p:pic>
        <p:nvPicPr>
          <p:cNvPr id="1030" name="Picture 6" descr="phonologi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700338" y="115888"/>
            <a:ext cx="36718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7" descr="khw"/>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8763" y="-11113"/>
            <a:ext cx="857250" cy="762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4392" name="Line 8"/>
          <p:cNvSpPr>
            <a:spLocks noChangeShapeType="1"/>
          </p:cNvSpPr>
          <p:nvPr/>
        </p:nvSpPr>
        <p:spPr bwMode="auto">
          <a:xfrm>
            <a:off x="250825" y="765175"/>
            <a:ext cx="8642350" cy="0"/>
          </a:xfrm>
          <a:prstGeom prst="line">
            <a:avLst/>
          </a:prstGeom>
          <a:noFill/>
          <a:ln w="38100" cap="sq">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Tree>
  </p:cSld>
  <p:clrMap bg1="lt1" tx1="dk1" bg2="lt2" tx2="dk2" accent1="accent1" accent2="accent2" accent3="accent3" accent4="accent4" accent5="accent5" accent6="accent6" hlink="hlink" folHlink="folHlink"/>
  <p:sldLayoutIdLst>
    <p:sldLayoutId id="2147483675"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4387">
                                            <p:txEl>
                                              <p:pRg st="0" end="0"/>
                                            </p:txEl>
                                          </p:spTgt>
                                        </p:tgtEl>
                                        <p:attrNameLst>
                                          <p:attrName>style.visibility</p:attrName>
                                        </p:attrNameLst>
                                      </p:cBhvr>
                                      <p:to>
                                        <p:strVal val="visible"/>
                                      </p:to>
                                    </p:set>
                                    <p:animEffect transition="in" filter="wipe(left)">
                                      <p:cBhvr>
                                        <p:cTn id="7" dur="500"/>
                                        <p:tgtEl>
                                          <p:spTgt spid="1443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4387">
                                            <p:txEl>
                                              <p:pRg st="1" end="1"/>
                                            </p:txEl>
                                          </p:spTgt>
                                        </p:tgtEl>
                                        <p:attrNameLst>
                                          <p:attrName>style.visibility</p:attrName>
                                        </p:attrNameLst>
                                      </p:cBhvr>
                                      <p:to>
                                        <p:strVal val="visible"/>
                                      </p:to>
                                    </p:set>
                                    <p:animEffect transition="in" filter="wipe(left)">
                                      <p:cBhvr>
                                        <p:cTn id="12" dur="500"/>
                                        <p:tgtEl>
                                          <p:spTgt spid="1443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44387">
                                            <p:txEl>
                                              <p:pRg st="2" end="2"/>
                                            </p:txEl>
                                          </p:spTgt>
                                        </p:tgtEl>
                                        <p:attrNameLst>
                                          <p:attrName>style.visibility</p:attrName>
                                        </p:attrNameLst>
                                      </p:cBhvr>
                                      <p:to>
                                        <p:strVal val="visible"/>
                                      </p:to>
                                    </p:set>
                                    <p:animEffect transition="in" filter="wipe(left)">
                                      <p:cBhvr>
                                        <p:cTn id="17" dur="500"/>
                                        <p:tgtEl>
                                          <p:spTgt spid="14438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44387">
                                            <p:txEl>
                                              <p:pRg st="3" end="3"/>
                                            </p:txEl>
                                          </p:spTgt>
                                        </p:tgtEl>
                                        <p:attrNameLst>
                                          <p:attrName>style.visibility</p:attrName>
                                        </p:attrNameLst>
                                      </p:cBhvr>
                                      <p:to>
                                        <p:strVal val="visible"/>
                                      </p:to>
                                    </p:set>
                                    <p:animEffect transition="in" filter="wipe(left)">
                                      <p:cBhvr>
                                        <p:cTn id="22" dur="500"/>
                                        <p:tgtEl>
                                          <p:spTgt spid="144387">
                                            <p:txEl>
                                              <p:pRg st="3" end="3"/>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144387">
                                            <p:txEl>
                                              <p:pRg st="4" end="4"/>
                                            </p:txEl>
                                          </p:spTgt>
                                        </p:tgtEl>
                                        <p:attrNameLst>
                                          <p:attrName>style.visibility</p:attrName>
                                        </p:attrNameLst>
                                      </p:cBhvr>
                                      <p:to>
                                        <p:strVal val="visible"/>
                                      </p:to>
                                    </p:set>
                                    <p:animEffect transition="in" filter="wipe(left)">
                                      <p:cBhvr>
                                        <p:cTn id="25" dur="500"/>
                                        <p:tgtEl>
                                          <p:spTgt spid="1443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build="p" bldLvl="4" autoUpdateAnimBg="0">
        <p:tmplLst>
          <p:tmpl lvl="1">
            <p:tnLst>
              <p:par>
                <p:cTn presetID="22" presetClass="entr" presetSubtype="8" fill="hold" nodeType="clickEffect">
                  <p:stCondLst>
                    <p:cond delay="0"/>
                  </p:stCondLst>
                  <p:childTnLst>
                    <p:set>
                      <p:cBhvr>
                        <p:cTn dur="1" fill="hold">
                          <p:stCondLst>
                            <p:cond delay="0"/>
                          </p:stCondLst>
                        </p:cTn>
                        <p:tgtEl>
                          <p:spTgt spid="144387"/>
                        </p:tgtEl>
                        <p:attrNameLst>
                          <p:attrName>style.visibility</p:attrName>
                        </p:attrNameLst>
                      </p:cBhvr>
                      <p:to>
                        <p:strVal val="visible"/>
                      </p:to>
                    </p:set>
                    <p:animEffect transition="in" filter="wipe(left)">
                      <p:cBhvr>
                        <p:cTn dur="500"/>
                        <p:tgtEl>
                          <p:spTgt spid="144387"/>
                        </p:tgtEl>
                      </p:cBhvr>
                    </p:animEffect>
                  </p:childTnLst>
                </p:cTn>
              </p:par>
            </p:tnLst>
          </p:tmpl>
          <p:tmpl lvl="2">
            <p:tnLst>
              <p:par>
                <p:cTn presetID="22" presetClass="entr" presetSubtype="8" fill="hold" nodeType="clickEffect">
                  <p:stCondLst>
                    <p:cond delay="0"/>
                  </p:stCondLst>
                  <p:childTnLst>
                    <p:set>
                      <p:cBhvr>
                        <p:cTn dur="1" fill="hold">
                          <p:stCondLst>
                            <p:cond delay="0"/>
                          </p:stCondLst>
                        </p:cTn>
                        <p:tgtEl>
                          <p:spTgt spid="144387"/>
                        </p:tgtEl>
                        <p:attrNameLst>
                          <p:attrName>style.visibility</p:attrName>
                        </p:attrNameLst>
                      </p:cBhvr>
                      <p:to>
                        <p:strVal val="visible"/>
                      </p:to>
                    </p:set>
                    <p:animEffect transition="in" filter="wipe(left)">
                      <p:cBhvr>
                        <p:cTn dur="500"/>
                        <p:tgtEl>
                          <p:spTgt spid="144387"/>
                        </p:tgtEl>
                      </p:cBhvr>
                    </p:animEffect>
                  </p:childTnLst>
                </p:cTn>
              </p:par>
            </p:tnLst>
          </p:tmpl>
          <p:tmpl lvl="3">
            <p:tnLst>
              <p:par>
                <p:cTn presetID="22" presetClass="entr" presetSubtype="8" fill="hold" nodeType="clickEffect">
                  <p:stCondLst>
                    <p:cond delay="0"/>
                  </p:stCondLst>
                  <p:childTnLst>
                    <p:set>
                      <p:cBhvr>
                        <p:cTn dur="1" fill="hold">
                          <p:stCondLst>
                            <p:cond delay="0"/>
                          </p:stCondLst>
                        </p:cTn>
                        <p:tgtEl>
                          <p:spTgt spid="144387"/>
                        </p:tgtEl>
                        <p:attrNameLst>
                          <p:attrName>style.visibility</p:attrName>
                        </p:attrNameLst>
                      </p:cBhvr>
                      <p:to>
                        <p:strVal val="visible"/>
                      </p:to>
                    </p:set>
                    <p:animEffect transition="in" filter="wipe(left)">
                      <p:cBhvr>
                        <p:cTn dur="500"/>
                        <p:tgtEl>
                          <p:spTgt spid="144387"/>
                        </p:tgtEl>
                      </p:cBhvr>
                    </p:animEffect>
                  </p:childTnLst>
                </p:cTn>
              </p:par>
            </p:tnLst>
          </p:tmpl>
          <p:tmpl lvl="4">
            <p:tnLst>
              <p:par>
                <p:cTn presetID="22" presetClass="entr" presetSubtype="8" fill="hold" nodeType="clickEffect">
                  <p:stCondLst>
                    <p:cond delay="0"/>
                  </p:stCondLst>
                  <p:childTnLst>
                    <p:set>
                      <p:cBhvr>
                        <p:cTn dur="1" fill="hold">
                          <p:stCondLst>
                            <p:cond delay="0"/>
                          </p:stCondLst>
                        </p:cTn>
                        <p:tgtEl>
                          <p:spTgt spid="144387"/>
                        </p:tgtEl>
                        <p:attrNameLst>
                          <p:attrName>style.visibility</p:attrName>
                        </p:attrNameLst>
                      </p:cBhvr>
                      <p:to>
                        <p:strVal val="visible"/>
                      </p:to>
                    </p:set>
                    <p:animEffect transition="in" filter="wipe(left)">
                      <p:cBhvr>
                        <p:cTn dur="500"/>
                        <p:tgtEl>
                          <p:spTgt spid="144387"/>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144387"/>
                        </p:tgtEl>
                        <p:attrNameLst>
                          <p:attrName>style.visibility</p:attrName>
                        </p:attrNameLst>
                      </p:cBhvr>
                      <p:to>
                        <p:strVal val="visible"/>
                      </p:to>
                    </p:set>
                    <p:animEffect transition="in" filter="wipe(left)">
                      <p:cBhvr>
                        <p:cTn dur="500"/>
                        <p:tgtEl>
                          <p:spTgt spid="144387"/>
                        </p:tgtEl>
                      </p:cBhvr>
                    </p:animEffect>
                  </p:childTnLst>
                </p:cTn>
              </p:par>
            </p:tnLst>
          </p:tmpl>
        </p:tmplLst>
      </p:bldP>
    </p:bldLst>
  </p:timing>
  <p:txStyles>
    <p:titleStyle>
      <a:lvl1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2pPr>
      <a:lvl3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3pPr>
      <a:lvl4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4pPr>
      <a:lvl5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5pPr>
      <a:lvl6pPr marL="4572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6pPr>
      <a:lvl7pPr marL="9144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7pPr>
      <a:lvl8pPr marL="13716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8pPr>
      <a:lvl9pPr marL="18288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accent2"/>
        </a:buClr>
        <a:buFont typeface="Wingdings 2" pitchFamily="18" charset="2"/>
        <a:buChar char="°"/>
        <a:defRPr kumimoji="1" sz="24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accent2"/>
        </a:buClr>
        <a:buFont typeface="Wingdings 3" pitchFamily="18" charset="2"/>
        <a:buChar char="u"/>
        <a:defRPr kumimoji="1" sz="20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accent2"/>
        </a:buClr>
        <a:buSzPct val="80000"/>
        <a:buFont typeface="Wingdings" pitchFamily="2" charset="2"/>
        <a:buChar char="¨"/>
        <a:defRPr kumimoji="1">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har char="–"/>
        <a:defRPr kumimoji="1" sz="16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5pPr>
      <a:lvl6pPr marL="25146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6pPr>
      <a:lvl7pPr marL="29718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7pPr>
      <a:lvl8pPr marL="34290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8pPr>
      <a:lvl9pPr marL="38862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6.wmf"/><Relationship Id="rId5" Type="http://schemas.openxmlformats.org/officeDocument/2006/relationships/oleObject" Target="../embeddings/oleObject2.bin"/><Relationship Id="rId4" Type="http://schemas.openxmlformats.org/officeDocument/2006/relationships/image" Target="../media/image5.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26"/>
          <p:cNvSpPr>
            <a:spLocks noGrp="1" noChangeArrowheads="1"/>
          </p:cNvSpPr>
          <p:nvPr>
            <p:ph type="ctrTitle"/>
          </p:nvPr>
        </p:nvSpPr>
        <p:spPr/>
        <p:txBody>
          <a:bodyPr/>
          <a:lstStyle/>
          <a:p>
            <a:pPr>
              <a:defRPr/>
            </a:pPr>
            <a:r>
              <a:rPr lang="de-DE" altLang="de-DE"/>
              <a:t>Einführung in die </a:t>
            </a:r>
            <a:br>
              <a:rPr lang="de-DE" altLang="de-DE"/>
            </a:br>
            <a:r>
              <a:rPr lang="de-DE" altLang="de-DE"/>
              <a:t>Phonetik und Phonologie</a:t>
            </a:r>
          </a:p>
        </p:txBody>
      </p:sp>
      <p:sp>
        <p:nvSpPr>
          <p:cNvPr id="3075" name="Rectangle 1027"/>
          <p:cNvSpPr>
            <a:spLocks noGrp="1" noChangeArrowheads="1"/>
          </p:cNvSpPr>
          <p:nvPr>
            <p:ph type="subTitle" idx="1"/>
          </p:nvPr>
        </p:nvSpPr>
        <p:spPr>
          <a:noFill/>
        </p:spPr>
        <p:txBody>
          <a:bodyPr/>
          <a:lstStyle/>
          <a:p>
            <a:r>
              <a:rPr lang="de-DE" altLang="de-DE"/>
              <a:t>Artikulations-Prozess: Teil 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pPr>
              <a:defRPr/>
            </a:pPr>
            <a:r>
              <a:rPr lang="de-DE" altLang="de-DE"/>
              <a:t>Lateral vs. Zentral</a:t>
            </a:r>
          </a:p>
        </p:txBody>
      </p:sp>
      <p:sp>
        <p:nvSpPr>
          <p:cNvPr id="116739" name="Rectangle 3"/>
          <p:cNvSpPr>
            <a:spLocks noGrp="1" noChangeArrowheads="1"/>
          </p:cNvSpPr>
          <p:nvPr>
            <p:ph type="body" idx="1"/>
          </p:nvPr>
        </p:nvSpPr>
        <p:spPr>
          <a:xfrm>
            <a:off x="250825" y="1752600"/>
            <a:ext cx="8664575" cy="3413125"/>
          </a:xfrm>
        </p:spPr>
        <p:txBody>
          <a:bodyPr/>
          <a:lstStyle/>
          <a:p>
            <a:pPr marL="0" indent="0" algn="just">
              <a:spcBef>
                <a:spcPct val="50000"/>
              </a:spcBef>
              <a:buFont typeface="Wingdings 2" pitchFamily="18" charset="2"/>
              <a:buNone/>
              <a:defRPr/>
            </a:pPr>
            <a:r>
              <a:rPr lang="de-DE" altLang="de-DE">
                <a:cs typeface="Times New Roman" pitchFamily="18" charset="0"/>
              </a:rPr>
              <a:t>Bei </a:t>
            </a:r>
            <a:r>
              <a:rPr lang="de-DE" altLang="de-DE">
                <a:solidFill>
                  <a:schemeClr val="accent2"/>
                </a:solidFill>
                <a:cs typeface="Times New Roman" pitchFamily="18" charset="0"/>
              </a:rPr>
              <a:t>lingualen</a:t>
            </a:r>
            <a:r>
              <a:rPr lang="de-DE" altLang="de-DE">
                <a:cs typeface="Times New Roman" pitchFamily="18" charset="0"/>
              </a:rPr>
              <a:t> Lauten, d.h. solchen die mit der Zunge artikuliert werden, können wir im Hinblick auf die ‘transversale’ Dimension zwei Möglichkeiten der Lokalisierung der Ver-engung unterscheiden. </a:t>
            </a:r>
          </a:p>
          <a:p>
            <a:pPr marL="0" indent="0" algn="just">
              <a:spcBef>
                <a:spcPct val="50000"/>
              </a:spcBef>
              <a:buFont typeface="Wingdings 2" pitchFamily="18" charset="2"/>
              <a:buNone/>
              <a:defRPr/>
            </a:pPr>
            <a:r>
              <a:rPr lang="de-DE" altLang="de-DE">
                <a:cs typeface="Times New Roman" pitchFamily="18" charset="0"/>
              </a:rPr>
              <a:t>Die Enge kann mit der Zungenmitte gebildet werden oder an den Zungenrändern. </a:t>
            </a:r>
          </a:p>
          <a:p>
            <a:pPr marL="0" indent="0" algn="just">
              <a:spcBef>
                <a:spcPct val="50000"/>
              </a:spcBef>
              <a:buFont typeface="Wingdings 2" pitchFamily="18" charset="2"/>
              <a:buNone/>
              <a:defRPr/>
            </a:pPr>
            <a:r>
              <a:rPr lang="de-DE" altLang="de-DE">
                <a:cs typeface="Times New Roman" pitchFamily="18" charset="0"/>
              </a:rPr>
              <a:t>Erstere Laute heißen </a:t>
            </a:r>
            <a:r>
              <a:rPr lang="de-DE" altLang="de-DE">
                <a:solidFill>
                  <a:schemeClr val="accent2"/>
                </a:solidFill>
                <a:cs typeface="Times New Roman" pitchFamily="18" charset="0"/>
              </a:rPr>
              <a:t>zentral</a:t>
            </a:r>
            <a:r>
              <a:rPr lang="de-DE" altLang="de-DE">
                <a:cs typeface="Times New Roman" pitchFamily="18" charset="0"/>
              </a:rPr>
              <a:t>, letztere </a:t>
            </a:r>
            <a:r>
              <a:rPr lang="de-DE" altLang="de-DE">
                <a:solidFill>
                  <a:schemeClr val="accent2"/>
                </a:solidFill>
                <a:cs typeface="Times New Roman" pitchFamily="18" charset="0"/>
              </a:rPr>
              <a:t>lateral</a:t>
            </a:r>
            <a:r>
              <a:rPr lang="de-DE" altLang="de-DE">
                <a:cs typeface="Times New Roman" pitchFamily="18" charset="0"/>
              </a:rPr>
              <a:t> (aus lateinisch </a:t>
            </a:r>
            <a:r>
              <a:rPr lang="de-DE" altLang="de-DE" i="1">
                <a:solidFill>
                  <a:schemeClr val="accent2"/>
                </a:solidFill>
                <a:cs typeface="Times New Roman" pitchFamily="18" charset="0"/>
              </a:rPr>
              <a:t>latus,-eris</a:t>
            </a:r>
            <a:r>
              <a:rPr lang="de-DE" altLang="de-DE">
                <a:cs typeface="Times New Roman" pitchFamily="18" charset="0"/>
              </a:rPr>
              <a:t> ‘Seite’).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6739">
                                            <p:txEl>
                                              <p:pRg st="0" end="0"/>
                                            </p:txEl>
                                          </p:spTgt>
                                        </p:tgtEl>
                                        <p:attrNameLst>
                                          <p:attrName>style.visibility</p:attrName>
                                        </p:attrNameLst>
                                      </p:cBhvr>
                                      <p:to>
                                        <p:strVal val="visible"/>
                                      </p:to>
                                    </p:set>
                                    <p:animEffect transition="in" filter="wipe(left)">
                                      <p:cBhvr>
                                        <p:cTn id="7" dur="500"/>
                                        <p:tgtEl>
                                          <p:spTgt spid="1167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6739">
                                            <p:txEl>
                                              <p:pRg st="1" end="1"/>
                                            </p:txEl>
                                          </p:spTgt>
                                        </p:tgtEl>
                                        <p:attrNameLst>
                                          <p:attrName>style.visibility</p:attrName>
                                        </p:attrNameLst>
                                      </p:cBhvr>
                                      <p:to>
                                        <p:strVal val="visible"/>
                                      </p:to>
                                    </p:set>
                                    <p:animEffect transition="in" filter="wipe(left)">
                                      <p:cBhvr>
                                        <p:cTn id="12" dur="500"/>
                                        <p:tgtEl>
                                          <p:spTgt spid="1167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6739">
                                            <p:txEl>
                                              <p:pRg st="2" end="2"/>
                                            </p:txEl>
                                          </p:spTgt>
                                        </p:tgtEl>
                                        <p:attrNameLst>
                                          <p:attrName>style.visibility</p:attrName>
                                        </p:attrNameLst>
                                      </p:cBhvr>
                                      <p:to>
                                        <p:strVal val="visible"/>
                                      </p:to>
                                    </p:set>
                                    <p:animEffect transition="in" filter="wipe(left)">
                                      <p:cBhvr>
                                        <p:cTn id="17" dur="500"/>
                                        <p:tgtEl>
                                          <p:spTgt spid="1167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1026"/>
          <p:cNvSpPr>
            <a:spLocks noGrp="1" noChangeArrowheads="1"/>
          </p:cNvSpPr>
          <p:nvPr>
            <p:ph type="title"/>
          </p:nvPr>
        </p:nvSpPr>
        <p:spPr/>
        <p:txBody>
          <a:bodyPr/>
          <a:lstStyle/>
          <a:p>
            <a:pPr>
              <a:defRPr/>
            </a:pPr>
            <a:r>
              <a:rPr lang="de-DE" altLang="de-DE"/>
              <a:t>Lateral vs. Zentral </a:t>
            </a:r>
          </a:p>
        </p:txBody>
      </p:sp>
      <p:graphicFrame>
        <p:nvGraphicFramePr>
          <p:cNvPr id="133125" name="Object 1029"/>
          <p:cNvGraphicFramePr>
            <a:graphicFrameLocks noChangeAspect="1"/>
          </p:cNvGraphicFramePr>
          <p:nvPr/>
        </p:nvGraphicFramePr>
        <p:xfrm>
          <a:off x="1211263" y="3163888"/>
          <a:ext cx="2752725" cy="1473200"/>
        </p:xfrm>
        <a:graphic>
          <a:graphicData uri="http://schemas.openxmlformats.org/presentationml/2006/ole">
            <mc:AlternateContent xmlns:mc="http://schemas.openxmlformats.org/markup-compatibility/2006">
              <mc:Choice xmlns:v="urn:schemas-microsoft-com:vml" Requires="v">
                <p:oleObj spid="_x0000_s13340" name="Micrografx Windows Draw 5.0 Zeichnung" r:id="rId3" imgW="2752253" imgH="1475715" progId="Draw.Document.5">
                  <p:embed/>
                </p:oleObj>
              </mc:Choice>
              <mc:Fallback>
                <p:oleObj name="Micrografx Windows Draw 5.0 Zeichnung" r:id="rId3" imgW="2752253" imgH="1475715" progId="Draw.Document.5">
                  <p:embed/>
                  <p:pic>
                    <p:nvPicPr>
                      <p:cNvPr id="0" name="Object 10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1263" y="3163888"/>
                        <a:ext cx="2752725" cy="147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26" name="Object 1030"/>
          <p:cNvGraphicFramePr>
            <a:graphicFrameLocks noChangeAspect="1"/>
          </p:cNvGraphicFramePr>
          <p:nvPr/>
        </p:nvGraphicFramePr>
        <p:xfrm>
          <a:off x="5140325" y="3135313"/>
          <a:ext cx="2840038" cy="1525587"/>
        </p:xfrm>
        <a:graphic>
          <a:graphicData uri="http://schemas.openxmlformats.org/presentationml/2006/ole">
            <mc:AlternateContent xmlns:mc="http://schemas.openxmlformats.org/markup-compatibility/2006">
              <mc:Choice xmlns:v="urn:schemas-microsoft-com:vml" Requires="v">
                <p:oleObj spid="_x0000_s13341" name="Micrografx Windows Draw 5.0 Zeichnung" r:id="rId5" imgW="2855167" imgH="1520890" progId="Draw.Document.5">
                  <p:embed/>
                </p:oleObj>
              </mc:Choice>
              <mc:Fallback>
                <p:oleObj name="Micrografx Windows Draw 5.0 Zeichnung" r:id="rId5" imgW="2855167" imgH="1520890" progId="Draw.Document.5">
                  <p:embed/>
                  <p:pic>
                    <p:nvPicPr>
                      <p:cNvPr id="0" name="Object 10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40325" y="3135313"/>
                        <a:ext cx="2840038" cy="1525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3129" name="Line 1033"/>
          <p:cNvSpPr>
            <a:spLocks noChangeShapeType="1"/>
          </p:cNvSpPr>
          <p:nvPr/>
        </p:nvSpPr>
        <p:spPr bwMode="auto">
          <a:xfrm flipV="1">
            <a:off x="5257800" y="4419600"/>
            <a:ext cx="1219200" cy="914400"/>
          </a:xfrm>
          <a:prstGeom prst="line">
            <a:avLst/>
          </a:prstGeom>
          <a:noFill/>
          <a:ln w="57150" cap="sq">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33132" name="Line 1036"/>
          <p:cNvSpPr>
            <a:spLocks noChangeShapeType="1"/>
          </p:cNvSpPr>
          <p:nvPr/>
        </p:nvSpPr>
        <p:spPr bwMode="auto">
          <a:xfrm>
            <a:off x="5562600" y="2362200"/>
            <a:ext cx="990600" cy="762000"/>
          </a:xfrm>
          <a:prstGeom prst="line">
            <a:avLst/>
          </a:prstGeom>
          <a:noFill/>
          <a:ln w="57150" cap="sq">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grpSp>
        <p:nvGrpSpPr>
          <p:cNvPr id="133142" name="Group 1046"/>
          <p:cNvGrpSpPr>
            <a:grpSpLocks/>
          </p:cNvGrpSpPr>
          <p:nvPr/>
        </p:nvGrpSpPr>
        <p:grpSpPr bwMode="auto">
          <a:xfrm>
            <a:off x="2971800" y="4419600"/>
            <a:ext cx="2352675" cy="1155700"/>
            <a:chOff x="1872" y="2784"/>
            <a:chExt cx="1482" cy="728"/>
          </a:xfrm>
        </p:grpSpPr>
        <p:sp>
          <p:nvSpPr>
            <p:cNvPr id="133128" name="Line 1032"/>
            <p:cNvSpPr>
              <a:spLocks noChangeShapeType="1"/>
            </p:cNvSpPr>
            <p:nvPr/>
          </p:nvSpPr>
          <p:spPr bwMode="auto">
            <a:xfrm flipH="1" flipV="1">
              <a:off x="1872" y="2784"/>
              <a:ext cx="720" cy="528"/>
            </a:xfrm>
            <a:prstGeom prst="line">
              <a:avLst/>
            </a:prstGeom>
            <a:noFill/>
            <a:ln w="57150" cap="sq">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33127" name="Text Box 1031"/>
            <p:cNvSpPr txBox="1">
              <a:spLocks noChangeArrowheads="1"/>
            </p:cNvSpPr>
            <p:nvPr/>
          </p:nvSpPr>
          <p:spPr bwMode="auto">
            <a:xfrm>
              <a:off x="2532" y="3147"/>
              <a:ext cx="822" cy="365"/>
            </a:xfrm>
            <a:prstGeom prst="rect">
              <a:avLst/>
            </a:prstGeom>
            <a:solidFill>
              <a:schemeClr val="accent1"/>
            </a:solidFill>
            <a:ln>
              <a:noFill/>
            </a:ln>
            <a:effectLst/>
            <a:extLs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sz="3200">
                  <a:effectLst>
                    <a:outerShdw blurRad="38100" dist="38100" dir="2700000" algn="tl">
                      <a:srgbClr val="C0C0C0"/>
                    </a:outerShdw>
                  </a:effectLst>
                  <a:latin typeface="Tahoma" pitchFamily="34" charset="0"/>
                </a:rPr>
                <a:t>Zunge</a:t>
              </a:r>
            </a:p>
          </p:txBody>
        </p:sp>
      </p:grpSp>
      <p:grpSp>
        <p:nvGrpSpPr>
          <p:cNvPr id="133141" name="Group 1045"/>
          <p:cNvGrpSpPr>
            <a:grpSpLocks/>
          </p:cNvGrpSpPr>
          <p:nvPr/>
        </p:nvGrpSpPr>
        <p:grpSpPr bwMode="auto">
          <a:xfrm>
            <a:off x="2667000" y="1970088"/>
            <a:ext cx="2997200" cy="1154112"/>
            <a:chOff x="1680" y="1241"/>
            <a:chExt cx="1888" cy="727"/>
          </a:xfrm>
        </p:grpSpPr>
        <p:sp>
          <p:nvSpPr>
            <p:cNvPr id="133130" name="Text Box 1034"/>
            <p:cNvSpPr txBox="1">
              <a:spLocks noChangeArrowheads="1"/>
            </p:cNvSpPr>
            <p:nvPr/>
          </p:nvSpPr>
          <p:spPr bwMode="auto">
            <a:xfrm>
              <a:off x="2290" y="1241"/>
              <a:ext cx="1278" cy="365"/>
            </a:xfrm>
            <a:prstGeom prst="rect">
              <a:avLst/>
            </a:prstGeom>
            <a:solidFill>
              <a:schemeClr val="accent1"/>
            </a:solidFill>
            <a:ln>
              <a:noFill/>
            </a:ln>
            <a:effectLst/>
            <a:extLs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sz="3200">
                  <a:effectLst>
                    <a:outerShdw blurRad="38100" dist="38100" dir="2700000" algn="tl">
                      <a:srgbClr val="C0C0C0"/>
                    </a:outerShdw>
                  </a:effectLst>
                  <a:latin typeface="Tahoma" pitchFamily="34" charset="0"/>
                </a:rPr>
                <a:t>Munddach</a:t>
              </a:r>
            </a:p>
          </p:txBody>
        </p:sp>
        <p:sp>
          <p:nvSpPr>
            <p:cNvPr id="133131" name="Line 1035"/>
            <p:cNvSpPr>
              <a:spLocks noChangeShapeType="1"/>
            </p:cNvSpPr>
            <p:nvPr/>
          </p:nvSpPr>
          <p:spPr bwMode="auto">
            <a:xfrm flipH="1">
              <a:off x="1680" y="1488"/>
              <a:ext cx="624" cy="480"/>
            </a:xfrm>
            <a:prstGeom prst="line">
              <a:avLst/>
            </a:prstGeom>
            <a:noFill/>
            <a:ln w="57150" cap="sq">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grpSp>
      <p:sp>
        <p:nvSpPr>
          <p:cNvPr id="133143" name="AutoShape 1047"/>
          <p:cNvSpPr>
            <a:spLocks noChangeArrowheads="1"/>
          </p:cNvSpPr>
          <p:nvPr/>
        </p:nvSpPr>
        <p:spPr bwMode="auto">
          <a:xfrm>
            <a:off x="1600200" y="3505200"/>
            <a:ext cx="304800" cy="1676400"/>
          </a:xfrm>
          <a:prstGeom prst="downArrow">
            <a:avLst>
              <a:gd name="adj1" fmla="val 50000"/>
              <a:gd name="adj2" fmla="val 137500"/>
            </a:avLst>
          </a:prstGeom>
          <a:solidFill>
            <a:srgbClr val="CC3300"/>
          </a:solidFill>
          <a:ln w="381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de-DE"/>
          </a:p>
        </p:txBody>
      </p:sp>
      <p:sp>
        <p:nvSpPr>
          <p:cNvPr id="133144" name="AutoShape 1048"/>
          <p:cNvSpPr>
            <a:spLocks noChangeArrowheads="1"/>
          </p:cNvSpPr>
          <p:nvPr/>
        </p:nvSpPr>
        <p:spPr bwMode="auto">
          <a:xfrm>
            <a:off x="3352800" y="3733800"/>
            <a:ext cx="304800" cy="1676400"/>
          </a:xfrm>
          <a:prstGeom prst="downArrow">
            <a:avLst>
              <a:gd name="adj1" fmla="val 50000"/>
              <a:gd name="adj2" fmla="val 137500"/>
            </a:avLst>
          </a:prstGeom>
          <a:solidFill>
            <a:srgbClr val="CC3300"/>
          </a:solidFill>
          <a:ln w="381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de-DE"/>
          </a:p>
        </p:txBody>
      </p:sp>
      <p:sp>
        <p:nvSpPr>
          <p:cNvPr id="133146" name="AutoShape 1050"/>
          <p:cNvSpPr>
            <a:spLocks noChangeArrowheads="1"/>
          </p:cNvSpPr>
          <p:nvPr/>
        </p:nvSpPr>
        <p:spPr bwMode="auto">
          <a:xfrm>
            <a:off x="6477000" y="3200400"/>
            <a:ext cx="304800" cy="1828800"/>
          </a:xfrm>
          <a:prstGeom prst="downArrow">
            <a:avLst>
              <a:gd name="adj1" fmla="val 50000"/>
              <a:gd name="adj2" fmla="val 150000"/>
            </a:avLst>
          </a:prstGeom>
          <a:solidFill>
            <a:srgbClr val="CC3300"/>
          </a:solidFill>
          <a:ln w="381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de-DE"/>
          </a:p>
        </p:txBody>
      </p:sp>
      <p:grpSp>
        <p:nvGrpSpPr>
          <p:cNvPr id="133139" name="Group 1043"/>
          <p:cNvGrpSpPr>
            <a:grpSpLocks/>
          </p:cNvGrpSpPr>
          <p:nvPr/>
        </p:nvGrpSpPr>
        <p:grpSpPr bwMode="auto">
          <a:xfrm>
            <a:off x="238125" y="2125663"/>
            <a:ext cx="3343275" cy="1684337"/>
            <a:chOff x="150" y="1339"/>
            <a:chExt cx="2106" cy="1061"/>
          </a:xfrm>
        </p:grpSpPr>
        <p:grpSp>
          <p:nvGrpSpPr>
            <p:cNvPr id="13328" name="Group 1041"/>
            <p:cNvGrpSpPr>
              <a:grpSpLocks/>
            </p:cNvGrpSpPr>
            <p:nvPr/>
          </p:nvGrpSpPr>
          <p:grpSpPr bwMode="auto">
            <a:xfrm>
              <a:off x="912" y="1536"/>
              <a:ext cx="1344" cy="864"/>
              <a:chOff x="912" y="1536"/>
              <a:chExt cx="1344" cy="864"/>
            </a:xfrm>
          </p:grpSpPr>
          <p:sp>
            <p:nvSpPr>
              <p:cNvPr id="133135" name="Line 1039"/>
              <p:cNvSpPr>
                <a:spLocks noChangeShapeType="1"/>
              </p:cNvSpPr>
              <p:nvPr/>
            </p:nvSpPr>
            <p:spPr bwMode="auto">
              <a:xfrm>
                <a:off x="912" y="1536"/>
                <a:ext cx="192" cy="768"/>
              </a:xfrm>
              <a:prstGeom prst="line">
                <a:avLst/>
              </a:prstGeom>
              <a:noFill/>
              <a:ln w="76200" cap="sq">
                <a:solidFill>
                  <a:srgbClr val="FFCC99"/>
                </a:solidFill>
                <a:round/>
                <a:headEnd type="none" w="sm" len="sm"/>
                <a:tailEnd type="triangle" w="sm" len="sm"/>
              </a:ln>
              <a:effectLst/>
              <a:scene3d>
                <a:camera prst="legacyObliqueTopRight"/>
                <a:lightRig rig="legacyFlat3" dir="b"/>
              </a:scene3d>
              <a:sp3d extrusionH="125400" prstMaterial="legacyMatte">
                <a:bevelT w="13500" h="13500" prst="angle"/>
                <a:bevelB w="13500" h="13500" prst="angle"/>
                <a:extrusionClr>
                  <a:srgbClr val="009999"/>
                </a:extrusionClr>
              </a:sp3d>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flatTx/>
              </a:bodyPr>
              <a:lstStyle/>
              <a:p>
                <a:pPr>
                  <a:defRPr/>
                </a:pPr>
                <a:endParaRPr lang="de-DE"/>
              </a:p>
            </p:txBody>
          </p:sp>
          <p:sp>
            <p:nvSpPr>
              <p:cNvPr id="133136" name="Line 1040"/>
              <p:cNvSpPr>
                <a:spLocks noChangeShapeType="1"/>
              </p:cNvSpPr>
              <p:nvPr/>
            </p:nvSpPr>
            <p:spPr bwMode="auto">
              <a:xfrm>
                <a:off x="912" y="1536"/>
                <a:ext cx="1344" cy="864"/>
              </a:xfrm>
              <a:prstGeom prst="line">
                <a:avLst/>
              </a:prstGeom>
              <a:noFill/>
              <a:ln w="76200" cap="sq">
                <a:solidFill>
                  <a:srgbClr val="FFCC99"/>
                </a:solidFill>
                <a:round/>
                <a:headEnd type="none" w="sm" len="sm"/>
                <a:tailEnd type="triangle" w="sm" len="sm"/>
              </a:ln>
              <a:effectLst/>
              <a:scene3d>
                <a:camera prst="legacyObliqueTopRight"/>
                <a:lightRig rig="legacyFlat3" dir="b"/>
              </a:scene3d>
              <a:sp3d extrusionH="125400" prstMaterial="legacyMatte">
                <a:bevelT w="13500" h="13500" prst="angle"/>
                <a:bevelB w="13500" h="13500" prst="angle"/>
                <a:extrusionClr>
                  <a:srgbClr val="009999"/>
                </a:extrusionClr>
              </a:sp3d>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flatTx/>
              </a:bodyPr>
              <a:lstStyle/>
              <a:p>
                <a:pPr>
                  <a:defRPr/>
                </a:pPr>
                <a:endParaRPr lang="de-DE"/>
              </a:p>
            </p:txBody>
          </p:sp>
        </p:grpSp>
        <p:sp>
          <p:nvSpPr>
            <p:cNvPr id="133133" name="Text Box 1037"/>
            <p:cNvSpPr txBox="1">
              <a:spLocks noChangeArrowheads="1"/>
            </p:cNvSpPr>
            <p:nvPr/>
          </p:nvSpPr>
          <p:spPr bwMode="auto">
            <a:xfrm>
              <a:off x="150" y="1339"/>
              <a:ext cx="1538" cy="288"/>
            </a:xfrm>
            <a:prstGeom prst="rect">
              <a:avLst/>
            </a:prstGeom>
            <a:solidFill>
              <a:srgbClr val="009999"/>
            </a:solidFill>
            <a:ln>
              <a:noFill/>
            </a:ln>
            <a:effectLst/>
            <a:scene3d>
              <a:camera prst="legacyObliqueTopRight"/>
              <a:lightRig rig="legacyFlat3" dir="b"/>
            </a:scene3d>
            <a:sp3d extrusionH="176200" prstMaterial="legacyMatte">
              <a:bevelT w="13500" h="13500" prst="angle"/>
              <a:bevelB w="13500" h="13500" prst="angle"/>
              <a:extrusionClr>
                <a:srgbClr val="009999"/>
              </a:extrusionClr>
            </a:sp3d>
            <a:extLst>
              <a:ext uri="{91240B29-F687-4F45-9708-019B960494DF}">
                <a14:hiddenLine xmlns:a14="http://schemas.microsoft.com/office/drawing/2010/main" w="38100" cap="sq">
                  <a:no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flatTx/>
            </a:bodyPr>
            <a:lstStyle/>
            <a:p>
              <a:pPr>
                <a:defRPr/>
              </a:pPr>
              <a:r>
                <a:rPr lang="de-DE" altLang="de-DE">
                  <a:solidFill>
                    <a:schemeClr val="accent1"/>
                  </a:solidFill>
                  <a:effectLst>
                    <a:outerShdw blurRad="38100" dist="38100" dir="2700000" algn="tl">
                      <a:srgbClr val="000000"/>
                    </a:outerShdw>
                  </a:effectLst>
                  <a:latin typeface="Tahoma" pitchFamily="34" charset="0"/>
                </a:rPr>
                <a:t>Laterale Öffnung</a:t>
              </a:r>
            </a:p>
          </p:txBody>
        </p:sp>
      </p:grpSp>
      <p:grpSp>
        <p:nvGrpSpPr>
          <p:cNvPr id="133140" name="Group 1044"/>
          <p:cNvGrpSpPr>
            <a:grpSpLocks/>
          </p:cNvGrpSpPr>
          <p:nvPr/>
        </p:nvGrpSpPr>
        <p:grpSpPr bwMode="auto">
          <a:xfrm>
            <a:off x="6481763" y="1676400"/>
            <a:ext cx="2468562" cy="1676400"/>
            <a:chOff x="4083" y="1056"/>
            <a:chExt cx="1555" cy="1056"/>
          </a:xfrm>
        </p:grpSpPr>
        <p:sp>
          <p:nvSpPr>
            <p:cNvPr id="133138" name="Line 1042"/>
            <p:cNvSpPr>
              <a:spLocks noChangeShapeType="1"/>
            </p:cNvSpPr>
            <p:nvPr/>
          </p:nvSpPr>
          <p:spPr bwMode="auto">
            <a:xfrm flipH="1">
              <a:off x="4128" y="1248"/>
              <a:ext cx="624" cy="864"/>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cap="sq">
                  <a:solidFill>
                    <a:schemeClr val="tx1"/>
                  </a:solidFill>
                  <a:round/>
                  <a:headEnd type="none" w="sm" len="sm"/>
                  <a:tailEnd type="triangl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flatTx/>
            </a:bodyPr>
            <a:lstStyle/>
            <a:p>
              <a:pPr>
                <a:defRPr/>
              </a:pPr>
              <a:endParaRPr lang="de-DE"/>
            </a:p>
          </p:txBody>
        </p:sp>
        <p:sp>
          <p:nvSpPr>
            <p:cNvPr id="133134" name="Text Box 1038"/>
            <p:cNvSpPr txBox="1">
              <a:spLocks noChangeArrowheads="1"/>
            </p:cNvSpPr>
            <p:nvPr/>
          </p:nvSpPr>
          <p:spPr bwMode="auto">
            <a:xfrm>
              <a:off x="4083" y="1056"/>
              <a:ext cx="1555" cy="288"/>
            </a:xfrm>
            <a:prstGeom prst="rect">
              <a:avLst/>
            </a:prstGeom>
            <a:solidFill>
              <a:srgbClr val="009999"/>
            </a:solidFill>
            <a:ln>
              <a:noFill/>
            </a:ln>
            <a:effectLst/>
            <a:scene3d>
              <a:camera prst="legacyObliqueTopRight"/>
              <a:lightRig rig="legacyFlat3" dir="b"/>
            </a:scene3d>
            <a:sp3d extrusionH="176200" prstMaterial="legacyMatte">
              <a:bevelT w="13500" h="13500" prst="angle"/>
              <a:bevelB w="13500" h="13500" prst="angle"/>
              <a:extrusionClr>
                <a:srgbClr val="009999"/>
              </a:extrusionClr>
            </a:sp3d>
            <a:extLst>
              <a:ext uri="{91240B29-F687-4F45-9708-019B960494DF}">
                <a14:hiddenLine xmlns:a14="http://schemas.microsoft.com/office/drawing/2010/main" w="38100" cap="sq" algn="ctr">
                  <a:no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flatTx/>
            </a:bodyPr>
            <a:lstStyle/>
            <a:p>
              <a:pPr>
                <a:defRPr/>
              </a:pPr>
              <a:r>
                <a:rPr lang="de-DE" altLang="de-DE">
                  <a:solidFill>
                    <a:schemeClr val="accent1"/>
                  </a:solidFill>
                  <a:effectLst>
                    <a:outerShdw blurRad="38100" dist="38100" dir="2700000" algn="tl">
                      <a:srgbClr val="000000"/>
                    </a:outerShdw>
                  </a:effectLst>
                  <a:latin typeface="Tahoma" pitchFamily="34" charset="0"/>
                </a:rPr>
                <a:t>Zentrale Öffnung</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afterEffect">
                                  <p:stCondLst>
                                    <p:cond delay="0"/>
                                  </p:stCondLst>
                                  <p:childTnLst>
                                    <p:set>
                                      <p:cBhvr>
                                        <p:cTn id="6" dur="1" fill="hold">
                                          <p:stCondLst>
                                            <p:cond delay="0"/>
                                          </p:stCondLst>
                                        </p:cTn>
                                        <p:tgtEl>
                                          <p:spTgt spid="133125"/>
                                        </p:tgtEl>
                                        <p:attrNameLst>
                                          <p:attrName>style.visibility</p:attrName>
                                        </p:attrNameLst>
                                      </p:cBhvr>
                                      <p:to>
                                        <p:strVal val="visible"/>
                                      </p:to>
                                    </p:set>
                                    <p:animEffect transition="in" filter="box(out)">
                                      <p:cBhvr>
                                        <p:cTn id="7" dur="500"/>
                                        <p:tgtEl>
                                          <p:spTgt spid="133125"/>
                                        </p:tgtEl>
                                      </p:cBhvr>
                                    </p:animEffect>
                                  </p:childTnLst>
                                </p:cTn>
                              </p:par>
                            </p:childTnLst>
                          </p:cTn>
                        </p:par>
                        <p:par>
                          <p:cTn id="8" fill="hold" nodeType="afterGroup">
                            <p:stCondLst>
                              <p:cond delay="500"/>
                            </p:stCondLst>
                            <p:childTnLst>
                              <p:par>
                                <p:cTn id="9" presetID="22" presetClass="entr" presetSubtype="2" fill="hold" nodeType="afterEffect">
                                  <p:stCondLst>
                                    <p:cond delay="0"/>
                                  </p:stCondLst>
                                  <p:childTnLst>
                                    <p:set>
                                      <p:cBhvr>
                                        <p:cTn id="10" dur="1" fill="hold">
                                          <p:stCondLst>
                                            <p:cond delay="0"/>
                                          </p:stCondLst>
                                        </p:cTn>
                                        <p:tgtEl>
                                          <p:spTgt spid="133141"/>
                                        </p:tgtEl>
                                        <p:attrNameLst>
                                          <p:attrName>style.visibility</p:attrName>
                                        </p:attrNameLst>
                                      </p:cBhvr>
                                      <p:to>
                                        <p:strVal val="visible"/>
                                      </p:to>
                                    </p:set>
                                    <p:animEffect transition="in" filter="wipe(right)">
                                      <p:cBhvr>
                                        <p:cTn id="11" dur="500"/>
                                        <p:tgtEl>
                                          <p:spTgt spid="133141"/>
                                        </p:tgtEl>
                                      </p:cBhvr>
                                    </p:animEffect>
                                  </p:childTnLst>
                                </p:cTn>
                              </p:par>
                            </p:childTnLst>
                          </p:cTn>
                        </p:par>
                        <p:par>
                          <p:cTn id="12" fill="hold" nodeType="afterGroup">
                            <p:stCondLst>
                              <p:cond delay="1000"/>
                            </p:stCondLst>
                            <p:childTnLst>
                              <p:par>
                                <p:cTn id="13" presetID="22" presetClass="entr" presetSubtype="2" fill="hold" nodeType="afterEffect">
                                  <p:stCondLst>
                                    <p:cond delay="0"/>
                                  </p:stCondLst>
                                  <p:childTnLst>
                                    <p:set>
                                      <p:cBhvr>
                                        <p:cTn id="14" dur="1" fill="hold">
                                          <p:stCondLst>
                                            <p:cond delay="0"/>
                                          </p:stCondLst>
                                        </p:cTn>
                                        <p:tgtEl>
                                          <p:spTgt spid="133142"/>
                                        </p:tgtEl>
                                        <p:attrNameLst>
                                          <p:attrName>style.visibility</p:attrName>
                                        </p:attrNameLst>
                                      </p:cBhvr>
                                      <p:to>
                                        <p:strVal val="visible"/>
                                      </p:to>
                                    </p:set>
                                    <p:animEffect transition="in" filter="wipe(right)">
                                      <p:cBhvr>
                                        <p:cTn id="15" dur="500"/>
                                        <p:tgtEl>
                                          <p:spTgt spid="13314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1" fill="hold" nodeType="clickEffect">
                                  <p:stCondLst>
                                    <p:cond delay="0"/>
                                  </p:stCondLst>
                                  <p:childTnLst>
                                    <p:set>
                                      <p:cBhvr>
                                        <p:cTn id="19" dur="1" fill="hold">
                                          <p:stCondLst>
                                            <p:cond delay="0"/>
                                          </p:stCondLst>
                                        </p:cTn>
                                        <p:tgtEl>
                                          <p:spTgt spid="133139"/>
                                        </p:tgtEl>
                                        <p:attrNameLst>
                                          <p:attrName>style.visibility</p:attrName>
                                        </p:attrNameLst>
                                      </p:cBhvr>
                                      <p:to>
                                        <p:strVal val="visible"/>
                                      </p:to>
                                    </p:set>
                                    <p:animEffect transition="in" filter="wipe(up)">
                                      <p:cBhvr>
                                        <p:cTn id="20" dur="500"/>
                                        <p:tgtEl>
                                          <p:spTgt spid="133139"/>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133143"/>
                                        </p:tgtEl>
                                        <p:attrNameLst>
                                          <p:attrName>style.visibility</p:attrName>
                                        </p:attrNameLst>
                                      </p:cBhvr>
                                      <p:to>
                                        <p:strVal val="visible"/>
                                      </p:to>
                                    </p:set>
                                    <p:animEffect transition="in" filter="wipe(up)">
                                      <p:cBhvr>
                                        <p:cTn id="25" dur="500"/>
                                        <p:tgtEl>
                                          <p:spTgt spid="133143"/>
                                        </p:tgtEl>
                                      </p:cBhvr>
                                    </p:animEffect>
                                  </p:childTnLst>
                                  <p:subTnLst>
                                    <p:set>
                                      <p:cBhvr override="childStyle">
                                        <p:cTn dur="1" fill="hold" display="0" masterRel="nextClick" afterEffect="1"/>
                                        <p:tgtEl>
                                          <p:spTgt spid="133143"/>
                                        </p:tgtEl>
                                        <p:attrNameLst>
                                          <p:attrName>style.visibility</p:attrName>
                                        </p:attrNameLst>
                                      </p:cBhvr>
                                      <p:to>
                                        <p:strVal val="hidden"/>
                                      </p:to>
                                    </p:set>
                                  </p:sub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1" fill="hold" grpId="0" nodeType="clickEffect">
                                  <p:stCondLst>
                                    <p:cond delay="0"/>
                                  </p:stCondLst>
                                  <p:childTnLst>
                                    <p:set>
                                      <p:cBhvr>
                                        <p:cTn id="29" dur="1" fill="hold">
                                          <p:stCondLst>
                                            <p:cond delay="0"/>
                                          </p:stCondLst>
                                        </p:cTn>
                                        <p:tgtEl>
                                          <p:spTgt spid="133144"/>
                                        </p:tgtEl>
                                        <p:attrNameLst>
                                          <p:attrName>style.visibility</p:attrName>
                                        </p:attrNameLst>
                                      </p:cBhvr>
                                      <p:to>
                                        <p:strVal val="visible"/>
                                      </p:to>
                                    </p:set>
                                    <p:animEffect transition="in" filter="wipe(up)">
                                      <p:cBhvr>
                                        <p:cTn id="30" dur="500"/>
                                        <p:tgtEl>
                                          <p:spTgt spid="133144"/>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32" fill="hold" nodeType="clickEffect">
                                  <p:stCondLst>
                                    <p:cond delay="0"/>
                                  </p:stCondLst>
                                  <p:childTnLst>
                                    <p:set>
                                      <p:cBhvr>
                                        <p:cTn id="34" dur="1" fill="hold">
                                          <p:stCondLst>
                                            <p:cond delay="0"/>
                                          </p:stCondLst>
                                        </p:cTn>
                                        <p:tgtEl>
                                          <p:spTgt spid="133126"/>
                                        </p:tgtEl>
                                        <p:attrNameLst>
                                          <p:attrName>style.visibility</p:attrName>
                                        </p:attrNameLst>
                                      </p:cBhvr>
                                      <p:to>
                                        <p:strVal val="visible"/>
                                      </p:to>
                                    </p:set>
                                    <p:animEffect transition="in" filter="box(out)">
                                      <p:cBhvr>
                                        <p:cTn id="35" dur="500"/>
                                        <p:tgtEl>
                                          <p:spTgt spid="133126"/>
                                        </p:tgtEl>
                                      </p:cBhvr>
                                    </p:animEffect>
                                  </p:childTnLst>
                                </p:cTn>
                              </p:par>
                            </p:childTnLst>
                          </p:cTn>
                        </p:par>
                        <p:par>
                          <p:cTn id="36" fill="hold" nodeType="afterGroup">
                            <p:stCondLst>
                              <p:cond delay="500"/>
                            </p:stCondLst>
                            <p:childTnLst>
                              <p:par>
                                <p:cTn id="37" presetID="1" presetClass="entr" presetSubtype="0" fill="hold" nodeType="afterEffect">
                                  <p:stCondLst>
                                    <p:cond delay="0"/>
                                  </p:stCondLst>
                                  <p:childTnLst>
                                    <p:set>
                                      <p:cBhvr>
                                        <p:cTn id="38" dur="1" fill="hold">
                                          <p:stCondLst>
                                            <p:cond delay="499"/>
                                          </p:stCondLst>
                                        </p:cTn>
                                        <p:tgtEl>
                                          <p:spTgt spid="133129"/>
                                        </p:tgtEl>
                                        <p:attrNameLst>
                                          <p:attrName>style.visibility</p:attrName>
                                        </p:attrNameLst>
                                      </p:cBhvr>
                                      <p:to>
                                        <p:strVal val="visible"/>
                                      </p:to>
                                    </p:set>
                                  </p:childTnLst>
                                </p:cTn>
                              </p:par>
                            </p:childTnLst>
                          </p:cTn>
                        </p:par>
                        <p:par>
                          <p:cTn id="39" fill="hold" nodeType="afterGroup">
                            <p:stCondLst>
                              <p:cond delay="1000"/>
                            </p:stCondLst>
                            <p:childTnLst>
                              <p:par>
                                <p:cTn id="40" presetID="1" presetClass="entr" presetSubtype="0" fill="hold" nodeType="afterEffect">
                                  <p:stCondLst>
                                    <p:cond delay="0"/>
                                  </p:stCondLst>
                                  <p:childTnLst>
                                    <p:set>
                                      <p:cBhvr>
                                        <p:cTn id="41" dur="1" fill="hold">
                                          <p:stCondLst>
                                            <p:cond delay="499"/>
                                          </p:stCondLst>
                                        </p:cTn>
                                        <p:tgtEl>
                                          <p:spTgt spid="133132"/>
                                        </p:tgtEl>
                                        <p:attrNameLst>
                                          <p:attrName>style.visibility</p:attrName>
                                        </p:attrNameLst>
                                      </p:cBhvr>
                                      <p:to>
                                        <p:strVal val="visible"/>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1" fill="hold" nodeType="clickEffect">
                                  <p:stCondLst>
                                    <p:cond delay="0"/>
                                  </p:stCondLst>
                                  <p:childTnLst>
                                    <p:set>
                                      <p:cBhvr>
                                        <p:cTn id="45" dur="1" fill="hold">
                                          <p:stCondLst>
                                            <p:cond delay="0"/>
                                          </p:stCondLst>
                                        </p:cTn>
                                        <p:tgtEl>
                                          <p:spTgt spid="133140"/>
                                        </p:tgtEl>
                                        <p:attrNameLst>
                                          <p:attrName>style.visibility</p:attrName>
                                        </p:attrNameLst>
                                      </p:cBhvr>
                                      <p:to>
                                        <p:strVal val="visible"/>
                                      </p:to>
                                    </p:set>
                                    <p:animEffect transition="in" filter="wipe(up)">
                                      <p:cBhvr>
                                        <p:cTn id="46" dur="500"/>
                                        <p:tgtEl>
                                          <p:spTgt spid="133140"/>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2" presetClass="entr" presetSubtype="1" fill="hold" grpId="0" nodeType="clickEffect">
                                  <p:stCondLst>
                                    <p:cond delay="0"/>
                                  </p:stCondLst>
                                  <p:childTnLst>
                                    <p:set>
                                      <p:cBhvr>
                                        <p:cTn id="50" dur="1" fill="hold">
                                          <p:stCondLst>
                                            <p:cond delay="0"/>
                                          </p:stCondLst>
                                        </p:cTn>
                                        <p:tgtEl>
                                          <p:spTgt spid="133146"/>
                                        </p:tgtEl>
                                        <p:attrNameLst>
                                          <p:attrName>style.visibility</p:attrName>
                                        </p:attrNameLst>
                                      </p:cBhvr>
                                      <p:to>
                                        <p:strVal val="visible"/>
                                      </p:to>
                                    </p:set>
                                    <p:animEffect transition="in" filter="wipe(up)">
                                      <p:cBhvr>
                                        <p:cTn id="51" dur="500"/>
                                        <p:tgtEl>
                                          <p:spTgt spid="133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3" grpId="0" animBg="1"/>
      <p:bldP spid="133144" grpId="0" animBg="1"/>
      <p:bldP spid="133146"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pPr>
              <a:defRPr/>
            </a:pPr>
            <a:r>
              <a:rPr lang="de-DE" altLang="de-DE"/>
              <a:t>Lateral vs. Zentral</a:t>
            </a:r>
          </a:p>
        </p:txBody>
      </p:sp>
      <p:sp>
        <p:nvSpPr>
          <p:cNvPr id="106499" name="Rectangle 3"/>
          <p:cNvSpPr>
            <a:spLocks noGrp="1" noChangeArrowheads="1"/>
          </p:cNvSpPr>
          <p:nvPr>
            <p:ph type="body" idx="1"/>
          </p:nvPr>
        </p:nvSpPr>
        <p:spPr>
          <a:xfrm>
            <a:off x="250825" y="1908175"/>
            <a:ext cx="8664575" cy="4110038"/>
          </a:xfrm>
        </p:spPr>
        <p:txBody>
          <a:bodyPr/>
          <a:lstStyle/>
          <a:p>
            <a:pPr marL="0" indent="0" algn="just">
              <a:spcBef>
                <a:spcPct val="50000"/>
              </a:spcBef>
              <a:buFont typeface="Wingdings 2" pitchFamily="18" charset="2"/>
              <a:buNone/>
              <a:defRPr/>
            </a:pPr>
            <a:r>
              <a:rPr lang="de-DE" altLang="de-DE">
                <a:cs typeface="Times New Roman" pitchFamily="18" charset="0"/>
              </a:rPr>
              <a:t>Ein </a:t>
            </a:r>
            <a:r>
              <a:rPr lang="de-DE" altLang="de-DE">
                <a:solidFill>
                  <a:schemeClr val="accent2"/>
                </a:solidFill>
                <a:cs typeface="Times New Roman" pitchFamily="18" charset="0"/>
              </a:rPr>
              <a:t>lateraler</a:t>
            </a:r>
            <a:r>
              <a:rPr lang="de-DE" altLang="de-DE">
                <a:cs typeface="Times New Roman" pitchFamily="18" charset="0"/>
              </a:rPr>
              <a:t> Laut ist ein Laut, der mit einer Verengung an den Zungenrändern hervorgebracht wird.</a:t>
            </a:r>
          </a:p>
          <a:p>
            <a:pPr marL="0" indent="0" algn="just">
              <a:spcBef>
                <a:spcPct val="50000"/>
              </a:spcBef>
              <a:buFont typeface="Wingdings 2" pitchFamily="18" charset="2"/>
              <a:buNone/>
              <a:defRPr/>
            </a:pPr>
            <a:r>
              <a:rPr lang="de-DE" altLang="de-DE">
                <a:cs typeface="Times New Roman" pitchFamily="18" charset="0"/>
              </a:rPr>
              <a:t>Ein </a:t>
            </a:r>
            <a:r>
              <a:rPr lang="de-DE" altLang="de-DE">
                <a:solidFill>
                  <a:schemeClr val="accent2"/>
                </a:solidFill>
                <a:cs typeface="Times New Roman" pitchFamily="18" charset="0"/>
              </a:rPr>
              <a:t>zentraler</a:t>
            </a:r>
            <a:r>
              <a:rPr lang="de-DE" altLang="de-DE">
                <a:cs typeface="Times New Roman" pitchFamily="18" charset="0"/>
              </a:rPr>
              <a:t> Laut ist ein Laut, der mit einer Verengung in der Zungenmitte hervorgebracht wird.</a:t>
            </a:r>
          </a:p>
          <a:p>
            <a:pPr marL="0" indent="0" algn="just">
              <a:spcBef>
                <a:spcPct val="50000"/>
              </a:spcBef>
              <a:buFont typeface="Wingdings 2" pitchFamily="18" charset="2"/>
              <a:buNone/>
              <a:defRPr/>
            </a:pPr>
            <a:r>
              <a:rPr lang="de-DE" altLang="de-DE">
                <a:cs typeface="Times New Roman" pitchFamily="18" charset="0"/>
              </a:rPr>
              <a:t>Die Begriffe </a:t>
            </a:r>
            <a:r>
              <a:rPr lang="de-DE" altLang="de-DE">
                <a:solidFill>
                  <a:schemeClr val="accent2"/>
                </a:solidFill>
                <a:cs typeface="Times New Roman" pitchFamily="18" charset="0"/>
              </a:rPr>
              <a:t>lateral</a:t>
            </a:r>
            <a:r>
              <a:rPr lang="de-DE" altLang="de-DE">
                <a:cs typeface="Times New Roman" pitchFamily="18" charset="0"/>
              </a:rPr>
              <a:t> und </a:t>
            </a:r>
            <a:r>
              <a:rPr lang="de-DE" altLang="de-DE">
                <a:solidFill>
                  <a:schemeClr val="accent2"/>
                </a:solidFill>
                <a:cs typeface="Times New Roman" pitchFamily="18" charset="0"/>
              </a:rPr>
              <a:t>zentral</a:t>
            </a:r>
            <a:r>
              <a:rPr lang="de-DE" altLang="de-DE">
                <a:cs typeface="Times New Roman" pitchFamily="18" charset="0"/>
              </a:rPr>
              <a:t> sind wiederum komplementär. Die Kategorie zentral kann als </a:t>
            </a:r>
            <a:r>
              <a:rPr lang="de-DE" altLang="de-DE">
                <a:solidFill>
                  <a:schemeClr val="accent2"/>
                </a:solidFill>
                <a:cs typeface="Times New Roman" pitchFamily="18" charset="0"/>
              </a:rPr>
              <a:t>[–lateral]</a:t>
            </a:r>
            <a:r>
              <a:rPr lang="de-DE" altLang="de-DE">
                <a:cs typeface="Times New Roman" pitchFamily="18" charset="0"/>
              </a:rPr>
              <a:t> definiert werden.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animEffect transition="in" filter="wipe(left)">
                                      <p:cBhvr>
                                        <p:cTn id="7" dur="500"/>
                                        <p:tgtEl>
                                          <p:spTgt spid="1064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6499">
                                            <p:txEl>
                                              <p:pRg st="1" end="1"/>
                                            </p:txEl>
                                          </p:spTgt>
                                        </p:tgtEl>
                                        <p:attrNameLst>
                                          <p:attrName>style.visibility</p:attrName>
                                        </p:attrNameLst>
                                      </p:cBhvr>
                                      <p:to>
                                        <p:strVal val="visible"/>
                                      </p:to>
                                    </p:set>
                                    <p:animEffect transition="in" filter="wipe(left)">
                                      <p:cBhvr>
                                        <p:cTn id="12" dur="500"/>
                                        <p:tgtEl>
                                          <p:spTgt spid="1064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6499">
                                            <p:txEl>
                                              <p:pRg st="2" end="2"/>
                                            </p:txEl>
                                          </p:spTgt>
                                        </p:tgtEl>
                                        <p:attrNameLst>
                                          <p:attrName>style.visibility</p:attrName>
                                        </p:attrNameLst>
                                      </p:cBhvr>
                                      <p:to>
                                        <p:strVal val="visible"/>
                                      </p:to>
                                    </p:set>
                                    <p:animEffect transition="in" filter="wipe(left)">
                                      <p:cBhvr>
                                        <p:cTn id="17" dur="500"/>
                                        <p:tgtEl>
                                          <p:spTgt spid="1064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pPr>
              <a:defRPr/>
            </a:pPr>
            <a:r>
              <a:rPr lang="de-DE" altLang="de-DE"/>
              <a:t>Lateral</a:t>
            </a:r>
          </a:p>
        </p:txBody>
      </p:sp>
      <p:sp>
        <p:nvSpPr>
          <p:cNvPr id="107523" name="Rectangle 3"/>
          <p:cNvSpPr>
            <a:spLocks noGrp="1" noChangeArrowheads="1"/>
          </p:cNvSpPr>
          <p:nvPr>
            <p:ph type="body" idx="1"/>
          </p:nvPr>
        </p:nvSpPr>
        <p:spPr>
          <a:xfrm>
            <a:off x="250825" y="1830388"/>
            <a:ext cx="8664575" cy="4187825"/>
          </a:xfrm>
        </p:spPr>
        <p:txBody>
          <a:bodyPr/>
          <a:lstStyle/>
          <a:p>
            <a:pPr marL="0" indent="0" algn="just">
              <a:buFont typeface="Wingdings 2" pitchFamily="18" charset="2"/>
              <a:buNone/>
              <a:defRPr/>
            </a:pPr>
            <a:r>
              <a:rPr lang="de-DE" altLang="de-DE" dirty="0">
                <a:cs typeface="Times New Roman" pitchFamily="18" charset="0"/>
              </a:rPr>
              <a:t>Im Englischen und Deutschen gibt es nur jeweils ein </a:t>
            </a:r>
            <a:r>
              <a:rPr lang="de-DE" altLang="de-DE" dirty="0">
                <a:solidFill>
                  <a:schemeClr val="accent2"/>
                </a:solidFill>
                <a:cs typeface="Times New Roman" pitchFamily="18" charset="0"/>
              </a:rPr>
              <a:t>laterales</a:t>
            </a:r>
            <a:r>
              <a:rPr lang="de-DE" altLang="de-DE" dirty="0">
                <a:cs typeface="Times New Roman" pitchFamily="18" charset="0"/>
              </a:rPr>
              <a:t> Phonem, nämlich </a:t>
            </a:r>
            <a:r>
              <a:rPr lang="de-DE" altLang="de-DE" dirty="0">
                <a:solidFill>
                  <a:schemeClr val="accent2"/>
                </a:solidFill>
                <a:cs typeface="Times New Roman" pitchFamily="18" charset="0"/>
              </a:rPr>
              <a:t>/l/</a:t>
            </a:r>
            <a:r>
              <a:rPr lang="de-DE" altLang="de-DE" dirty="0">
                <a:cs typeface="Times New Roman" pitchFamily="18" charset="0"/>
              </a:rPr>
              <a:t>. </a:t>
            </a:r>
          </a:p>
          <a:p>
            <a:pPr marL="0" indent="0" algn="just">
              <a:buFont typeface="Wingdings 2" pitchFamily="18" charset="2"/>
              <a:buNone/>
              <a:defRPr/>
            </a:pPr>
            <a:r>
              <a:rPr lang="de-DE" altLang="de-DE" dirty="0">
                <a:cs typeface="Times New Roman" pitchFamily="18" charset="0"/>
              </a:rPr>
              <a:t>Es ist ein Approximant und normalerweise stimmhaft. In bestimmten Kontexten jedoch, z.B. nach stimmlosen Plosiven vor betonten Vokalen kann das englische </a:t>
            </a:r>
            <a:r>
              <a:rPr lang="de-DE" altLang="de-DE" dirty="0">
                <a:solidFill>
                  <a:schemeClr val="accent2"/>
                </a:solidFill>
                <a:cs typeface="Times New Roman" pitchFamily="18" charset="0"/>
              </a:rPr>
              <a:t>/l/</a:t>
            </a:r>
            <a:r>
              <a:rPr lang="de-DE" altLang="de-DE" dirty="0">
                <a:cs typeface="Times New Roman" pitchFamily="18" charset="0"/>
              </a:rPr>
              <a:t> jedoch stimmlos und damit zum Reibelaut werden:	</a:t>
            </a:r>
            <a:br>
              <a:rPr lang="de-DE" altLang="de-DE" dirty="0">
                <a:cs typeface="Times New Roman" pitchFamily="18" charset="0"/>
              </a:rPr>
            </a:br>
            <a:r>
              <a:rPr lang="de-DE" altLang="de-DE" dirty="0">
                <a:solidFill>
                  <a:schemeClr val="accent2"/>
                </a:solidFill>
                <a:latin typeface="Arial" panose="020B0604020202020204" pitchFamily="34" charset="0"/>
                <a:cs typeface="Arial" panose="020B0604020202020204" pitchFamily="34" charset="0"/>
              </a:rPr>
              <a:t>[</a:t>
            </a:r>
            <a:r>
              <a:rPr lang="de-DE" altLang="de-DE" dirty="0" err="1">
                <a:solidFill>
                  <a:schemeClr val="accent2"/>
                </a:solidFill>
                <a:latin typeface="Arial" panose="020B0604020202020204" pitchFamily="34" charset="0"/>
                <a:cs typeface="Arial" panose="020B0604020202020204" pitchFamily="34" charset="0"/>
              </a:rPr>
              <a:t>pl̥au</a:t>
            </a:r>
            <a:r>
              <a:rPr lang="de-DE" altLang="de-DE" dirty="0">
                <a:solidFill>
                  <a:schemeClr val="accent2"/>
                </a:solidFill>
                <a:latin typeface="Arial" panose="020B0604020202020204" pitchFamily="34" charset="0"/>
                <a:cs typeface="Arial" panose="020B0604020202020204" pitchFamily="34" charset="0"/>
              </a:rPr>
              <a:t>]</a:t>
            </a:r>
            <a:r>
              <a:rPr lang="de-DE" altLang="de-DE" dirty="0">
                <a:latin typeface="Arial" panose="020B0604020202020204" pitchFamily="34" charset="0"/>
                <a:cs typeface="Arial" panose="020B0604020202020204" pitchFamily="34" charset="0"/>
              </a:rPr>
              <a:t>,</a:t>
            </a:r>
            <a:r>
              <a:rPr lang="de-DE" altLang="de-DE" dirty="0">
                <a:solidFill>
                  <a:schemeClr val="accent2"/>
                </a:solidFill>
                <a:latin typeface="Arial" panose="020B0604020202020204" pitchFamily="34" charset="0"/>
                <a:cs typeface="Arial" panose="020B0604020202020204" pitchFamily="34" charset="0"/>
              </a:rPr>
              <a:t> [</a:t>
            </a:r>
            <a:r>
              <a:rPr lang="de-DE" altLang="de-DE" dirty="0" err="1">
                <a:solidFill>
                  <a:schemeClr val="accent2"/>
                </a:solidFill>
                <a:latin typeface="Arial" panose="020B0604020202020204" pitchFamily="34" charset="0"/>
                <a:cs typeface="Arial" panose="020B0604020202020204" pitchFamily="34" charset="0"/>
              </a:rPr>
              <a:t>kl̥u</a:t>
            </a:r>
            <a:r>
              <a:rPr lang="de-DE" altLang="de-DE" dirty="0">
                <a:solidFill>
                  <a:schemeClr val="accent2"/>
                </a:solidFill>
                <a:latin typeface="Arial" panose="020B0604020202020204" pitchFamily="34" charset="0"/>
                <a:cs typeface="Arial" panose="020B0604020202020204" pitchFamily="34" charset="0"/>
              </a:rPr>
              <a:t>ː] </a:t>
            </a:r>
            <a:r>
              <a:rPr lang="de-DE" altLang="de-DE" i="1" dirty="0" err="1">
                <a:solidFill>
                  <a:schemeClr val="accent2"/>
                </a:solidFill>
                <a:cs typeface="Times New Roman" pitchFamily="18" charset="0"/>
              </a:rPr>
              <a:t>plough</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clue</a:t>
            </a:r>
            <a:r>
              <a:rPr lang="de-DE" altLang="de-DE" i="1" dirty="0">
                <a:cs typeface="Times New Roman" pitchFamily="18" charset="0"/>
              </a:rPr>
              <a:t>.</a:t>
            </a:r>
            <a:endParaRPr lang="de-DE" altLang="de-DE" dirty="0">
              <a:cs typeface="Times New Roman" pitchFamily="18" charset="0"/>
            </a:endParaRPr>
          </a:p>
          <a:p>
            <a:pPr marL="0" indent="0" algn="just">
              <a:buFont typeface="Wingdings 2" pitchFamily="18" charset="2"/>
              <a:buNone/>
              <a:defRPr/>
            </a:pPr>
            <a:r>
              <a:rPr lang="de-DE" altLang="de-DE" dirty="0">
                <a:cs typeface="Times New Roman" pitchFamily="18" charset="0"/>
              </a:rPr>
              <a:t>In manchen Sprachen kommen sowohl stimmlose als auch stimmhafte laterale Frikative vor.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7523">
                                            <p:txEl>
                                              <p:pRg st="0" end="0"/>
                                            </p:txEl>
                                          </p:spTgt>
                                        </p:tgtEl>
                                        <p:attrNameLst>
                                          <p:attrName>style.visibility</p:attrName>
                                        </p:attrNameLst>
                                      </p:cBhvr>
                                      <p:to>
                                        <p:strVal val="visible"/>
                                      </p:to>
                                    </p:set>
                                    <p:animEffect transition="in" filter="wipe(left)">
                                      <p:cBhvr>
                                        <p:cTn id="7" dur="500"/>
                                        <p:tgtEl>
                                          <p:spTgt spid="1075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7523">
                                            <p:txEl>
                                              <p:pRg st="1" end="1"/>
                                            </p:txEl>
                                          </p:spTgt>
                                        </p:tgtEl>
                                        <p:attrNameLst>
                                          <p:attrName>style.visibility</p:attrName>
                                        </p:attrNameLst>
                                      </p:cBhvr>
                                      <p:to>
                                        <p:strVal val="visible"/>
                                      </p:to>
                                    </p:set>
                                    <p:animEffect transition="in" filter="wipe(left)">
                                      <p:cBhvr>
                                        <p:cTn id="12" dur="500"/>
                                        <p:tgtEl>
                                          <p:spTgt spid="1075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7523">
                                            <p:txEl>
                                              <p:pRg st="2" end="2"/>
                                            </p:txEl>
                                          </p:spTgt>
                                        </p:tgtEl>
                                        <p:attrNameLst>
                                          <p:attrName>style.visibility</p:attrName>
                                        </p:attrNameLst>
                                      </p:cBhvr>
                                      <p:to>
                                        <p:strVal val="visible"/>
                                      </p:to>
                                    </p:set>
                                    <p:animEffect transition="in" filter="wipe(left)">
                                      <p:cBhvr>
                                        <p:cTn id="17" dur="500"/>
                                        <p:tgtEl>
                                          <p:spTgt spid="1075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3"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pPr>
              <a:defRPr/>
            </a:pPr>
            <a:r>
              <a:rPr lang="de-DE" altLang="de-DE" dirty="0"/>
              <a:t>Sibilanten</a:t>
            </a:r>
          </a:p>
        </p:txBody>
      </p:sp>
      <p:sp>
        <p:nvSpPr>
          <p:cNvPr id="108547" name="Rectangle 3"/>
          <p:cNvSpPr>
            <a:spLocks noGrp="1" noChangeArrowheads="1"/>
          </p:cNvSpPr>
          <p:nvPr>
            <p:ph type="body" idx="1"/>
          </p:nvPr>
        </p:nvSpPr>
        <p:spPr>
          <a:xfrm>
            <a:off x="250825" y="1752600"/>
            <a:ext cx="8664575" cy="4265613"/>
          </a:xfrm>
        </p:spPr>
        <p:txBody>
          <a:bodyPr/>
          <a:lstStyle/>
          <a:p>
            <a:pPr marL="0" indent="0" algn="just">
              <a:buFont typeface="Wingdings 2" pitchFamily="18" charset="2"/>
              <a:buNone/>
              <a:defRPr/>
            </a:pPr>
            <a:r>
              <a:rPr lang="de-DE" altLang="de-DE" dirty="0">
                <a:cs typeface="Times New Roman" pitchFamily="18" charset="0"/>
              </a:rPr>
              <a:t>Es besteht ein deutlicher akustischer Unterschied zwischen Frikativen wie </a:t>
            </a:r>
            <a:r>
              <a:rPr lang="de-DE" altLang="de-DE" dirty="0">
                <a:solidFill>
                  <a:schemeClr val="accent2"/>
                </a:solidFill>
                <a:cs typeface="Times New Roman" pitchFamily="18" charset="0"/>
              </a:rPr>
              <a:t>/s/</a:t>
            </a:r>
            <a:r>
              <a:rPr lang="de-DE" altLang="de-DE" dirty="0">
                <a:cs typeface="Times New Roman" pitchFamily="18" charset="0"/>
              </a:rPr>
              <a:t> und </a:t>
            </a:r>
            <a:r>
              <a:rPr lang="de-DE" altLang="de-DE" dirty="0">
                <a:solidFill>
                  <a:schemeClr val="accent2"/>
                </a:solidFill>
                <a:cs typeface="Times New Roman" pitchFamily="18" charset="0"/>
              </a:rPr>
              <a:t>/ʃ/</a:t>
            </a:r>
            <a:r>
              <a:rPr lang="de-DE" altLang="de-DE" dirty="0">
                <a:cs typeface="Times New Roman" pitchFamily="18" charset="0"/>
              </a:rPr>
              <a:t> auf der einen Seite und </a:t>
            </a:r>
            <a:r>
              <a:rPr lang="de-DE" altLang="de-DE" dirty="0">
                <a:solidFill>
                  <a:schemeClr val="accent2"/>
                </a:solidFill>
                <a:cs typeface="Times New Roman" pitchFamily="18" charset="0"/>
              </a:rPr>
              <a:t>/θ/</a:t>
            </a:r>
            <a:r>
              <a:rPr lang="de-DE" altLang="de-DE" dirty="0">
                <a:cs typeface="Times New Roman" pitchFamily="18" charset="0"/>
              </a:rPr>
              <a:t> auf der anderen. </a:t>
            </a:r>
          </a:p>
          <a:p>
            <a:pPr marL="0" indent="0" algn="just">
              <a:buFont typeface="Wingdings 2" pitchFamily="18" charset="2"/>
              <a:buNone/>
              <a:defRPr/>
            </a:pPr>
            <a:r>
              <a:rPr lang="de-DE" altLang="de-DE" dirty="0">
                <a:cs typeface="Times New Roman" pitchFamily="18" charset="0"/>
              </a:rPr>
              <a:t>Erstere weisen einen hohen Anteil an hochfrequenter akustischer Energie auf. Dadurch erhalten sie eine </a:t>
            </a:r>
            <a:r>
              <a:rPr lang="de-DE" altLang="de-DE" dirty="0" err="1">
                <a:cs typeface="Times New Roman" pitchFamily="18" charset="0"/>
              </a:rPr>
              <a:t>charak-teristisch</a:t>
            </a:r>
            <a:r>
              <a:rPr lang="de-DE" altLang="de-DE" dirty="0">
                <a:cs typeface="Times New Roman" pitchFamily="18" charset="0"/>
              </a:rPr>
              <a:t> zischende Qualität. </a:t>
            </a:r>
          </a:p>
          <a:p>
            <a:pPr marL="0" indent="0" algn="just">
              <a:buFont typeface="Wingdings 2" pitchFamily="18" charset="2"/>
              <a:buNone/>
              <a:defRPr/>
            </a:pPr>
            <a:r>
              <a:rPr lang="de-DE" altLang="de-DE" dirty="0">
                <a:cs typeface="Times New Roman" pitchFamily="18" charset="0"/>
              </a:rPr>
              <a:t>Laute mit einer derartigen akustischen Struktur werden durch das auditive Merkmal </a:t>
            </a:r>
            <a:r>
              <a:rPr lang="de-DE" altLang="de-DE" dirty="0" err="1">
                <a:solidFill>
                  <a:schemeClr val="accent2"/>
                </a:solidFill>
                <a:cs typeface="Times New Roman" pitchFamily="18" charset="0"/>
              </a:rPr>
              <a:t>sibilant</a:t>
            </a:r>
            <a:r>
              <a:rPr lang="de-DE" altLang="de-DE" dirty="0">
                <a:cs typeface="Times New Roman" pitchFamily="18" charset="0"/>
              </a:rPr>
              <a:t> (aus lat. </a:t>
            </a:r>
            <a:r>
              <a:rPr lang="de-DE" altLang="de-DE" i="1" dirty="0" err="1">
                <a:solidFill>
                  <a:schemeClr val="accent2"/>
                </a:solidFill>
                <a:cs typeface="Times New Roman" pitchFamily="18" charset="0"/>
              </a:rPr>
              <a:t>sibilare</a:t>
            </a:r>
            <a:r>
              <a:rPr lang="de-DE" altLang="de-DE" dirty="0">
                <a:cs typeface="Times New Roman" pitchFamily="18" charset="0"/>
              </a:rPr>
              <a:t> ‘zischen, pfeifen’) bezeichnet.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8547">
                                            <p:txEl>
                                              <p:pRg st="0" end="0"/>
                                            </p:txEl>
                                          </p:spTgt>
                                        </p:tgtEl>
                                        <p:attrNameLst>
                                          <p:attrName>style.visibility</p:attrName>
                                        </p:attrNameLst>
                                      </p:cBhvr>
                                      <p:to>
                                        <p:strVal val="visible"/>
                                      </p:to>
                                    </p:set>
                                    <p:animEffect transition="in" filter="wipe(left)">
                                      <p:cBhvr>
                                        <p:cTn id="7" dur="500"/>
                                        <p:tgtEl>
                                          <p:spTgt spid="1085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8547">
                                            <p:txEl>
                                              <p:pRg st="1" end="1"/>
                                            </p:txEl>
                                          </p:spTgt>
                                        </p:tgtEl>
                                        <p:attrNameLst>
                                          <p:attrName>style.visibility</p:attrName>
                                        </p:attrNameLst>
                                      </p:cBhvr>
                                      <p:to>
                                        <p:strVal val="visible"/>
                                      </p:to>
                                    </p:set>
                                    <p:animEffect transition="in" filter="wipe(left)">
                                      <p:cBhvr>
                                        <p:cTn id="12" dur="500"/>
                                        <p:tgtEl>
                                          <p:spTgt spid="1085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8547">
                                            <p:txEl>
                                              <p:pRg st="2" end="2"/>
                                            </p:txEl>
                                          </p:spTgt>
                                        </p:tgtEl>
                                        <p:attrNameLst>
                                          <p:attrName>style.visibility</p:attrName>
                                        </p:attrNameLst>
                                      </p:cBhvr>
                                      <p:to>
                                        <p:strVal val="visible"/>
                                      </p:to>
                                    </p:set>
                                    <p:animEffect transition="in" filter="wipe(left)">
                                      <p:cBhvr>
                                        <p:cTn id="17" dur="500"/>
                                        <p:tgtEl>
                                          <p:spTgt spid="1085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825" y="1881188"/>
            <a:ext cx="3786188" cy="414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1"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088" y="1882775"/>
            <a:ext cx="3836987" cy="413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1323" name="Text Box 11"/>
          <p:cNvSpPr txBox="1">
            <a:spLocks noChangeArrowheads="1"/>
          </p:cNvSpPr>
          <p:nvPr/>
        </p:nvSpPr>
        <p:spPr bwMode="auto">
          <a:xfrm>
            <a:off x="971550" y="2046288"/>
            <a:ext cx="1152525" cy="519112"/>
          </a:xfrm>
          <a:prstGeom prst="rect">
            <a:avLst/>
          </a:prstGeom>
          <a:solidFill>
            <a:schemeClr val="accent1"/>
          </a:solidFill>
          <a:ln>
            <a:noFill/>
          </a:ln>
          <a:effectLst/>
          <a:extLs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de-DE" altLang="de-DE" sz="2800" dirty="0">
                <a:effectLst>
                  <a:outerShdw blurRad="38100" dist="38100" dir="2700000" algn="tl">
                    <a:srgbClr val="C0C0C0"/>
                  </a:outerShdw>
                </a:effectLst>
                <a:latin typeface="SILSophia IPA93" pitchFamily="2" charset="2"/>
              </a:rPr>
              <a:t>[a</a:t>
            </a:r>
            <a:r>
              <a:rPr lang="el-GR" altLang="de-DE" sz="2800" dirty="0">
                <a:effectLst>
                  <a:outerShdw blurRad="38100" dist="38100" dir="2700000" algn="tl">
                    <a:srgbClr val="C0C0C0"/>
                  </a:outerShdw>
                </a:effectLst>
                <a:latin typeface="SILSophia IPA93" pitchFamily="2" charset="2"/>
              </a:rPr>
              <a:t>θ</a:t>
            </a:r>
            <a:r>
              <a:rPr lang="de-DE" altLang="de-DE" sz="2800" dirty="0">
                <a:effectLst>
                  <a:outerShdw blurRad="38100" dist="38100" dir="2700000" algn="tl">
                    <a:srgbClr val="C0C0C0"/>
                  </a:outerShdw>
                </a:effectLst>
                <a:latin typeface="SILSophia IPA93" pitchFamily="2" charset="2"/>
              </a:rPr>
              <a:t>a]</a:t>
            </a:r>
          </a:p>
        </p:txBody>
      </p:sp>
      <p:sp>
        <p:nvSpPr>
          <p:cNvPr id="141324" name="Text Box 12"/>
          <p:cNvSpPr txBox="1">
            <a:spLocks noChangeArrowheads="1"/>
          </p:cNvSpPr>
          <p:nvPr/>
        </p:nvSpPr>
        <p:spPr bwMode="auto">
          <a:xfrm>
            <a:off x="5148263" y="2046288"/>
            <a:ext cx="1152525" cy="519112"/>
          </a:xfrm>
          <a:prstGeom prst="rect">
            <a:avLst/>
          </a:prstGeom>
          <a:solidFill>
            <a:schemeClr val="accent1"/>
          </a:solidFill>
          <a:ln>
            <a:noFill/>
          </a:ln>
          <a:effectLst/>
          <a:extLs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de-DE" altLang="de-DE" sz="2800">
                <a:effectLst>
                  <a:outerShdw blurRad="38100" dist="38100" dir="2700000" algn="tl">
                    <a:srgbClr val="C0C0C0"/>
                  </a:outerShdw>
                </a:effectLst>
                <a:latin typeface="SILSophia IPA93" pitchFamily="2" charset="2"/>
              </a:rPr>
              <a:t>[asa]</a:t>
            </a:r>
          </a:p>
        </p:txBody>
      </p:sp>
      <p:sp>
        <p:nvSpPr>
          <p:cNvPr id="141325" name="Rectangle 13"/>
          <p:cNvSpPr>
            <a:spLocks noGrp="1" noChangeArrowheads="1"/>
          </p:cNvSpPr>
          <p:nvPr>
            <p:ph type="title"/>
          </p:nvPr>
        </p:nvSpPr>
        <p:spPr/>
        <p:txBody>
          <a:bodyPr/>
          <a:lstStyle/>
          <a:p>
            <a:pPr>
              <a:defRPr/>
            </a:pPr>
            <a:r>
              <a:rPr lang="de-DE" altLang="de-DE"/>
              <a:t>Sibilanten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pPr>
              <a:defRPr/>
            </a:pPr>
            <a:r>
              <a:rPr lang="de-DE" altLang="de-DE"/>
              <a:t>Sibilanten</a:t>
            </a:r>
          </a:p>
        </p:txBody>
      </p:sp>
      <p:sp>
        <p:nvSpPr>
          <p:cNvPr id="109571" name="Rectangle 3"/>
          <p:cNvSpPr>
            <a:spLocks noGrp="1" noChangeArrowheads="1"/>
          </p:cNvSpPr>
          <p:nvPr>
            <p:ph type="body" idx="1"/>
          </p:nvPr>
        </p:nvSpPr>
        <p:spPr>
          <a:xfrm>
            <a:off x="250825" y="1908175"/>
            <a:ext cx="8664575" cy="4110038"/>
          </a:xfrm>
        </p:spPr>
        <p:txBody>
          <a:bodyPr/>
          <a:lstStyle/>
          <a:p>
            <a:pPr marL="0" indent="0" algn="just">
              <a:buFont typeface="Wingdings 2" pitchFamily="18" charset="2"/>
              <a:buNone/>
              <a:defRPr/>
            </a:pPr>
            <a:r>
              <a:rPr lang="de-DE" altLang="de-DE" dirty="0">
                <a:solidFill>
                  <a:schemeClr val="accent2"/>
                </a:solidFill>
                <a:cs typeface="Times New Roman" pitchFamily="18" charset="0"/>
              </a:rPr>
              <a:t>Sibilanten</a:t>
            </a:r>
            <a:r>
              <a:rPr lang="de-DE" altLang="de-DE" dirty="0">
                <a:cs typeface="Times New Roman" pitchFamily="18" charset="0"/>
              </a:rPr>
              <a:t> (Zischlaute) sind Frikative </a:t>
            </a:r>
            <a:r>
              <a:rPr lang="de-DE" altLang="de-DE" dirty="0">
                <a:solidFill>
                  <a:schemeClr val="accent2"/>
                </a:solidFill>
                <a:cs typeface="Times New Roman" pitchFamily="18" charset="0"/>
              </a:rPr>
              <a:t>(/ʃ/)</a:t>
            </a:r>
            <a:r>
              <a:rPr lang="de-DE" altLang="de-DE" dirty="0">
                <a:cs typeface="Times New Roman" pitchFamily="18" charset="0"/>
              </a:rPr>
              <a:t> und Affrikaten </a:t>
            </a:r>
            <a:r>
              <a:rPr lang="de-DE" altLang="de-DE" dirty="0">
                <a:solidFill>
                  <a:schemeClr val="accent2"/>
                </a:solidFill>
                <a:cs typeface="Times New Roman" pitchFamily="18" charset="0"/>
              </a:rPr>
              <a:t>(/</a:t>
            </a:r>
            <a:r>
              <a:rPr lang="de-DE" altLang="de-DE" dirty="0" err="1">
                <a:solidFill>
                  <a:schemeClr val="accent2"/>
                </a:solidFill>
                <a:cs typeface="Times New Roman" pitchFamily="18" charset="0"/>
              </a:rPr>
              <a:t>tʃ</a:t>
            </a:r>
            <a:r>
              <a:rPr lang="de-DE" altLang="de-DE" dirty="0">
                <a:solidFill>
                  <a:schemeClr val="accent2"/>
                </a:solidFill>
                <a:cs typeface="Times New Roman" pitchFamily="18" charset="0"/>
              </a:rPr>
              <a:t>/)</a:t>
            </a:r>
            <a:r>
              <a:rPr lang="de-DE" altLang="de-DE" dirty="0">
                <a:cs typeface="Times New Roman" pitchFamily="18" charset="0"/>
              </a:rPr>
              <a:t>, die eine vergleichsweise starke Konzentration akustischer Energie mit hohen Frequenzen aufweisen.</a:t>
            </a:r>
          </a:p>
          <a:p>
            <a:pPr marL="0" indent="0" algn="just">
              <a:buFont typeface="Wingdings 2" pitchFamily="18" charset="2"/>
              <a:buNone/>
              <a:defRPr/>
            </a:pPr>
            <a:r>
              <a:rPr lang="de-DE" altLang="de-DE" dirty="0">
                <a:cs typeface="Times New Roman" pitchFamily="18" charset="0"/>
              </a:rPr>
              <a:t>Am einfachsten lassen sich diese Laute durch Aufzählung aussondern. Im Englischen handelt es sich um die folgenden Segmente:</a:t>
            </a:r>
          </a:p>
          <a:p>
            <a:pPr marL="0" indent="0" algn="just">
              <a:buFont typeface="Wingdings 2" pitchFamily="18" charset="2"/>
              <a:buNone/>
              <a:defRPr/>
            </a:pPr>
            <a:r>
              <a:rPr lang="en-GB" altLang="de-DE" dirty="0">
                <a:solidFill>
                  <a:schemeClr val="accent2"/>
                </a:solidFill>
                <a:cs typeface="Times New Roman" pitchFamily="18" charset="0"/>
              </a:rPr>
              <a:t>[+sibilant]: /s z ʃ ʒ </a:t>
            </a:r>
            <a:r>
              <a:rPr lang="en-GB" altLang="de-DE" dirty="0" err="1">
                <a:solidFill>
                  <a:schemeClr val="accent2"/>
                </a:solidFill>
                <a:cs typeface="Times New Roman" pitchFamily="18" charset="0"/>
              </a:rPr>
              <a:t>t͜ʃ</a:t>
            </a:r>
            <a:r>
              <a:rPr lang="en-GB" altLang="de-DE" dirty="0">
                <a:solidFill>
                  <a:schemeClr val="accent2"/>
                </a:solidFill>
                <a:cs typeface="Times New Roman" pitchFamily="18" charset="0"/>
              </a:rPr>
              <a:t> </a:t>
            </a:r>
            <a:r>
              <a:rPr lang="en-GB" altLang="de-DE" dirty="0" err="1">
                <a:solidFill>
                  <a:schemeClr val="accent2"/>
                </a:solidFill>
                <a:cs typeface="Times New Roman" pitchFamily="18" charset="0"/>
              </a:rPr>
              <a:t>d͜ʒ</a:t>
            </a:r>
            <a:r>
              <a:rPr lang="en-GB" altLang="de-DE" dirty="0">
                <a:solidFill>
                  <a:schemeClr val="accent2"/>
                </a:solidFill>
                <a:cs typeface="Times New Roman" pitchFamily="18" charset="0"/>
              </a:rPr>
              <a:t>/	</a:t>
            </a:r>
            <a:r>
              <a:rPr lang="en-GB" altLang="de-DE" dirty="0">
                <a:cs typeface="Times New Roman" pitchFamily="18" charset="0"/>
              </a:rPr>
              <a:t>	</a:t>
            </a:r>
            <a:br>
              <a:rPr lang="en-GB" altLang="de-DE" dirty="0">
                <a:cs typeface="Times New Roman" pitchFamily="18" charset="0"/>
              </a:rPr>
            </a:br>
            <a:r>
              <a:rPr lang="en-GB" altLang="de-DE" dirty="0" err="1">
                <a:cs typeface="Times New Roman" pitchFamily="18" charset="0"/>
              </a:rPr>
              <a:t>Beispiele</a:t>
            </a:r>
            <a:r>
              <a:rPr lang="en-GB" altLang="de-DE" dirty="0">
                <a:cs typeface="Times New Roman" pitchFamily="18" charset="0"/>
              </a:rPr>
              <a:t>: </a:t>
            </a:r>
            <a:r>
              <a:rPr lang="en-GB" altLang="de-DE" i="1" dirty="0">
                <a:solidFill>
                  <a:schemeClr val="accent2"/>
                </a:solidFill>
                <a:cs typeface="Times New Roman" pitchFamily="18" charset="0"/>
              </a:rPr>
              <a:t>sip zip ship pleasure chip gin</a:t>
            </a:r>
            <a:endParaRPr lang="de-DE" altLang="de-DE" dirty="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9571">
                                            <p:txEl>
                                              <p:pRg st="0" end="0"/>
                                            </p:txEl>
                                          </p:spTgt>
                                        </p:tgtEl>
                                        <p:attrNameLst>
                                          <p:attrName>style.visibility</p:attrName>
                                        </p:attrNameLst>
                                      </p:cBhvr>
                                      <p:to>
                                        <p:strVal val="visible"/>
                                      </p:to>
                                    </p:set>
                                    <p:animEffect transition="in" filter="wipe(left)">
                                      <p:cBhvr>
                                        <p:cTn id="7" dur="500"/>
                                        <p:tgtEl>
                                          <p:spTgt spid="1095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9571">
                                            <p:txEl>
                                              <p:pRg st="1" end="1"/>
                                            </p:txEl>
                                          </p:spTgt>
                                        </p:tgtEl>
                                        <p:attrNameLst>
                                          <p:attrName>style.visibility</p:attrName>
                                        </p:attrNameLst>
                                      </p:cBhvr>
                                      <p:to>
                                        <p:strVal val="visible"/>
                                      </p:to>
                                    </p:set>
                                    <p:animEffect transition="in" filter="wipe(left)">
                                      <p:cBhvr>
                                        <p:cTn id="12" dur="500"/>
                                        <p:tgtEl>
                                          <p:spTgt spid="1095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9571">
                                            <p:txEl>
                                              <p:pRg st="2" end="2"/>
                                            </p:txEl>
                                          </p:spTgt>
                                        </p:tgtEl>
                                        <p:attrNameLst>
                                          <p:attrName>style.visibility</p:attrName>
                                        </p:attrNameLst>
                                      </p:cBhvr>
                                      <p:to>
                                        <p:strVal val="visible"/>
                                      </p:to>
                                    </p:set>
                                    <p:animEffect transition="in" filter="wipe(left)">
                                      <p:cBhvr>
                                        <p:cTn id="17" dur="500"/>
                                        <p:tgtEl>
                                          <p:spTgt spid="1095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1"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pPr>
              <a:defRPr/>
            </a:pPr>
            <a:r>
              <a:rPr lang="de-DE" altLang="de-DE"/>
              <a:t>Sibilanten</a:t>
            </a:r>
          </a:p>
        </p:txBody>
      </p:sp>
      <p:sp>
        <p:nvSpPr>
          <p:cNvPr id="111619" name="Rectangle 3"/>
          <p:cNvSpPr>
            <a:spLocks noGrp="1" noChangeArrowheads="1"/>
          </p:cNvSpPr>
          <p:nvPr>
            <p:ph type="body" idx="1"/>
          </p:nvPr>
        </p:nvSpPr>
        <p:spPr>
          <a:xfrm>
            <a:off x="250825" y="1985963"/>
            <a:ext cx="8664575" cy="4032250"/>
          </a:xfrm>
        </p:spPr>
        <p:txBody>
          <a:bodyPr/>
          <a:lstStyle/>
          <a:p>
            <a:pPr marL="0" indent="0" algn="just">
              <a:buFont typeface="Wingdings 2" pitchFamily="18" charset="2"/>
              <a:buNone/>
              <a:defRPr/>
            </a:pPr>
            <a:r>
              <a:rPr lang="de-DE" altLang="de-DE" dirty="0">
                <a:cs typeface="Times New Roman" pitchFamily="18" charset="0"/>
              </a:rPr>
              <a:t>Diese Lautklasse spielt bei der Beschreibung der Pluralbildung im Englischen eine wichtige Rolle. Die regelmäßige Plural-endung weist drei lautlich verschiedene kombinatorische Varianten (Allomorphe) auf: </a:t>
            </a:r>
          </a:p>
          <a:p>
            <a:pPr marL="758825" lvl="1" algn="just">
              <a:defRPr/>
            </a:pPr>
            <a:r>
              <a:rPr lang="de-DE" altLang="de-DE" dirty="0">
                <a:solidFill>
                  <a:schemeClr val="accent2"/>
                </a:solidFill>
                <a:cs typeface="Times New Roman" pitchFamily="18" charset="0"/>
              </a:rPr>
              <a:t>/z/</a:t>
            </a:r>
            <a:r>
              <a:rPr lang="de-DE" altLang="de-DE" dirty="0">
                <a:cs typeface="Times New Roman" pitchFamily="18" charset="0"/>
              </a:rPr>
              <a:t> wie in </a:t>
            </a:r>
            <a:r>
              <a:rPr lang="de-DE" altLang="de-DE" dirty="0" err="1">
                <a:cs typeface="Times New Roman" pitchFamily="18" charset="0"/>
              </a:rPr>
              <a:t>dogs</a:t>
            </a:r>
            <a:r>
              <a:rPr lang="de-DE" altLang="de-DE" dirty="0">
                <a:cs typeface="Times New Roman" pitchFamily="18" charset="0"/>
              </a:rPr>
              <a:t> </a:t>
            </a:r>
            <a:r>
              <a:rPr lang="de-DE" altLang="de-DE" dirty="0">
                <a:solidFill>
                  <a:schemeClr val="accent2"/>
                </a:solidFill>
                <a:cs typeface="Times New Roman" pitchFamily="18" charset="0"/>
              </a:rPr>
              <a:t>[</a:t>
            </a:r>
            <a:r>
              <a:rPr lang="de-DE" altLang="de-DE" dirty="0" err="1">
                <a:solidFill>
                  <a:schemeClr val="accent2"/>
                </a:solidFill>
                <a:cs typeface="Times New Roman" pitchFamily="18" charset="0"/>
              </a:rPr>
              <a:t>dɔgz</a:t>
            </a:r>
            <a:r>
              <a:rPr lang="de-DE" altLang="de-DE" dirty="0">
                <a:solidFill>
                  <a:schemeClr val="accent2"/>
                </a:solidFill>
                <a:cs typeface="Times New Roman" pitchFamily="18" charset="0"/>
              </a:rPr>
              <a:t>]</a:t>
            </a:r>
            <a:r>
              <a:rPr lang="de-DE" altLang="de-DE" dirty="0">
                <a:cs typeface="Times New Roman" pitchFamily="18" charset="0"/>
              </a:rPr>
              <a:t>, </a:t>
            </a:r>
          </a:p>
          <a:p>
            <a:pPr marL="758825" lvl="1" algn="just">
              <a:defRPr/>
            </a:pPr>
            <a:r>
              <a:rPr lang="de-DE" altLang="de-DE" dirty="0">
                <a:solidFill>
                  <a:schemeClr val="accent2"/>
                </a:solidFill>
                <a:cs typeface="Times New Roman" pitchFamily="18" charset="0"/>
              </a:rPr>
              <a:t>/s/</a:t>
            </a:r>
            <a:r>
              <a:rPr lang="de-DE" altLang="de-DE" dirty="0">
                <a:cs typeface="Times New Roman" pitchFamily="18" charset="0"/>
              </a:rPr>
              <a:t> wie in </a:t>
            </a:r>
            <a:r>
              <a:rPr lang="de-DE" altLang="de-DE" dirty="0" err="1">
                <a:cs typeface="Times New Roman" pitchFamily="18" charset="0"/>
              </a:rPr>
              <a:t>cats</a:t>
            </a:r>
            <a:r>
              <a:rPr lang="de-DE" altLang="de-DE" dirty="0">
                <a:cs typeface="Times New Roman" pitchFamily="18" charset="0"/>
              </a:rPr>
              <a:t> </a:t>
            </a:r>
            <a:r>
              <a:rPr lang="de-DE" altLang="de-DE" dirty="0">
                <a:solidFill>
                  <a:schemeClr val="accent2"/>
                </a:solidFill>
                <a:cs typeface="Times New Roman" pitchFamily="18" charset="0"/>
              </a:rPr>
              <a:t>[</a:t>
            </a:r>
            <a:r>
              <a:rPr lang="de-DE" altLang="de-DE" dirty="0" err="1">
                <a:solidFill>
                  <a:schemeClr val="accent2"/>
                </a:solidFill>
                <a:cs typeface="Times New Roman" pitchFamily="18" charset="0"/>
              </a:rPr>
              <a:t>kæts</a:t>
            </a:r>
            <a:r>
              <a:rPr lang="de-DE" altLang="de-DE" dirty="0">
                <a:solidFill>
                  <a:schemeClr val="accent2"/>
                </a:solidFill>
                <a:cs typeface="Times New Roman" pitchFamily="18" charset="0"/>
              </a:rPr>
              <a:t>]</a:t>
            </a:r>
            <a:r>
              <a:rPr lang="de-DE" altLang="de-DE" dirty="0">
                <a:cs typeface="Times New Roman" pitchFamily="18" charset="0"/>
              </a:rPr>
              <a:t>, und </a:t>
            </a:r>
          </a:p>
          <a:p>
            <a:pPr marL="758825" lvl="1" algn="just">
              <a:defRPr/>
            </a:pPr>
            <a:r>
              <a:rPr lang="de-DE" altLang="de-DE" dirty="0">
                <a:solidFill>
                  <a:schemeClr val="accent2"/>
                </a:solidFill>
                <a:cs typeface="Times New Roman" pitchFamily="18" charset="0"/>
              </a:rPr>
              <a:t>/</a:t>
            </a:r>
            <a:r>
              <a:rPr lang="de-DE" altLang="de-DE" dirty="0" err="1">
                <a:solidFill>
                  <a:schemeClr val="accent2"/>
                </a:solidFill>
                <a:cs typeface="Times New Roman" pitchFamily="18" charset="0"/>
              </a:rPr>
              <a:t>ɪz</a:t>
            </a:r>
            <a:r>
              <a:rPr lang="de-DE" altLang="de-DE" dirty="0">
                <a:solidFill>
                  <a:schemeClr val="accent2"/>
                </a:solidFill>
                <a:cs typeface="Times New Roman" pitchFamily="18" charset="0"/>
              </a:rPr>
              <a:t>/</a:t>
            </a:r>
            <a:r>
              <a:rPr lang="de-DE" altLang="de-DE" dirty="0">
                <a:cs typeface="Times New Roman" pitchFamily="18" charset="0"/>
              </a:rPr>
              <a:t> wie in </a:t>
            </a:r>
            <a:r>
              <a:rPr lang="de-DE" altLang="de-DE" dirty="0" err="1">
                <a:cs typeface="Times New Roman" pitchFamily="18" charset="0"/>
              </a:rPr>
              <a:t>bridges</a:t>
            </a:r>
            <a:r>
              <a:rPr lang="de-DE" altLang="de-DE" dirty="0">
                <a:cs typeface="Times New Roman" pitchFamily="18" charset="0"/>
              </a:rPr>
              <a:t> </a:t>
            </a:r>
            <a:r>
              <a:rPr lang="de-DE" altLang="de-DE" dirty="0">
                <a:solidFill>
                  <a:schemeClr val="accent2"/>
                </a:solidFill>
                <a:cs typeface="Times New Roman" pitchFamily="18" charset="0"/>
              </a:rPr>
              <a:t>[</a:t>
            </a:r>
            <a:r>
              <a:rPr lang="de-DE" altLang="de-DE" dirty="0" err="1">
                <a:solidFill>
                  <a:schemeClr val="accent2"/>
                </a:solidFill>
                <a:cs typeface="Times New Roman" pitchFamily="18" charset="0"/>
              </a:rPr>
              <a:t>brɪdʒzɪz</a:t>
            </a:r>
            <a:r>
              <a:rPr lang="de-DE" altLang="de-DE" dirty="0">
                <a:solidFill>
                  <a:schemeClr val="accent2"/>
                </a:solidFill>
                <a:cs typeface="Times New Roman" pitchFamily="18" charset="0"/>
              </a:rPr>
              <a:t>]</a:t>
            </a:r>
            <a:r>
              <a:rPr lang="de-DE" altLang="de-DE" dirty="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1619">
                                            <p:txEl>
                                              <p:pRg st="0" end="0"/>
                                            </p:txEl>
                                          </p:spTgt>
                                        </p:tgtEl>
                                        <p:attrNameLst>
                                          <p:attrName>style.visibility</p:attrName>
                                        </p:attrNameLst>
                                      </p:cBhvr>
                                      <p:to>
                                        <p:strVal val="visible"/>
                                      </p:to>
                                    </p:set>
                                    <p:animEffect transition="in" filter="wipe(left)">
                                      <p:cBhvr>
                                        <p:cTn id="7" dur="500"/>
                                        <p:tgtEl>
                                          <p:spTgt spid="1116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1619">
                                            <p:txEl>
                                              <p:pRg st="1" end="1"/>
                                            </p:txEl>
                                          </p:spTgt>
                                        </p:tgtEl>
                                        <p:attrNameLst>
                                          <p:attrName>style.visibility</p:attrName>
                                        </p:attrNameLst>
                                      </p:cBhvr>
                                      <p:to>
                                        <p:strVal val="visible"/>
                                      </p:to>
                                    </p:set>
                                    <p:animEffect transition="in" filter="wipe(left)">
                                      <p:cBhvr>
                                        <p:cTn id="12" dur="500"/>
                                        <p:tgtEl>
                                          <p:spTgt spid="11161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1619">
                                            <p:txEl>
                                              <p:pRg st="2" end="2"/>
                                            </p:txEl>
                                          </p:spTgt>
                                        </p:tgtEl>
                                        <p:attrNameLst>
                                          <p:attrName>style.visibility</p:attrName>
                                        </p:attrNameLst>
                                      </p:cBhvr>
                                      <p:to>
                                        <p:strVal val="visible"/>
                                      </p:to>
                                    </p:set>
                                    <p:animEffect transition="in" filter="wipe(left)">
                                      <p:cBhvr>
                                        <p:cTn id="17" dur="500"/>
                                        <p:tgtEl>
                                          <p:spTgt spid="11161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1619">
                                            <p:txEl>
                                              <p:pRg st="3" end="3"/>
                                            </p:txEl>
                                          </p:spTgt>
                                        </p:tgtEl>
                                        <p:attrNameLst>
                                          <p:attrName>style.visibility</p:attrName>
                                        </p:attrNameLst>
                                      </p:cBhvr>
                                      <p:to>
                                        <p:strVal val="visible"/>
                                      </p:to>
                                    </p:set>
                                    <p:animEffect transition="in" filter="wipe(left)">
                                      <p:cBhvr>
                                        <p:cTn id="22" dur="500"/>
                                        <p:tgtEl>
                                          <p:spTgt spid="1116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9" grpId="0" build="p" bldLvl="2"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786" name="Rectangle 1026"/>
          <p:cNvSpPr>
            <a:spLocks noGrp="1" noChangeArrowheads="1"/>
          </p:cNvSpPr>
          <p:nvPr>
            <p:ph type="title"/>
          </p:nvPr>
        </p:nvSpPr>
        <p:spPr/>
        <p:txBody>
          <a:bodyPr/>
          <a:lstStyle/>
          <a:p>
            <a:pPr>
              <a:defRPr/>
            </a:pPr>
            <a:r>
              <a:rPr lang="de-DE" altLang="de-DE"/>
              <a:t>Sibilanten</a:t>
            </a:r>
          </a:p>
        </p:txBody>
      </p:sp>
      <p:sp>
        <p:nvSpPr>
          <p:cNvPr id="118787" name="Rectangle 1027"/>
          <p:cNvSpPr>
            <a:spLocks noGrp="1" noChangeArrowheads="1"/>
          </p:cNvSpPr>
          <p:nvPr>
            <p:ph type="body" idx="1"/>
          </p:nvPr>
        </p:nvSpPr>
        <p:spPr>
          <a:xfrm>
            <a:off x="250825" y="1985963"/>
            <a:ext cx="8664575" cy="4032250"/>
          </a:xfrm>
        </p:spPr>
        <p:txBody>
          <a:bodyPr/>
          <a:lstStyle/>
          <a:p>
            <a:pPr marL="0" indent="0" algn="just">
              <a:buFont typeface="Wingdings 2" pitchFamily="18" charset="2"/>
              <a:buNone/>
              <a:defRPr/>
            </a:pPr>
            <a:r>
              <a:rPr lang="de-DE" altLang="de-DE" dirty="0">
                <a:cs typeface="Times New Roman" pitchFamily="18" charset="0"/>
              </a:rPr>
              <a:t>Die Verwendung dieser Allomorphe ist von der Beschaffenheit des unmittelbar vorangehenden Segmentes abhängig:</a:t>
            </a:r>
          </a:p>
          <a:p>
            <a:pPr marL="758825" lvl="1" indent="-371475" algn="just">
              <a:defRPr/>
            </a:pPr>
            <a:r>
              <a:rPr lang="de-DE" altLang="de-DE" dirty="0">
                <a:cs typeface="Times New Roman" pitchFamily="18" charset="0"/>
              </a:rPr>
              <a:t>die Form </a:t>
            </a:r>
            <a:r>
              <a:rPr lang="de-DE" altLang="de-DE" dirty="0">
                <a:solidFill>
                  <a:schemeClr val="accent2"/>
                </a:solidFill>
                <a:cs typeface="Times New Roman" pitchFamily="18" charset="0"/>
              </a:rPr>
              <a:t>/z/</a:t>
            </a:r>
            <a:r>
              <a:rPr lang="de-DE" altLang="de-DE" dirty="0">
                <a:cs typeface="Times New Roman" pitchFamily="18" charset="0"/>
              </a:rPr>
              <a:t> steht nach Segmenten mit den Merkmalen </a:t>
            </a:r>
            <a:br>
              <a:rPr lang="de-DE" altLang="de-DE" dirty="0">
                <a:cs typeface="Times New Roman" pitchFamily="18" charset="0"/>
              </a:rPr>
            </a:br>
            <a:r>
              <a:rPr lang="de-DE" altLang="de-DE" dirty="0">
                <a:solidFill>
                  <a:schemeClr val="accent2"/>
                </a:solidFill>
                <a:cs typeface="Times New Roman" pitchFamily="18" charset="0"/>
              </a:rPr>
              <a:t>[-sibilant, +stimmhaft]: [</a:t>
            </a:r>
            <a:r>
              <a:rPr lang="de-DE" altLang="de-DE" dirty="0" err="1">
                <a:solidFill>
                  <a:schemeClr val="accent2"/>
                </a:solidFill>
                <a:cs typeface="Times New Roman" pitchFamily="18" charset="0"/>
              </a:rPr>
              <a:t>dɔgz</a:t>
            </a:r>
            <a:r>
              <a:rPr lang="de-DE" altLang="de-DE" dirty="0">
                <a:solidFill>
                  <a:schemeClr val="accent2"/>
                </a:solidFill>
                <a:cs typeface="Times New Roman" pitchFamily="18" charset="0"/>
              </a:rPr>
              <a:t>]</a:t>
            </a:r>
            <a:r>
              <a:rPr lang="de-DE" altLang="de-DE" dirty="0">
                <a:cs typeface="Times New Roman" pitchFamily="18" charset="0"/>
              </a:rPr>
              <a:t>, </a:t>
            </a:r>
          </a:p>
          <a:p>
            <a:pPr marL="758825" lvl="1" indent="-371475" algn="just">
              <a:defRPr/>
            </a:pPr>
            <a:r>
              <a:rPr lang="de-DE" altLang="de-DE" dirty="0">
                <a:cs typeface="Times New Roman" pitchFamily="18" charset="0"/>
              </a:rPr>
              <a:t>die Form </a:t>
            </a:r>
            <a:r>
              <a:rPr lang="de-DE" altLang="de-DE" dirty="0">
                <a:solidFill>
                  <a:schemeClr val="accent2"/>
                </a:solidFill>
                <a:cs typeface="Times New Roman" pitchFamily="18" charset="0"/>
              </a:rPr>
              <a:t>/s/</a:t>
            </a:r>
            <a:r>
              <a:rPr lang="de-DE" altLang="de-DE" dirty="0">
                <a:cs typeface="Times New Roman" pitchFamily="18" charset="0"/>
              </a:rPr>
              <a:t> steht nach Segmenten mit den Merkmalen </a:t>
            </a:r>
            <a:br>
              <a:rPr lang="de-DE" altLang="de-DE" dirty="0">
                <a:cs typeface="Times New Roman" pitchFamily="18" charset="0"/>
              </a:rPr>
            </a:br>
            <a:r>
              <a:rPr lang="de-DE" altLang="de-DE" dirty="0">
                <a:solidFill>
                  <a:schemeClr val="accent2"/>
                </a:solidFill>
                <a:cs typeface="Times New Roman" pitchFamily="18" charset="0"/>
              </a:rPr>
              <a:t>[-sibilant, -stimmhaft]: [</a:t>
            </a:r>
            <a:r>
              <a:rPr lang="de-DE" altLang="de-DE" dirty="0" err="1">
                <a:solidFill>
                  <a:schemeClr val="accent2"/>
                </a:solidFill>
                <a:cs typeface="Times New Roman" pitchFamily="18" charset="0"/>
              </a:rPr>
              <a:t>kæts</a:t>
            </a:r>
            <a:r>
              <a:rPr lang="de-DE" altLang="de-DE" dirty="0">
                <a:solidFill>
                  <a:schemeClr val="accent2"/>
                </a:solidFill>
                <a:cs typeface="Times New Roman" pitchFamily="18" charset="0"/>
              </a:rPr>
              <a:t>]</a:t>
            </a:r>
            <a:r>
              <a:rPr lang="de-DE" altLang="de-DE" dirty="0">
                <a:cs typeface="Times New Roman" pitchFamily="18" charset="0"/>
              </a:rPr>
              <a:t>, und </a:t>
            </a:r>
          </a:p>
          <a:p>
            <a:pPr marL="758825" lvl="1" indent="-371475" algn="just">
              <a:defRPr/>
            </a:pPr>
            <a:r>
              <a:rPr lang="de-DE" altLang="de-DE" dirty="0">
                <a:solidFill>
                  <a:schemeClr val="accent2"/>
                </a:solidFill>
                <a:cs typeface="Times New Roman" pitchFamily="18" charset="0"/>
              </a:rPr>
              <a:t>/</a:t>
            </a:r>
            <a:r>
              <a:rPr lang="de-DE" altLang="de-DE" dirty="0" err="1">
                <a:solidFill>
                  <a:schemeClr val="accent2"/>
                </a:solidFill>
                <a:cs typeface="Times New Roman" pitchFamily="18" charset="0"/>
              </a:rPr>
              <a:t>ɪz</a:t>
            </a:r>
            <a:r>
              <a:rPr lang="de-DE" altLang="de-DE" dirty="0">
                <a:solidFill>
                  <a:schemeClr val="accent2"/>
                </a:solidFill>
                <a:cs typeface="Times New Roman" pitchFamily="18" charset="0"/>
              </a:rPr>
              <a:t>/</a:t>
            </a:r>
            <a:r>
              <a:rPr lang="de-DE" altLang="de-DE" dirty="0">
                <a:cs typeface="Times New Roman" pitchFamily="18" charset="0"/>
              </a:rPr>
              <a:t> steht nach Segmenten mit dem Merkmal </a:t>
            </a:r>
            <a:r>
              <a:rPr lang="de-DE" altLang="de-DE" dirty="0">
                <a:solidFill>
                  <a:schemeClr val="accent2"/>
                </a:solidFill>
                <a:cs typeface="Times New Roman" pitchFamily="18" charset="0"/>
              </a:rPr>
              <a:t>[+</a:t>
            </a:r>
            <a:r>
              <a:rPr lang="de-DE" altLang="de-DE" dirty="0" err="1">
                <a:solidFill>
                  <a:schemeClr val="accent2"/>
                </a:solidFill>
                <a:cs typeface="Times New Roman" pitchFamily="18" charset="0"/>
              </a:rPr>
              <a:t>sibilant</a:t>
            </a:r>
            <a:r>
              <a:rPr lang="de-DE" altLang="de-DE" dirty="0">
                <a:solidFill>
                  <a:schemeClr val="accent2"/>
                </a:solidFill>
                <a:cs typeface="Times New Roman" pitchFamily="18" charset="0"/>
              </a:rPr>
              <a:t>]: [</a:t>
            </a:r>
            <a:r>
              <a:rPr lang="de-DE" altLang="de-DE" dirty="0" err="1">
                <a:solidFill>
                  <a:schemeClr val="accent2"/>
                </a:solidFill>
                <a:cs typeface="Times New Roman" pitchFamily="18" charset="0"/>
              </a:rPr>
              <a:t>wɪʃɪz</a:t>
            </a:r>
            <a:r>
              <a:rPr lang="de-DE" altLang="de-DE" dirty="0">
                <a:solidFill>
                  <a:schemeClr val="accent2"/>
                </a:solidFill>
                <a:cs typeface="Times New Roman" pitchFamily="18" charset="0"/>
              </a:rPr>
              <a:t>]</a:t>
            </a:r>
            <a:r>
              <a:rPr lang="de-DE" altLang="de-DE" dirty="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8787">
                                            <p:txEl>
                                              <p:pRg st="0" end="0"/>
                                            </p:txEl>
                                          </p:spTgt>
                                        </p:tgtEl>
                                        <p:attrNameLst>
                                          <p:attrName>style.visibility</p:attrName>
                                        </p:attrNameLst>
                                      </p:cBhvr>
                                      <p:to>
                                        <p:strVal val="visible"/>
                                      </p:to>
                                    </p:set>
                                    <p:animEffect transition="in" filter="wipe(left)">
                                      <p:cBhvr>
                                        <p:cTn id="7" dur="500"/>
                                        <p:tgtEl>
                                          <p:spTgt spid="1187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8787">
                                            <p:txEl>
                                              <p:pRg st="1" end="1"/>
                                            </p:txEl>
                                          </p:spTgt>
                                        </p:tgtEl>
                                        <p:attrNameLst>
                                          <p:attrName>style.visibility</p:attrName>
                                        </p:attrNameLst>
                                      </p:cBhvr>
                                      <p:to>
                                        <p:strVal val="visible"/>
                                      </p:to>
                                    </p:set>
                                    <p:animEffect transition="in" filter="wipe(left)">
                                      <p:cBhvr>
                                        <p:cTn id="12" dur="500"/>
                                        <p:tgtEl>
                                          <p:spTgt spid="1187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8787">
                                            <p:txEl>
                                              <p:pRg st="2" end="2"/>
                                            </p:txEl>
                                          </p:spTgt>
                                        </p:tgtEl>
                                        <p:attrNameLst>
                                          <p:attrName>style.visibility</p:attrName>
                                        </p:attrNameLst>
                                      </p:cBhvr>
                                      <p:to>
                                        <p:strVal val="visible"/>
                                      </p:to>
                                    </p:set>
                                    <p:animEffect transition="in" filter="wipe(left)">
                                      <p:cBhvr>
                                        <p:cTn id="17" dur="500"/>
                                        <p:tgtEl>
                                          <p:spTgt spid="11878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8787">
                                            <p:txEl>
                                              <p:pRg st="3" end="3"/>
                                            </p:txEl>
                                          </p:spTgt>
                                        </p:tgtEl>
                                        <p:attrNameLst>
                                          <p:attrName>style.visibility</p:attrName>
                                        </p:attrNameLst>
                                      </p:cBhvr>
                                      <p:to>
                                        <p:strVal val="visible"/>
                                      </p:to>
                                    </p:set>
                                    <p:animEffect transition="in" filter="wipe(left)">
                                      <p:cBhvr>
                                        <p:cTn id="22" dur="500"/>
                                        <p:tgtEl>
                                          <p:spTgt spid="1187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7" grpId="0" build="p" bldLvl="2"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pPr>
              <a:defRPr/>
            </a:pPr>
            <a:r>
              <a:rPr lang="de-DE" altLang="de-DE"/>
              <a:t>Sibilanten</a:t>
            </a:r>
          </a:p>
        </p:txBody>
      </p:sp>
      <p:sp>
        <p:nvSpPr>
          <p:cNvPr id="117763" name="Rectangle 3"/>
          <p:cNvSpPr>
            <a:spLocks noGrp="1" noChangeArrowheads="1"/>
          </p:cNvSpPr>
          <p:nvPr>
            <p:ph type="body" idx="1"/>
          </p:nvPr>
        </p:nvSpPr>
        <p:spPr>
          <a:xfrm>
            <a:off x="250825" y="1908175"/>
            <a:ext cx="8664575" cy="4110038"/>
          </a:xfrm>
        </p:spPr>
        <p:txBody>
          <a:bodyPr/>
          <a:lstStyle/>
          <a:p>
            <a:pPr marL="0" indent="0" algn="just">
              <a:buFont typeface="Wingdings 2" pitchFamily="18" charset="2"/>
              <a:buNone/>
              <a:defRPr/>
            </a:pPr>
            <a:r>
              <a:rPr lang="de-DE" altLang="de-DE">
                <a:cs typeface="Times New Roman" pitchFamily="18" charset="0"/>
              </a:rPr>
              <a:t>Die gleiche Verteilung gilt für</a:t>
            </a:r>
          </a:p>
          <a:p>
            <a:pPr marL="758825" lvl="1" algn="just">
              <a:defRPr/>
            </a:pPr>
            <a:r>
              <a:rPr lang="de-DE" altLang="de-DE">
                <a:cs typeface="Times New Roman" pitchFamily="18" charset="0"/>
              </a:rPr>
              <a:t>das Possessivsuffix in </a:t>
            </a:r>
            <a:r>
              <a:rPr lang="de-DE" altLang="de-DE" i="1">
                <a:solidFill>
                  <a:schemeClr val="accent2"/>
                </a:solidFill>
                <a:cs typeface="Times New Roman" pitchFamily="18" charset="0"/>
              </a:rPr>
              <a:t>John's, cat's, James's</a:t>
            </a:r>
            <a:r>
              <a:rPr lang="de-DE" altLang="de-DE" i="1">
                <a:cs typeface="Times New Roman" pitchFamily="18" charset="0"/>
              </a:rPr>
              <a:t>,</a:t>
            </a:r>
            <a:r>
              <a:rPr lang="de-DE" altLang="de-DE">
                <a:cs typeface="Times New Roman" pitchFamily="18" charset="0"/>
              </a:rPr>
              <a:t> </a:t>
            </a:r>
          </a:p>
          <a:p>
            <a:pPr marL="758825" lvl="1" algn="just">
              <a:defRPr/>
            </a:pPr>
            <a:r>
              <a:rPr lang="de-DE" altLang="de-DE">
                <a:cs typeface="Times New Roman" pitchFamily="18" charset="0"/>
              </a:rPr>
              <a:t>die unbetonte Form von </a:t>
            </a:r>
            <a:r>
              <a:rPr lang="de-DE" altLang="de-DE" i="1">
                <a:solidFill>
                  <a:schemeClr val="accent2"/>
                </a:solidFill>
                <a:cs typeface="Times New Roman" pitchFamily="18" charset="0"/>
              </a:rPr>
              <a:t>is</a:t>
            </a:r>
            <a:r>
              <a:rPr lang="de-DE" altLang="de-DE">
                <a:cs typeface="Times New Roman" pitchFamily="18" charset="0"/>
              </a:rPr>
              <a:t> in </a:t>
            </a:r>
            <a:r>
              <a:rPr lang="de-DE" altLang="de-DE" i="1">
                <a:solidFill>
                  <a:schemeClr val="accent2"/>
                </a:solidFill>
                <a:cs typeface="Times New Roman" pitchFamily="18" charset="0"/>
              </a:rPr>
              <a:t>John's in the garden, the</a:t>
            </a:r>
            <a:r>
              <a:rPr lang="de-DE" altLang="de-DE">
                <a:solidFill>
                  <a:schemeClr val="accent2"/>
                </a:solidFill>
                <a:cs typeface="Times New Roman" pitchFamily="18" charset="0"/>
              </a:rPr>
              <a:t> </a:t>
            </a:r>
            <a:r>
              <a:rPr lang="de-DE" altLang="de-DE" i="1">
                <a:solidFill>
                  <a:schemeClr val="accent2"/>
                </a:solidFill>
                <a:cs typeface="Times New Roman" pitchFamily="18" charset="0"/>
              </a:rPr>
              <a:t>cat's in the garden</a:t>
            </a:r>
            <a:r>
              <a:rPr lang="de-DE" altLang="de-DE">
                <a:cs typeface="Times New Roman" pitchFamily="18" charset="0"/>
              </a:rPr>
              <a:t> vs. </a:t>
            </a:r>
            <a:r>
              <a:rPr lang="de-DE" altLang="de-DE" i="1">
                <a:solidFill>
                  <a:schemeClr val="accent2"/>
                </a:solidFill>
                <a:cs typeface="Times New Roman" pitchFamily="18" charset="0"/>
              </a:rPr>
              <a:t>James is in the garden</a:t>
            </a:r>
            <a:r>
              <a:rPr lang="de-DE" altLang="de-DE">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7763">
                                            <p:txEl>
                                              <p:pRg st="0" end="0"/>
                                            </p:txEl>
                                          </p:spTgt>
                                        </p:tgtEl>
                                        <p:attrNameLst>
                                          <p:attrName>style.visibility</p:attrName>
                                        </p:attrNameLst>
                                      </p:cBhvr>
                                      <p:to>
                                        <p:strVal val="visible"/>
                                      </p:to>
                                    </p:set>
                                    <p:animEffect transition="in" filter="wipe(left)">
                                      <p:cBhvr>
                                        <p:cTn id="7" dur="500"/>
                                        <p:tgtEl>
                                          <p:spTgt spid="1177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7763">
                                            <p:txEl>
                                              <p:pRg st="1" end="1"/>
                                            </p:txEl>
                                          </p:spTgt>
                                        </p:tgtEl>
                                        <p:attrNameLst>
                                          <p:attrName>style.visibility</p:attrName>
                                        </p:attrNameLst>
                                      </p:cBhvr>
                                      <p:to>
                                        <p:strVal val="visible"/>
                                      </p:to>
                                    </p:set>
                                    <p:animEffect transition="in" filter="wipe(left)">
                                      <p:cBhvr>
                                        <p:cTn id="12" dur="500"/>
                                        <p:tgtEl>
                                          <p:spTgt spid="1177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7763">
                                            <p:txEl>
                                              <p:pRg st="2" end="2"/>
                                            </p:txEl>
                                          </p:spTgt>
                                        </p:tgtEl>
                                        <p:attrNameLst>
                                          <p:attrName>style.visibility</p:attrName>
                                        </p:attrNameLst>
                                      </p:cBhvr>
                                      <p:to>
                                        <p:strVal val="visible"/>
                                      </p:to>
                                    </p:set>
                                    <p:animEffect transition="in" filter="wipe(left)">
                                      <p:cBhvr>
                                        <p:cTn id="17" dur="500"/>
                                        <p:tgtEl>
                                          <p:spTgt spid="1177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3" grpId="0" build="p" bldLvl="2"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pPr>
              <a:defRPr/>
            </a:pPr>
            <a:r>
              <a:rPr lang="de-DE" altLang="de-DE" dirty="0"/>
              <a:t>Vibrationslaute</a:t>
            </a:r>
          </a:p>
        </p:txBody>
      </p:sp>
      <p:sp>
        <p:nvSpPr>
          <p:cNvPr id="99331" name="Rectangle 3"/>
          <p:cNvSpPr>
            <a:spLocks noGrp="1" noChangeArrowheads="1"/>
          </p:cNvSpPr>
          <p:nvPr>
            <p:ph type="body" idx="1"/>
          </p:nvPr>
        </p:nvSpPr>
        <p:spPr>
          <a:xfrm>
            <a:off x="250825" y="1908175"/>
            <a:ext cx="8664575" cy="3954463"/>
          </a:xfrm>
        </p:spPr>
        <p:txBody>
          <a:bodyPr/>
          <a:lstStyle/>
          <a:p>
            <a:pPr marL="0" indent="0" algn="just">
              <a:buFont typeface="Wingdings 2" pitchFamily="18" charset="2"/>
              <a:buNone/>
              <a:defRPr/>
            </a:pPr>
            <a:r>
              <a:rPr lang="de-DE" altLang="de-DE" dirty="0">
                <a:cs typeface="Times New Roman" pitchFamily="18" charset="0"/>
              </a:rPr>
              <a:t>Ein weiterer Typ von Verengungslauten wird durch die </a:t>
            </a:r>
            <a:r>
              <a:rPr lang="de-DE" altLang="de-DE" dirty="0">
                <a:solidFill>
                  <a:schemeClr val="accent2"/>
                </a:solidFill>
                <a:cs typeface="Times New Roman" pitchFamily="18" charset="0"/>
              </a:rPr>
              <a:t>Vibranten</a:t>
            </a:r>
            <a:r>
              <a:rPr lang="de-DE" altLang="de-DE" dirty="0">
                <a:cs typeface="Times New Roman" pitchFamily="18" charset="0"/>
              </a:rPr>
              <a:t> (engl. </a:t>
            </a:r>
            <a:r>
              <a:rPr lang="de-DE" altLang="de-DE" i="1" dirty="0" err="1">
                <a:solidFill>
                  <a:schemeClr val="accent2"/>
                </a:solidFill>
                <a:cs typeface="Times New Roman" pitchFamily="18" charset="0"/>
              </a:rPr>
              <a:t>trill</a:t>
            </a:r>
            <a:r>
              <a:rPr lang="de-DE" altLang="de-DE" dirty="0">
                <a:cs typeface="Times New Roman" pitchFamily="18" charset="0"/>
              </a:rPr>
              <a:t>) gebildet. </a:t>
            </a:r>
          </a:p>
          <a:p>
            <a:pPr marL="0" indent="0" algn="just">
              <a:buFont typeface="Wingdings 2" pitchFamily="18" charset="2"/>
              <a:buNone/>
              <a:defRPr/>
            </a:pPr>
            <a:r>
              <a:rPr lang="de-DE" altLang="de-DE" dirty="0">
                <a:cs typeface="Times New Roman" pitchFamily="18" charset="0"/>
              </a:rPr>
              <a:t>Dabei schlägt ein flexibles Organ wiederholt gegen ein anderes, wie in dem gerollten apikalen </a:t>
            </a:r>
            <a:r>
              <a:rPr lang="de-DE" altLang="de-DE" dirty="0">
                <a:solidFill>
                  <a:schemeClr val="accent2"/>
                </a:solidFill>
                <a:cs typeface="Times New Roman" pitchFamily="18" charset="0"/>
              </a:rPr>
              <a:t>[r]</a:t>
            </a:r>
            <a:r>
              <a:rPr lang="de-DE" altLang="de-DE" dirty="0">
                <a:cs typeface="Times New Roman" pitchFamily="18" charset="0"/>
              </a:rPr>
              <a:t> des Italienischen, Spanischen und in verschiedenen deutschen Dialekten; </a:t>
            </a:r>
          </a:p>
          <a:p>
            <a:pPr marL="0" indent="0" algn="just">
              <a:buFont typeface="Wingdings 2" pitchFamily="18" charset="2"/>
              <a:buNone/>
              <a:defRPr/>
            </a:pPr>
            <a:r>
              <a:rPr lang="de-DE" altLang="de-DE" dirty="0">
                <a:cs typeface="Times New Roman" pitchFamily="18" charset="0"/>
              </a:rPr>
              <a:t>oder zwei flexible Organe schlagen gegeneinander, wie z.B. die Lippen bei einem bilabialen Vibranten </a:t>
            </a:r>
            <a:r>
              <a:rPr lang="de-DE" altLang="de-DE" dirty="0">
                <a:solidFill>
                  <a:schemeClr val="accent2"/>
                </a:solidFill>
                <a:cs typeface="Times New Roman" pitchFamily="18" charset="0"/>
              </a:rPr>
              <a:t>[ʙ]</a:t>
            </a:r>
            <a:r>
              <a:rPr lang="de-DE" altLang="de-DE" dirty="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9331">
                                            <p:txEl>
                                              <p:pRg st="0" end="0"/>
                                            </p:txEl>
                                          </p:spTgt>
                                        </p:tgtEl>
                                        <p:attrNameLst>
                                          <p:attrName>style.visibility</p:attrName>
                                        </p:attrNameLst>
                                      </p:cBhvr>
                                      <p:to>
                                        <p:strVal val="visible"/>
                                      </p:to>
                                    </p:set>
                                    <p:animEffect transition="in" filter="wipe(left)">
                                      <p:cBhvr>
                                        <p:cTn id="7" dur="500"/>
                                        <p:tgtEl>
                                          <p:spTgt spid="993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9331">
                                            <p:txEl>
                                              <p:pRg st="1" end="1"/>
                                            </p:txEl>
                                          </p:spTgt>
                                        </p:tgtEl>
                                        <p:attrNameLst>
                                          <p:attrName>style.visibility</p:attrName>
                                        </p:attrNameLst>
                                      </p:cBhvr>
                                      <p:to>
                                        <p:strVal val="visible"/>
                                      </p:to>
                                    </p:set>
                                    <p:animEffect transition="in" filter="wipe(left)">
                                      <p:cBhvr>
                                        <p:cTn id="12" dur="500"/>
                                        <p:tgtEl>
                                          <p:spTgt spid="993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9331">
                                            <p:txEl>
                                              <p:pRg st="2" end="2"/>
                                            </p:txEl>
                                          </p:spTgt>
                                        </p:tgtEl>
                                        <p:attrNameLst>
                                          <p:attrName>style.visibility</p:attrName>
                                        </p:attrNameLst>
                                      </p:cBhvr>
                                      <p:to>
                                        <p:strVal val="visible"/>
                                      </p:to>
                                    </p:set>
                                    <p:animEffect transition="in" filter="wipe(left)">
                                      <p:cBhvr>
                                        <p:cTn id="17" dur="500"/>
                                        <p:tgtEl>
                                          <p:spTgt spid="993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1"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pPr>
              <a:defRPr/>
            </a:pPr>
            <a:r>
              <a:rPr lang="de-DE" altLang="de-DE"/>
              <a:t>Länge</a:t>
            </a:r>
          </a:p>
        </p:txBody>
      </p:sp>
      <p:sp>
        <p:nvSpPr>
          <p:cNvPr id="120835" name="Rectangle 3"/>
          <p:cNvSpPr>
            <a:spLocks noGrp="1" noChangeArrowheads="1"/>
          </p:cNvSpPr>
          <p:nvPr>
            <p:ph type="body" idx="1"/>
          </p:nvPr>
        </p:nvSpPr>
        <p:spPr>
          <a:xfrm>
            <a:off x="250825" y="1908175"/>
            <a:ext cx="8664575" cy="4110038"/>
          </a:xfrm>
        </p:spPr>
        <p:txBody>
          <a:bodyPr/>
          <a:lstStyle/>
          <a:p>
            <a:pPr marL="0" indent="0" algn="just">
              <a:spcBef>
                <a:spcPct val="50000"/>
              </a:spcBef>
              <a:buClrTx/>
              <a:buFontTx/>
              <a:buNone/>
              <a:defRPr/>
            </a:pPr>
            <a:r>
              <a:rPr lang="de-DE" altLang="de-DE">
                <a:cs typeface="Times New Roman" pitchFamily="18" charset="0"/>
              </a:rPr>
              <a:t>Mit Ausnahme der Flaps und Halbvokale, die notwendiger-weise momentan sind, kann die Haltephase aller Lauttypen beliebig verlängert werden. </a:t>
            </a:r>
            <a:r>
              <a:rPr lang="de-DE" altLang="de-DE">
                <a:solidFill>
                  <a:schemeClr val="accent2"/>
                </a:solidFill>
                <a:cs typeface="Times New Roman" pitchFamily="18" charset="0"/>
              </a:rPr>
              <a:t>Verschlusslaute</a:t>
            </a:r>
            <a:r>
              <a:rPr lang="de-DE" altLang="de-DE">
                <a:cs typeface="Times New Roman" pitchFamily="18" charset="0"/>
              </a:rPr>
              <a:t>, </a:t>
            </a:r>
            <a:r>
              <a:rPr lang="de-DE" altLang="de-DE">
                <a:solidFill>
                  <a:schemeClr val="accent2"/>
                </a:solidFill>
                <a:cs typeface="Times New Roman" pitchFamily="18" charset="0"/>
              </a:rPr>
              <a:t>Frikative</a:t>
            </a:r>
            <a:r>
              <a:rPr lang="de-DE" altLang="de-DE">
                <a:cs typeface="Times New Roman" pitchFamily="18" charset="0"/>
              </a:rPr>
              <a:t>, </a:t>
            </a:r>
            <a:r>
              <a:rPr lang="de-DE" altLang="de-DE">
                <a:solidFill>
                  <a:schemeClr val="accent2"/>
                </a:solidFill>
                <a:cs typeface="Times New Roman" pitchFamily="18" charset="0"/>
              </a:rPr>
              <a:t>Affrikaten</a:t>
            </a:r>
            <a:r>
              <a:rPr lang="de-DE" altLang="de-DE">
                <a:cs typeface="Times New Roman" pitchFamily="18" charset="0"/>
              </a:rPr>
              <a:t> und </a:t>
            </a:r>
            <a:r>
              <a:rPr lang="de-DE" altLang="de-DE">
                <a:solidFill>
                  <a:schemeClr val="accent2"/>
                </a:solidFill>
                <a:cs typeface="Times New Roman" pitchFamily="18" charset="0"/>
              </a:rPr>
              <a:t>Resonanten</a:t>
            </a:r>
            <a:r>
              <a:rPr lang="de-DE" altLang="de-DE">
                <a:cs typeface="Times New Roman" pitchFamily="18" charset="0"/>
              </a:rPr>
              <a:t> sind </a:t>
            </a:r>
            <a:r>
              <a:rPr lang="de-DE" altLang="de-DE">
                <a:solidFill>
                  <a:schemeClr val="accent2"/>
                </a:solidFill>
                <a:cs typeface="Times New Roman" pitchFamily="18" charset="0"/>
              </a:rPr>
              <a:t>verlängerbar</a:t>
            </a:r>
            <a:r>
              <a:rPr lang="de-DE" altLang="de-DE">
                <a:cs typeface="Times New Roman" pitchFamily="18" charset="0"/>
              </a:rPr>
              <a:t>. </a:t>
            </a:r>
          </a:p>
          <a:p>
            <a:pPr marL="758825" lvl="1" algn="just">
              <a:spcBef>
                <a:spcPct val="50000"/>
              </a:spcBef>
              <a:defRPr/>
            </a:pPr>
            <a:r>
              <a:rPr lang="de-DE" altLang="de-DE">
                <a:cs typeface="Times New Roman" pitchFamily="18" charset="0"/>
              </a:rPr>
              <a:t>Im Italienischen gibt es einen systematischen Kontrast zwischen kurzen und langen Konsonanten, wie in </a:t>
            </a:r>
            <a:r>
              <a:rPr lang="de-DE" altLang="de-DE" i="1">
                <a:solidFill>
                  <a:schemeClr val="accent2"/>
                </a:solidFill>
                <a:cs typeface="Times New Roman" pitchFamily="18" charset="0"/>
              </a:rPr>
              <a:t>fato</a:t>
            </a:r>
            <a:r>
              <a:rPr lang="de-DE" altLang="de-DE">
                <a:cs typeface="Times New Roman" pitchFamily="18" charset="0"/>
              </a:rPr>
              <a:t> ‘Schicksal’ vs. </a:t>
            </a:r>
            <a:r>
              <a:rPr lang="de-DE" altLang="de-DE" i="1">
                <a:solidFill>
                  <a:schemeClr val="accent2"/>
                </a:solidFill>
                <a:cs typeface="Times New Roman" pitchFamily="18" charset="0"/>
              </a:rPr>
              <a:t>fatto</a:t>
            </a:r>
            <a:r>
              <a:rPr lang="de-DE" altLang="de-DE">
                <a:cs typeface="Times New Roman" pitchFamily="18" charset="0"/>
              </a:rPr>
              <a:t> ‘gemacht’. </a:t>
            </a:r>
          </a:p>
          <a:p>
            <a:pPr marL="758825" lvl="1" algn="just">
              <a:spcBef>
                <a:spcPct val="50000"/>
              </a:spcBef>
              <a:defRPr/>
            </a:pPr>
            <a:r>
              <a:rPr lang="de-DE" altLang="de-DE">
                <a:cs typeface="Times New Roman" pitchFamily="18" charset="0"/>
              </a:rPr>
              <a:t>Das Spanische unterscheidet zwischen einem lingualem Flap und einem lingualen Vibranten wie in </a:t>
            </a:r>
            <a:r>
              <a:rPr lang="de-DE" altLang="de-DE" i="1">
                <a:solidFill>
                  <a:schemeClr val="accent2"/>
                </a:solidFill>
                <a:cs typeface="Times New Roman" pitchFamily="18" charset="0"/>
              </a:rPr>
              <a:t>pero</a:t>
            </a:r>
            <a:r>
              <a:rPr lang="de-DE" altLang="de-DE">
                <a:cs typeface="Times New Roman" pitchFamily="18" charset="0"/>
              </a:rPr>
              <a:t> ‘aber’ vs. </a:t>
            </a:r>
            <a:r>
              <a:rPr lang="de-DE" altLang="de-DE" i="1">
                <a:solidFill>
                  <a:schemeClr val="accent2"/>
                </a:solidFill>
                <a:cs typeface="Times New Roman" pitchFamily="18" charset="0"/>
              </a:rPr>
              <a:t>perro</a:t>
            </a:r>
            <a:r>
              <a:rPr lang="de-DE" altLang="de-DE">
                <a:cs typeface="Times New Roman" pitchFamily="18" charset="0"/>
              </a:rPr>
              <a:t> ‘Hund’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0835">
                                            <p:txEl>
                                              <p:pRg st="0" end="0"/>
                                            </p:txEl>
                                          </p:spTgt>
                                        </p:tgtEl>
                                        <p:attrNameLst>
                                          <p:attrName>style.visibility</p:attrName>
                                        </p:attrNameLst>
                                      </p:cBhvr>
                                      <p:to>
                                        <p:strVal val="visible"/>
                                      </p:to>
                                    </p:set>
                                    <p:animEffect transition="in" filter="wipe(left)">
                                      <p:cBhvr>
                                        <p:cTn id="7" dur="500"/>
                                        <p:tgtEl>
                                          <p:spTgt spid="1208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0835">
                                            <p:txEl>
                                              <p:pRg st="1" end="1"/>
                                            </p:txEl>
                                          </p:spTgt>
                                        </p:tgtEl>
                                        <p:attrNameLst>
                                          <p:attrName>style.visibility</p:attrName>
                                        </p:attrNameLst>
                                      </p:cBhvr>
                                      <p:to>
                                        <p:strVal val="visible"/>
                                      </p:to>
                                    </p:set>
                                    <p:animEffect transition="in" filter="wipe(left)">
                                      <p:cBhvr>
                                        <p:cTn id="12" dur="500"/>
                                        <p:tgtEl>
                                          <p:spTgt spid="1208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0835">
                                            <p:txEl>
                                              <p:pRg st="2" end="2"/>
                                            </p:txEl>
                                          </p:spTgt>
                                        </p:tgtEl>
                                        <p:attrNameLst>
                                          <p:attrName>style.visibility</p:attrName>
                                        </p:attrNameLst>
                                      </p:cBhvr>
                                      <p:to>
                                        <p:strVal val="visible"/>
                                      </p:to>
                                    </p:set>
                                    <p:animEffect transition="in" filter="wipe(left)">
                                      <p:cBhvr>
                                        <p:cTn id="17" dur="500"/>
                                        <p:tgtEl>
                                          <p:spTgt spid="1208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bldLvl="2"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pPr>
              <a:defRPr/>
            </a:pPr>
            <a:r>
              <a:rPr lang="de-DE" altLang="de-DE"/>
              <a:t>Länge</a:t>
            </a:r>
          </a:p>
        </p:txBody>
      </p:sp>
      <p:sp>
        <p:nvSpPr>
          <p:cNvPr id="121859" name="Rectangle 3"/>
          <p:cNvSpPr>
            <a:spLocks noGrp="1" noChangeArrowheads="1"/>
          </p:cNvSpPr>
          <p:nvPr>
            <p:ph type="body" idx="1"/>
          </p:nvPr>
        </p:nvSpPr>
        <p:spPr>
          <a:xfrm>
            <a:off x="250825" y="1908175"/>
            <a:ext cx="8664575" cy="4110038"/>
          </a:xfrm>
        </p:spPr>
        <p:txBody>
          <a:bodyPr/>
          <a:lstStyle/>
          <a:p>
            <a:pPr marL="0" indent="0">
              <a:spcBef>
                <a:spcPct val="50000"/>
              </a:spcBef>
              <a:buClrTx/>
              <a:buFontTx/>
              <a:buNone/>
              <a:tabLst>
                <a:tab pos="1069975" algn="l"/>
              </a:tabLst>
              <a:defRPr/>
            </a:pPr>
            <a:r>
              <a:rPr lang="de-DE" altLang="de-DE" dirty="0">
                <a:cs typeface="Times New Roman" pitchFamily="18" charset="0"/>
              </a:rPr>
              <a:t>Im Englischen und Deutschen spielt das Attribut Länge eine Rolle bei der Charakterisierung von Vokalartikulationen: </a:t>
            </a:r>
          </a:p>
          <a:p>
            <a:pPr marL="758825" lvl="1">
              <a:spcBef>
                <a:spcPct val="50000"/>
              </a:spcBef>
              <a:buClrTx/>
              <a:buFontTx/>
              <a:buNone/>
              <a:tabLst>
                <a:tab pos="1069975" algn="l"/>
              </a:tabLst>
              <a:defRPr/>
            </a:pPr>
            <a:r>
              <a:rPr lang="de-DE" altLang="de-DE" dirty="0">
                <a:cs typeface="Times New Roman" pitchFamily="18" charset="0"/>
              </a:rPr>
              <a:t>engl. </a:t>
            </a:r>
            <a:r>
              <a:rPr lang="de-DE" altLang="de-DE" b="1" i="1" dirty="0" err="1">
                <a:solidFill>
                  <a:schemeClr val="accent2"/>
                </a:solidFill>
                <a:cs typeface="Times New Roman" pitchFamily="18" charset="0"/>
              </a:rPr>
              <a:t>beat</a:t>
            </a:r>
            <a:r>
              <a:rPr lang="de-DE" altLang="de-DE" dirty="0">
                <a:solidFill>
                  <a:schemeClr val="accent2"/>
                </a:solidFill>
                <a:cs typeface="Times New Roman" pitchFamily="18" charset="0"/>
              </a:rPr>
              <a:t> </a:t>
            </a:r>
            <a:r>
              <a:rPr lang="de-DE" altLang="de-DE" dirty="0">
                <a:solidFill>
                  <a:schemeClr val="accent2"/>
                </a:solidFill>
                <a:latin typeface="Arial" panose="020B0604020202020204" pitchFamily="34" charset="0"/>
                <a:cs typeface="Arial" panose="020B0604020202020204" pitchFamily="34" charset="0"/>
              </a:rPr>
              <a:t>[</a:t>
            </a:r>
            <a:r>
              <a:rPr lang="de-DE" altLang="de-DE" dirty="0" err="1">
                <a:solidFill>
                  <a:schemeClr val="accent2"/>
                </a:solidFill>
                <a:latin typeface="Arial" panose="020B0604020202020204" pitchFamily="34" charset="0"/>
                <a:cs typeface="Arial" panose="020B0604020202020204" pitchFamily="34" charset="0"/>
              </a:rPr>
              <a:t>biːt</a:t>
            </a:r>
            <a:r>
              <a:rPr lang="de-DE" altLang="de-DE" dirty="0">
                <a:solidFill>
                  <a:schemeClr val="accent2"/>
                </a:solidFill>
                <a:latin typeface="Arial" panose="020B0604020202020204" pitchFamily="34" charset="0"/>
                <a:cs typeface="Arial" panose="020B0604020202020204" pitchFamily="34" charset="0"/>
              </a:rPr>
              <a:t>]</a:t>
            </a:r>
            <a:r>
              <a:rPr lang="de-DE" altLang="de-DE" dirty="0">
                <a:latin typeface="Arial" panose="020B0604020202020204" pitchFamily="34" charset="0"/>
                <a:cs typeface="Arial" panose="020B0604020202020204" pitchFamily="34" charset="0"/>
              </a:rPr>
              <a:t> </a:t>
            </a:r>
            <a:r>
              <a:rPr lang="de-DE" altLang="de-DE" dirty="0">
                <a:cs typeface="Times New Roman" pitchFamily="18" charset="0"/>
              </a:rPr>
              <a:t>	vs. </a:t>
            </a:r>
            <a:r>
              <a:rPr lang="de-DE" altLang="de-DE" b="1" i="1" dirty="0" err="1">
                <a:solidFill>
                  <a:schemeClr val="accent2"/>
                </a:solidFill>
                <a:cs typeface="Times New Roman" pitchFamily="18" charset="0"/>
              </a:rPr>
              <a:t>bit</a:t>
            </a:r>
            <a:r>
              <a:rPr lang="de-DE" altLang="de-DE" dirty="0">
                <a:solidFill>
                  <a:schemeClr val="accent2"/>
                </a:solidFill>
                <a:cs typeface="Times New Roman" pitchFamily="18" charset="0"/>
              </a:rPr>
              <a:t>  [</a:t>
            </a:r>
            <a:r>
              <a:rPr lang="de-DE" altLang="de-DE" dirty="0" err="1">
                <a:solidFill>
                  <a:schemeClr val="accent2"/>
                </a:solidFill>
                <a:cs typeface="Times New Roman" pitchFamily="18" charset="0"/>
              </a:rPr>
              <a:t>bɪt</a:t>
            </a:r>
            <a:r>
              <a:rPr lang="de-DE" altLang="de-DE" dirty="0">
                <a:solidFill>
                  <a:schemeClr val="accent2"/>
                </a:solidFill>
                <a:cs typeface="Times New Roman" pitchFamily="18" charset="0"/>
              </a:rPr>
              <a:t>]</a:t>
            </a:r>
            <a:r>
              <a:rPr lang="de-DE" altLang="de-DE" dirty="0">
                <a:cs typeface="Times New Roman" pitchFamily="18" charset="0"/>
              </a:rPr>
              <a:t>, </a:t>
            </a:r>
          </a:p>
          <a:p>
            <a:pPr marL="758825" lvl="1">
              <a:spcBef>
                <a:spcPct val="50000"/>
              </a:spcBef>
              <a:buClrTx/>
              <a:buFontTx/>
              <a:buNone/>
              <a:tabLst>
                <a:tab pos="1069975" algn="l"/>
              </a:tabLst>
              <a:defRPr/>
            </a:pPr>
            <a:r>
              <a:rPr lang="de-DE" altLang="de-DE" dirty="0">
                <a:cs typeface="Times New Roman" pitchFamily="18" charset="0"/>
              </a:rPr>
              <a:t>dt. 	</a:t>
            </a:r>
            <a:r>
              <a:rPr lang="de-DE" altLang="de-DE" b="1" i="1" dirty="0">
                <a:solidFill>
                  <a:schemeClr val="accent2"/>
                </a:solidFill>
                <a:cs typeface="Times New Roman" pitchFamily="18" charset="0"/>
              </a:rPr>
              <a:t>biete</a:t>
            </a:r>
            <a:r>
              <a:rPr lang="de-DE" altLang="de-DE" dirty="0">
                <a:solidFill>
                  <a:schemeClr val="accent2"/>
                </a:solidFill>
                <a:cs typeface="Times New Roman" pitchFamily="18" charset="0"/>
              </a:rPr>
              <a:t> </a:t>
            </a:r>
            <a:r>
              <a:rPr lang="de-DE" altLang="de-DE" dirty="0">
                <a:solidFill>
                  <a:schemeClr val="accent2"/>
                </a:solidFill>
                <a:latin typeface="Arial" panose="020B0604020202020204" pitchFamily="34" charset="0"/>
                <a:cs typeface="Arial" panose="020B0604020202020204" pitchFamily="34" charset="0"/>
              </a:rPr>
              <a:t>[</a:t>
            </a:r>
            <a:r>
              <a:rPr lang="de-DE" altLang="de-DE" dirty="0" err="1">
                <a:solidFill>
                  <a:schemeClr val="accent2"/>
                </a:solidFill>
                <a:latin typeface="Arial" panose="020B0604020202020204" pitchFamily="34" charset="0"/>
                <a:cs typeface="Arial" panose="020B0604020202020204" pitchFamily="34" charset="0"/>
              </a:rPr>
              <a:t>biːtə</a:t>
            </a:r>
            <a:r>
              <a:rPr lang="de-DE" altLang="de-DE" dirty="0">
                <a:solidFill>
                  <a:schemeClr val="accent2"/>
                </a:solidFill>
                <a:latin typeface="Arial" panose="020B0604020202020204" pitchFamily="34" charset="0"/>
                <a:cs typeface="Arial" panose="020B0604020202020204" pitchFamily="34" charset="0"/>
              </a:rPr>
              <a:t>]</a:t>
            </a:r>
            <a:r>
              <a:rPr lang="de-DE" altLang="de-DE" dirty="0">
                <a:latin typeface="Arial" panose="020B0604020202020204" pitchFamily="34" charset="0"/>
                <a:cs typeface="Arial" panose="020B0604020202020204" pitchFamily="34" charset="0"/>
              </a:rPr>
              <a:t> </a:t>
            </a:r>
            <a:r>
              <a:rPr lang="de-DE" altLang="de-DE" dirty="0">
                <a:cs typeface="Times New Roman" pitchFamily="18" charset="0"/>
              </a:rPr>
              <a:t>	vs. </a:t>
            </a:r>
            <a:r>
              <a:rPr lang="de-DE" altLang="de-DE" b="1" i="1" dirty="0">
                <a:solidFill>
                  <a:schemeClr val="accent2"/>
                </a:solidFill>
                <a:cs typeface="Times New Roman" pitchFamily="18" charset="0"/>
              </a:rPr>
              <a:t>Bitte</a:t>
            </a:r>
            <a:r>
              <a:rPr lang="de-DE" altLang="de-DE" dirty="0">
                <a:solidFill>
                  <a:schemeClr val="accent2"/>
                </a:solidFill>
                <a:cs typeface="Times New Roman" pitchFamily="18" charset="0"/>
              </a:rPr>
              <a:t> [</a:t>
            </a:r>
            <a:r>
              <a:rPr lang="de-DE" altLang="de-DE" dirty="0" err="1">
                <a:solidFill>
                  <a:schemeClr val="accent2"/>
                </a:solidFill>
                <a:cs typeface="Times New Roman" pitchFamily="18" charset="0"/>
              </a:rPr>
              <a:t>bɪtə</a:t>
            </a:r>
            <a:r>
              <a:rPr lang="de-DE" altLang="de-DE" dirty="0">
                <a:solidFill>
                  <a:schemeClr val="accent2"/>
                </a:solidFill>
                <a:cs typeface="Times New Roman" pitchFamily="18" charset="0"/>
              </a:rPr>
              <a:t>]</a:t>
            </a:r>
            <a:r>
              <a:rPr lang="de-DE" altLang="de-DE" dirty="0">
                <a:cs typeface="Times New Roman" pitchFamily="18" charset="0"/>
              </a:rPr>
              <a:t>. </a:t>
            </a:r>
          </a:p>
          <a:p>
            <a:pPr marL="0" indent="0">
              <a:spcBef>
                <a:spcPct val="50000"/>
              </a:spcBef>
              <a:buClrTx/>
              <a:buFontTx/>
              <a:buNone/>
              <a:tabLst>
                <a:tab pos="1069975" algn="l"/>
              </a:tabLst>
              <a:defRPr/>
            </a:pPr>
            <a:r>
              <a:rPr lang="de-DE" altLang="de-DE" dirty="0">
                <a:cs typeface="Times New Roman" pitchFamily="18" charset="0"/>
              </a:rPr>
              <a:t>Im internationalen phonetischen Alphabet wird die Länge durch einen Punkt (halb-lang): </a:t>
            </a:r>
            <a:r>
              <a:rPr lang="de-DE" altLang="de-DE" dirty="0">
                <a:solidFill>
                  <a:schemeClr val="accent2"/>
                </a:solidFill>
                <a:latin typeface="Arial" panose="020B0604020202020204" pitchFamily="34" charset="0"/>
                <a:cs typeface="Arial" panose="020B0604020202020204" pitchFamily="34" charset="0"/>
              </a:rPr>
              <a:t>/</a:t>
            </a:r>
            <a:r>
              <a:rPr lang="de-DE" altLang="de-DE" dirty="0" err="1">
                <a:solidFill>
                  <a:schemeClr val="accent2"/>
                </a:solidFill>
                <a:latin typeface="Arial" panose="020B0604020202020204" pitchFamily="34" charset="0"/>
                <a:cs typeface="Arial" panose="020B0604020202020204" pitchFamily="34" charset="0"/>
              </a:rPr>
              <a:t>diˑp</a:t>
            </a:r>
            <a:r>
              <a:rPr lang="de-DE" altLang="de-DE" dirty="0">
                <a:solidFill>
                  <a:schemeClr val="accent2"/>
                </a:solidFill>
                <a:latin typeface="Arial" panose="020B0604020202020204" pitchFamily="34" charset="0"/>
                <a:cs typeface="Arial" panose="020B0604020202020204" pitchFamily="34" charset="0"/>
              </a:rPr>
              <a:t>/</a:t>
            </a:r>
            <a:r>
              <a:rPr lang="de-DE" altLang="de-DE" dirty="0">
                <a:latin typeface="Arial" panose="020B0604020202020204" pitchFamily="34" charset="0"/>
                <a:cs typeface="Arial" panose="020B0604020202020204" pitchFamily="34" charset="0"/>
              </a:rPr>
              <a:t>, </a:t>
            </a:r>
            <a:r>
              <a:rPr lang="de-DE" altLang="de-DE" dirty="0">
                <a:cs typeface="Times New Roman" pitchFamily="18" charset="0"/>
              </a:rPr>
              <a:t>oder einen Doppelpunkt (lang): </a:t>
            </a:r>
            <a:r>
              <a:rPr lang="de-DE" altLang="de-DE" dirty="0">
                <a:solidFill>
                  <a:schemeClr val="accent2"/>
                </a:solidFill>
                <a:latin typeface="Arial" panose="020B0604020202020204" pitchFamily="34" charset="0"/>
                <a:cs typeface="Arial" panose="020B0604020202020204" pitchFamily="34" charset="0"/>
              </a:rPr>
              <a:t>/</a:t>
            </a:r>
            <a:r>
              <a:rPr lang="de-DE" altLang="de-DE" dirty="0" err="1">
                <a:solidFill>
                  <a:schemeClr val="accent2"/>
                </a:solidFill>
                <a:latin typeface="Arial" panose="020B0604020202020204" pitchFamily="34" charset="0"/>
                <a:cs typeface="Arial" panose="020B0604020202020204" pitchFamily="34" charset="0"/>
              </a:rPr>
              <a:t>diːd</a:t>
            </a:r>
            <a:r>
              <a:rPr lang="de-DE" altLang="de-DE" dirty="0">
                <a:solidFill>
                  <a:schemeClr val="accent2"/>
                </a:solidFill>
                <a:latin typeface="Arial" panose="020B0604020202020204" pitchFamily="34" charset="0"/>
                <a:cs typeface="Arial" panose="020B0604020202020204" pitchFamily="34" charset="0"/>
              </a:rPr>
              <a:t>/</a:t>
            </a:r>
            <a:r>
              <a:rPr lang="de-DE" altLang="de-DE" dirty="0">
                <a:latin typeface="Arial" panose="020B0604020202020204" pitchFamily="34" charset="0"/>
                <a:cs typeface="Arial" panose="020B0604020202020204" pitchFamily="34" charset="0"/>
              </a:rPr>
              <a:t> </a:t>
            </a:r>
            <a:r>
              <a:rPr lang="de-DE" altLang="de-DE" dirty="0">
                <a:cs typeface="Times New Roman" pitchFamily="18" charset="0"/>
              </a:rPr>
              <a:t>repräsentiert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1859">
                                            <p:txEl>
                                              <p:pRg st="0" end="0"/>
                                            </p:txEl>
                                          </p:spTgt>
                                        </p:tgtEl>
                                        <p:attrNameLst>
                                          <p:attrName>style.visibility</p:attrName>
                                        </p:attrNameLst>
                                      </p:cBhvr>
                                      <p:to>
                                        <p:strVal val="visible"/>
                                      </p:to>
                                    </p:set>
                                    <p:animEffect transition="in" filter="wipe(left)">
                                      <p:cBhvr>
                                        <p:cTn id="7" dur="500"/>
                                        <p:tgtEl>
                                          <p:spTgt spid="1218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1859">
                                            <p:txEl>
                                              <p:pRg st="1" end="1"/>
                                            </p:txEl>
                                          </p:spTgt>
                                        </p:tgtEl>
                                        <p:attrNameLst>
                                          <p:attrName>style.visibility</p:attrName>
                                        </p:attrNameLst>
                                      </p:cBhvr>
                                      <p:to>
                                        <p:strVal val="visible"/>
                                      </p:to>
                                    </p:set>
                                    <p:animEffect transition="in" filter="wipe(left)">
                                      <p:cBhvr>
                                        <p:cTn id="12" dur="500"/>
                                        <p:tgtEl>
                                          <p:spTgt spid="1218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1859">
                                            <p:txEl>
                                              <p:pRg st="2" end="2"/>
                                            </p:txEl>
                                          </p:spTgt>
                                        </p:tgtEl>
                                        <p:attrNameLst>
                                          <p:attrName>style.visibility</p:attrName>
                                        </p:attrNameLst>
                                      </p:cBhvr>
                                      <p:to>
                                        <p:strVal val="visible"/>
                                      </p:to>
                                    </p:set>
                                    <p:animEffect transition="in" filter="wipe(left)">
                                      <p:cBhvr>
                                        <p:cTn id="17" dur="500"/>
                                        <p:tgtEl>
                                          <p:spTgt spid="12185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21859">
                                            <p:txEl>
                                              <p:pRg st="3" end="3"/>
                                            </p:txEl>
                                          </p:spTgt>
                                        </p:tgtEl>
                                        <p:attrNameLst>
                                          <p:attrName>style.visibility</p:attrName>
                                        </p:attrNameLst>
                                      </p:cBhvr>
                                      <p:to>
                                        <p:strVal val="visible"/>
                                      </p:to>
                                    </p:set>
                                    <p:animEffect transition="in" filter="wipe(left)">
                                      <p:cBhvr>
                                        <p:cTn id="22" dur="500"/>
                                        <p:tgtEl>
                                          <p:spTgt spid="12185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9" grpId="0" build="p" bldLvl="2"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pPr>
              <a:defRPr/>
            </a:pPr>
            <a:r>
              <a:rPr lang="de-DE" altLang="de-DE"/>
              <a:t>Artikulationsstärke</a:t>
            </a:r>
          </a:p>
        </p:txBody>
      </p:sp>
      <p:sp>
        <p:nvSpPr>
          <p:cNvPr id="122883" name="Rectangle 3"/>
          <p:cNvSpPr>
            <a:spLocks noGrp="1" noChangeArrowheads="1"/>
          </p:cNvSpPr>
          <p:nvPr>
            <p:ph type="body" idx="1"/>
          </p:nvPr>
        </p:nvSpPr>
        <p:spPr>
          <a:xfrm>
            <a:off x="762000" y="1676400"/>
            <a:ext cx="8153400" cy="4343400"/>
          </a:xfrm>
        </p:spPr>
        <p:txBody>
          <a:bodyPr/>
          <a:lstStyle/>
          <a:p>
            <a:pPr marL="0" indent="0" algn="just">
              <a:spcBef>
                <a:spcPct val="50000"/>
              </a:spcBef>
              <a:buClrTx/>
              <a:buFontTx/>
              <a:buNone/>
              <a:defRPr/>
            </a:pPr>
            <a:r>
              <a:rPr lang="de-DE" altLang="de-DE">
                <a:cs typeface="Times New Roman" pitchFamily="18" charset="0"/>
              </a:rPr>
              <a:t>Im Englischen wie im Deutschen wird die Opposition zwischen so genannten stimmlosen und stimmhaften Lauten nicht ausschließlich durch die An- oder Abwesen-heit des Stimmtons unterschieden. Vielmehr gibt es sogar Kontexte, in welchen die Opposition aufgehoben ist.</a:t>
            </a:r>
          </a:p>
          <a:p>
            <a:pPr marL="0" indent="0" algn="just">
              <a:spcBef>
                <a:spcPct val="50000"/>
              </a:spcBef>
              <a:buClrTx/>
              <a:buFontTx/>
              <a:buNone/>
              <a:defRPr/>
            </a:pPr>
            <a:r>
              <a:rPr lang="de-DE" altLang="de-DE">
                <a:cs typeface="Times New Roman" pitchFamily="18" charset="0"/>
              </a:rPr>
              <a:t>Englische Konsonanten, die normalerweise stimmhaft sind, tendieren dazu mit relativ schwacher Energie artikuliert zu werden, während die immer stimmlosen Konsonanten relativ stark sind, d.h. mit höherem subglottalen Druck und größerer Muskelanspannung gesprochen werden.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2883">
                                            <p:txEl>
                                              <p:pRg st="0" end="0"/>
                                            </p:txEl>
                                          </p:spTgt>
                                        </p:tgtEl>
                                        <p:attrNameLst>
                                          <p:attrName>style.visibility</p:attrName>
                                        </p:attrNameLst>
                                      </p:cBhvr>
                                      <p:to>
                                        <p:strVal val="visible"/>
                                      </p:to>
                                    </p:set>
                                    <p:animEffect transition="in" filter="wipe(left)">
                                      <p:cBhvr>
                                        <p:cTn id="7" dur="500"/>
                                        <p:tgtEl>
                                          <p:spTgt spid="1228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2883">
                                            <p:txEl>
                                              <p:pRg st="1" end="1"/>
                                            </p:txEl>
                                          </p:spTgt>
                                        </p:tgtEl>
                                        <p:attrNameLst>
                                          <p:attrName>style.visibility</p:attrName>
                                        </p:attrNameLst>
                                      </p:cBhvr>
                                      <p:to>
                                        <p:strVal val="visible"/>
                                      </p:to>
                                    </p:set>
                                    <p:animEffect transition="in" filter="wipe(left)">
                                      <p:cBhvr>
                                        <p:cTn id="12" dur="500"/>
                                        <p:tgtEl>
                                          <p:spTgt spid="12288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pPr>
              <a:defRPr/>
            </a:pPr>
            <a:r>
              <a:rPr lang="de-DE" altLang="de-DE"/>
              <a:t>Artikulationsstärke</a:t>
            </a:r>
          </a:p>
        </p:txBody>
      </p:sp>
      <p:sp>
        <p:nvSpPr>
          <p:cNvPr id="149507" name="Rectangle 3"/>
          <p:cNvSpPr>
            <a:spLocks noGrp="1" noChangeArrowheads="1"/>
          </p:cNvSpPr>
          <p:nvPr>
            <p:ph type="body" idx="1"/>
          </p:nvPr>
        </p:nvSpPr>
        <p:spPr/>
        <p:txBody>
          <a:bodyPr/>
          <a:lstStyle/>
          <a:p>
            <a:pPr>
              <a:defRPr/>
            </a:pPr>
            <a:r>
              <a:rPr lang="de-DE" altLang="de-DE"/>
              <a:t>Traditionellerweise unterscheidet man zwischen</a:t>
            </a:r>
          </a:p>
          <a:p>
            <a:pPr lvl="1">
              <a:defRPr/>
            </a:pPr>
            <a:r>
              <a:rPr lang="de-DE" altLang="de-DE"/>
              <a:t>(starker) </a:t>
            </a:r>
            <a:r>
              <a:rPr lang="de-DE" altLang="de-DE">
                <a:cs typeface="Times New Roman" pitchFamily="18" charset="0"/>
              </a:rPr>
              <a:t>Fortisartikulation </a:t>
            </a:r>
            <a:endParaRPr lang="de-DE" altLang="de-DE"/>
          </a:p>
          <a:p>
            <a:pPr lvl="1">
              <a:defRPr/>
            </a:pPr>
            <a:r>
              <a:rPr lang="de-DE" altLang="de-DE"/>
              <a:t>(schwacher) Lenisartikulation</a:t>
            </a:r>
          </a:p>
          <a:p>
            <a:pPr>
              <a:defRPr/>
            </a:pPr>
            <a:r>
              <a:rPr lang="de-DE" altLang="de-DE">
                <a:solidFill>
                  <a:schemeClr val="accent2"/>
                </a:solidFill>
                <a:cs typeface="Times New Roman" pitchFamily="18" charset="0"/>
              </a:rPr>
              <a:t>Fortiskonsonanten</a:t>
            </a:r>
            <a:r>
              <a:rPr lang="de-DE" altLang="de-DE">
                <a:cs typeface="Times New Roman" pitchFamily="18" charset="0"/>
              </a:rPr>
              <a:t> sind Laute, die mit ‘starker’ Artikulation, d.h. mit höherem subglottalen Druck und größerer Muskelanspannung gebildet werden.</a:t>
            </a:r>
            <a:endParaRPr lang="de-DE" altLang="de-DE"/>
          </a:p>
          <a:p>
            <a:pPr>
              <a:defRPr/>
            </a:pPr>
            <a:endParaRPr lang="de-DE" altLang="de-DE"/>
          </a:p>
          <a:p>
            <a:pPr>
              <a:defRPr/>
            </a:pPr>
            <a:endParaRPr lang="de-DE" altLang="de-DE"/>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4" name="Rectangle 1026"/>
          <p:cNvSpPr>
            <a:spLocks noGrp="1" noChangeArrowheads="1"/>
          </p:cNvSpPr>
          <p:nvPr>
            <p:ph type="title"/>
          </p:nvPr>
        </p:nvSpPr>
        <p:spPr/>
        <p:txBody>
          <a:bodyPr/>
          <a:lstStyle/>
          <a:p>
            <a:pPr>
              <a:defRPr/>
            </a:pPr>
            <a:r>
              <a:rPr lang="de-DE" altLang="de-DE"/>
              <a:t>Artikulationsstärke</a:t>
            </a:r>
          </a:p>
        </p:txBody>
      </p:sp>
      <p:sp>
        <p:nvSpPr>
          <p:cNvPr id="131075" name="Rectangle 1027"/>
          <p:cNvSpPr>
            <a:spLocks noGrp="1" noChangeArrowheads="1"/>
          </p:cNvSpPr>
          <p:nvPr>
            <p:ph type="body" idx="1"/>
          </p:nvPr>
        </p:nvSpPr>
        <p:spPr>
          <a:xfrm>
            <a:off x="250825" y="1908175"/>
            <a:ext cx="8664575" cy="4110038"/>
          </a:xfrm>
        </p:spPr>
        <p:txBody>
          <a:bodyPr/>
          <a:lstStyle/>
          <a:p>
            <a:pPr marL="0" indent="0">
              <a:spcBef>
                <a:spcPct val="0"/>
              </a:spcBef>
              <a:buClrTx/>
              <a:buFontTx/>
              <a:buNone/>
              <a:defRPr/>
            </a:pPr>
            <a:r>
              <a:rPr lang="en-GB" altLang="de-DE" dirty="0">
                <a:solidFill>
                  <a:schemeClr val="accent2"/>
                </a:solidFill>
                <a:cs typeface="Times New Roman" pitchFamily="18" charset="0"/>
              </a:rPr>
              <a:t>[+</a:t>
            </a:r>
            <a:r>
              <a:rPr lang="en-GB" altLang="de-DE" dirty="0" err="1">
                <a:solidFill>
                  <a:schemeClr val="accent2"/>
                </a:solidFill>
                <a:cs typeface="Times New Roman" pitchFamily="18" charset="0"/>
              </a:rPr>
              <a:t>fortis</a:t>
            </a:r>
            <a:r>
              <a:rPr lang="en-GB" altLang="de-DE" dirty="0">
                <a:solidFill>
                  <a:schemeClr val="accent2"/>
                </a:solidFill>
                <a:cs typeface="Times New Roman" pitchFamily="18" charset="0"/>
              </a:rPr>
              <a:t>]: /p f t θ s ʃ </a:t>
            </a:r>
            <a:r>
              <a:rPr lang="en-GB" altLang="de-DE" dirty="0" err="1">
                <a:solidFill>
                  <a:schemeClr val="accent2"/>
                </a:solidFill>
                <a:cs typeface="Times New Roman" pitchFamily="18" charset="0"/>
              </a:rPr>
              <a:t>t͜ʃ</a:t>
            </a:r>
            <a:r>
              <a:rPr lang="en-GB" altLang="de-DE" dirty="0">
                <a:solidFill>
                  <a:schemeClr val="accent2"/>
                </a:solidFill>
                <a:cs typeface="Times New Roman" pitchFamily="18" charset="0"/>
              </a:rPr>
              <a:t> k/ </a:t>
            </a:r>
            <a:endParaRPr lang="de-DE" altLang="de-DE" dirty="0">
              <a:solidFill>
                <a:schemeClr val="accent2"/>
              </a:solidFill>
              <a:cs typeface="Times New Roman" pitchFamily="18" charset="0"/>
            </a:endParaRPr>
          </a:p>
          <a:p>
            <a:pPr marL="0" indent="0">
              <a:spcBef>
                <a:spcPct val="0"/>
              </a:spcBef>
              <a:buClrTx/>
              <a:buFontTx/>
              <a:buNone/>
              <a:defRPr/>
            </a:pPr>
            <a:r>
              <a:rPr lang="en-GB" altLang="de-DE" dirty="0" err="1">
                <a:cs typeface="Times New Roman" pitchFamily="18" charset="0"/>
              </a:rPr>
              <a:t>Beispiele</a:t>
            </a:r>
            <a:r>
              <a:rPr lang="en-GB" altLang="de-DE" dirty="0">
                <a:cs typeface="Times New Roman" pitchFamily="18" charset="0"/>
              </a:rPr>
              <a:t>: 	</a:t>
            </a:r>
            <a:br>
              <a:rPr lang="en-GB" altLang="de-DE" dirty="0">
                <a:cs typeface="Times New Roman" pitchFamily="18" charset="0"/>
              </a:rPr>
            </a:br>
            <a:r>
              <a:rPr lang="en-GB" altLang="de-DE" i="1" dirty="0">
                <a:solidFill>
                  <a:schemeClr val="accent2"/>
                </a:solidFill>
                <a:cs typeface="Times New Roman" pitchFamily="18" charset="0"/>
              </a:rPr>
              <a:t>pit, fit, tin, thick, sin, ship, chip, kick, hit.</a:t>
            </a:r>
            <a:endParaRPr lang="de-DE" altLang="de-DE" dirty="0">
              <a:solidFill>
                <a:schemeClr val="accent2"/>
              </a:solidFill>
              <a:cs typeface="Times New Roman" pitchFamily="18" charset="0"/>
            </a:endParaRPr>
          </a:p>
          <a:p>
            <a:pPr marL="0" indent="0">
              <a:spcBef>
                <a:spcPct val="0"/>
              </a:spcBef>
              <a:buClrTx/>
              <a:buFontTx/>
              <a:buNone/>
              <a:defRPr/>
            </a:pPr>
            <a:r>
              <a:rPr lang="en-GB" altLang="de-DE" dirty="0">
                <a:solidFill>
                  <a:schemeClr val="accent2"/>
                </a:solidFill>
                <a:cs typeface="Times New Roman" pitchFamily="18" charset="0"/>
              </a:rPr>
              <a:t>[</a:t>
            </a:r>
            <a:r>
              <a:rPr lang="de-DE" altLang="de-DE" dirty="0">
                <a:solidFill>
                  <a:schemeClr val="accent2"/>
                </a:solidFill>
                <a:cs typeface="Times New Roman" pitchFamily="18" charset="0"/>
              </a:rPr>
              <a:t>-</a:t>
            </a:r>
            <a:r>
              <a:rPr lang="en-GB" altLang="de-DE" dirty="0" err="1">
                <a:solidFill>
                  <a:schemeClr val="accent2"/>
                </a:solidFill>
                <a:cs typeface="Times New Roman" pitchFamily="18" charset="0"/>
              </a:rPr>
              <a:t>fortis</a:t>
            </a:r>
            <a:r>
              <a:rPr lang="en-GB" altLang="de-DE" dirty="0">
                <a:solidFill>
                  <a:schemeClr val="accent2"/>
                </a:solidFill>
                <a:cs typeface="Times New Roman" pitchFamily="18" charset="0"/>
              </a:rPr>
              <a:t>]: /b m v d ð n z ʒ </a:t>
            </a:r>
            <a:r>
              <a:rPr lang="en-GB" altLang="de-DE" dirty="0" err="1">
                <a:solidFill>
                  <a:schemeClr val="accent2"/>
                </a:solidFill>
                <a:cs typeface="Times New Roman" pitchFamily="18" charset="0"/>
              </a:rPr>
              <a:t>d͜ʒ</a:t>
            </a:r>
            <a:r>
              <a:rPr lang="en-GB" altLang="de-DE" dirty="0">
                <a:solidFill>
                  <a:schemeClr val="accent2"/>
                </a:solidFill>
                <a:cs typeface="Times New Roman" pitchFamily="18" charset="0"/>
              </a:rPr>
              <a:t> g ŋ l r j w (</a:t>
            </a:r>
            <a:r>
              <a:rPr lang="en-GB" altLang="de-DE" dirty="0" err="1">
                <a:solidFill>
                  <a:schemeClr val="accent2"/>
                </a:solidFill>
                <a:cs typeface="Times New Roman" pitchFamily="18" charset="0"/>
              </a:rPr>
              <a:t>Vokale</a:t>
            </a:r>
            <a:r>
              <a:rPr lang="en-GB" altLang="de-DE" dirty="0">
                <a:solidFill>
                  <a:schemeClr val="accent2"/>
                </a:solidFill>
                <a:cs typeface="Times New Roman" pitchFamily="18" charset="0"/>
              </a:rPr>
              <a:t>)/</a:t>
            </a:r>
            <a:endParaRPr lang="de-DE" altLang="de-DE" dirty="0">
              <a:solidFill>
                <a:schemeClr val="accent2"/>
              </a:solidFill>
              <a:cs typeface="Times New Roman" pitchFamily="18" charset="0"/>
            </a:endParaRPr>
          </a:p>
          <a:p>
            <a:pPr marL="0" indent="0">
              <a:spcBef>
                <a:spcPct val="0"/>
              </a:spcBef>
              <a:buClrTx/>
              <a:buFontTx/>
              <a:buNone/>
              <a:defRPr/>
            </a:pPr>
            <a:r>
              <a:rPr lang="en-GB" altLang="de-DE" dirty="0" err="1">
                <a:cs typeface="Times New Roman" pitchFamily="18" charset="0"/>
              </a:rPr>
              <a:t>Beispiele</a:t>
            </a:r>
            <a:r>
              <a:rPr lang="en-GB" altLang="de-DE" dirty="0">
                <a:cs typeface="Times New Roman" pitchFamily="18" charset="0"/>
              </a:rPr>
              <a:t>: 	</a:t>
            </a:r>
            <a:br>
              <a:rPr lang="en-GB" altLang="de-DE" dirty="0">
                <a:cs typeface="Times New Roman" pitchFamily="18" charset="0"/>
              </a:rPr>
            </a:br>
            <a:r>
              <a:rPr lang="en-GB" altLang="de-DE" i="1" dirty="0">
                <a:solidFill>
                  <a:schemeClr val="accent2"/>
                </a:solidFill>
                <a:cs typeface="Times New Roman" pitchFamily="18" charset="0"/>
              </a:rPr>
              <a:t>bit, vat, din, this, net, zombie, azure, judge, give, song, lip, rob, yeast, well</a:t>
            </a:r>
            <a:endParaRPr lang="de-DE" altLang="de-DE" i="1" dirty="0">
              <a:solidFill>
                <a:schemeClr val="accent2"/>
              </a:solidFill>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1075">
                                            <p:txEl>
                                              <p:pRg st="0" end="0"/>
                                            </p:txEl>
                                          </p:spTgt>
                                        </p:tgtEl>
                                        <p:attrNameLst>
                                          <p:attrName>style.visibility</p:attrName>
                                        </p:attrNameLst>
                                      </p:cBhvr>
                                      <p:to>
                                        <p:strVal val="visible"/>
                                      </p:to>
                                    </p:set>
                                    <p:animEffect transition="in" filter="wipe(left)">
                                      <p:cBhvr>
                                        <p:cTn id="7" dur="500"/>
                                        <p:tgtEl>
                                          <p:spTgt spid="1310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1075">
                                            <p:txEl>
                                              <p:pRg st="1" end="1"/>
                                            </p:txEl>
                                          </p:spTgt>
                                        </p:tgtEl>
                                        <p:attrNameLst>
                                          <p:attrName>style.visibility</p:attrName>
                                        </p:attrNameLst>
                                      </p:cBhvr>
                                      <p:to>
                                        <p:strVal val="visible"/>
                                      </p:to>
                                    </p:set>
                                    <p:animEffect transition="in" filter="wipe(left)">
                                      <p:cBhvr>
                                        <p:cTn id="12" dur="500"/>
                                        <p:tgtEl>
                                          <p:spTgt spid="13107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31075">
                                            <p:txEl>
                                              <p:pRg st="2" end="2"/>
                                            </p:txEl>
                                          </p:spTgt>
                                        </p:tgtEl>
                                        <p:attrNameLst>
                                          <p:attrName>style.visibility</p:attrName>
                                        </p:attrNameLst>
                                      </p:cBhvr>
                                      <p:to>
                                        <p:strVal val="visible"/>
                                      </p:to>
                                    </p:set>
                                    <p:animEffect transition="in" filter="wipe(left)">
                                      <p:cBhvr>
                                        <p:cTn id="17" dur="500"/>
                                        <p:tgtEl>
                                          <p:spTgt spid="13107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31075">
                                            <p:txEl>
                                              <p:pRg st="3" end="3"/>
                                            </p:txEl>
                                          </p:spTgt>
                                        </p:tgtEl>
                                        <p:attrNameLst>
                                          <p:attrName>style.visibility</p:attrName>
                                        </p:attrNameLst>
                                      </p:cBhvr>
                                      <p:to>
                                        <p:strVal val="visible"/>
                                      </p:to>
                                    </p:set>
                                    <p:animEffect transition="in" filter="wipe(left)">
                                      <p:cBhvr>
                                        <p:cTn id="22" dur="500"/>
                                        <p:tgtEl>
                                          <p:spTgt spid="1310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5"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pPr>
              <a:defRPr/>
            </a:pPr>
            <a:r>
              <a:rPr lang="de-DE" altLang="de-DE"/>
              <a:t>Artikulationsstärke</a:t>
            </a:r>
          </a:p>
        </p:txBody>
      </p:sp>
      <p:sp>
        <p:nvSpPr>
          <p:cNvPr id="123907" name="Rectangle 3"/>
          <p:cNvSpPr>
            <a:spLocks noGrp="1" noChangeArrowheads="1"/>
          </p:cNvSpPr>
          <p:nvPr>
            <p:ph type="body" idx="1"/>
          </p:nvPr>
        </p:nvSpPr>
        <p:spPr>
          <a:xfrm>
            <a:off x="250825" y="1908175"/>
            <a:ext cx="8664575" cy="4110038"/>
          </a:xfrm>
        </p:spPr>
        <p:txBody>
          <a:bodyPr/>
          <a:lstStyle/>
          <a:p>
            <a:pPr marL="0" indent="0" algn="just">
              <a:lnSpc>
                <a:spcPct val="90000"/>
              </a:lnSpc>
              <a:spcBef>
                <a:spcPct val="50000"/>
              </a:spcBef>
              <a:buClrTx/>
              <a:buFontTx/>
              <a:buNone/>
              <a:defRPr/>
            </a:pPr>
            <a:r>
              <a:rPr lang="de-DE" altLang="de-DE">
                <a:cs typeface="Times New Roman" pitchFamily="18" charset="0"/>
              </a:rPr>
              <a:t>Fortisartikulation korreliert mit Stimmlosigkeit und verschiede-nen Graden der Aspiration. Leniskonsonanten sind nicht aspiriert. </a:t>
            </a:r>
          </a:p>
          <a:p>
            <a:pPr marL="0" indent="0" algn="just">
              <a:lnSpc>
                <a:spcPct val="90000"/>
              </a:lnSpc>
              <a:spcBef>
                <a:spcPct val="50000"/>
              </a:spcBef>
              <a:buClrTx/>
              <a:buFontTx/>
              <a:buNone/>
              <a:defRPr/>
            </a:pPr>
            <a:r>
              <a:rPr lang="de-DE" altLang="de-DE">
                <a:cs typeface="Times New Roman" pitchFamily="18" charset="0"/>
              </a:rPr>
              <a:t>Im Englischen korreliert Lenisartikulation mit größerer relativer Dauer des vorangehenden Segments. </a:t>
            </a:r>
          </a:p>
          <a:p>
            <a:pPr marL="0" indent="0" algn="just">
              <a:lnSpc>
                <a:spcPct val="90000"/>
              </a:lnSpc>
              <a:spcBef>
                <a:spcPct val="50000"/>
              </a:spcBef>
              <a:buClrTx/>
              <a:buFontTx/>
              <a:buNone/>
              <a:defRPr/>
            </a:pPr>
            <a:r>
              <a:rPr lang="de-DE" altLang="de-DE">
                <a:cs typeface="Times New Roman" pitchFamily="18" charset="0"/>
              </a:rPr>
              <a:t>Die Vokale in </a:t>
            </a:r>
            <a:r>
              <a:rPr lang="de-DE" altLang="de-DE" i="1">
                <a:solidFill>
                  <a:schemeClr val="accent2"/>
                </a:solidFill>
                <a:cs typeface="Times New Roman" pitchFamily="18" charset="0"/>
              </a:rPr>
              <a:t>bit</a:t>
            </a:r>
            <a:r>
              <a:rPr lang="de-DE" altLang="de-DE">
                <a:cs typeface="Times New Roman" pitchFamily="18" charset="0"/>
              </a:rPr>
              <a:t> und </a:t>
            </a:r>
            <a:r>
              <a:rPr lang="de-DE" altLang="de-DE" i="1">
                <a:solidFill>
                  <a:schemeClr val="accent2"/>
                </a:solidFill>
                <a:cs typeface="Times New Roman" pitchFamily="18" charset="0"/>
              </a:rPr>
              <a:t>bid</a:t>
            </a:r>
            <a:r>
              <a:rPr lang="de-DE" altLang="de-DE" i="1">
                <a:cs typeface="Times New Roman" pitchFamily="18" charset="0"/>
              </a:rPr>
              <a:t> </a:t>
            </a:r>
            <a:r>
              <a:rPr lang="de-DE" altLang="de-DE">
                <a:cs typeface="Times New Roman" pitchFamily="18" charset="0"/>
              </a:rPr>
              <a:t>sind, obwohl sie dem gleichen Typ </a:t>
            </a:r>
            <a:r>
              <a:rPr lang="de-DE" altLang="de-DE">
                <a:solidFill>
                  <a:schemeClr val="accent2"/>
                </a:solidFill>
                <a:latin typeface="SILSophia IPA93" pitchFamily="2" charset="2"/>
                <a:cs typeface="Times New Roman" pitchFamily="18" charset="0"/>
              </a:rPr>
              <a:t>[I]</a:t>
            </a:r>
            <a:r>
              <a:rPr lang="de-DE" altLang="de-DE">
                <a:cs typeface="Times New Roman" pitchFamily="18" charset="0"/>
              </a:rPr>
              <a:t> angehören, unterschiedliche lang: das </a:t>
            </a:r>
            <a:r>
              <a:rPr lang="de-DE" altLang="de-DE">
                <a:solidFill>
                  <a:schemeClr val="accent2"/>
                </a:solidFill>
                <a:latin typeface="SILSophia IPA93" pitchFamily="2" charset="2"/>
                <a:cs typeface="Times New Roman" pitchFamily="18" charset="0"/>
              </a:rPr>
              <a:t>/i/</a:t>
            </a:r>
            <a:r>
              <a:rPr lang="de-DE" altLang="de-DE">
                <a:cs typeface="Times New Roman" pitchFamily="18" charset="0"/>
              </a:rPr>
              <a:t> in </a:t>
            </a:r>
            <a:r>
              <a:rPr lang="de-DE" altLang="de-DE" i="1">
                <a:solidFill>
                  <a:schemeClr val="accent2"/>
                </a:solidFill>
                <a:cs typeface="Times New Roman" pitchFamily="18" charset="0"/>
              </a:rPr>
              <a:t>bid</a:t>
            </a:r>
            <a:r>
              <a:rPr lang="de-DE" altLang="de-DE">
                <a:cs typeface="Times New Roman" pitchFamily="18" charset="0"/>
              </a:rPr>
              <a:t> </a:t>
            </a:r>
            <a:r>
              <a:rPr lang="de-DE" altLang="de-DE">
                <a:solidFill>
                  <a:schemeClr val="accent2"/>
                </a:solidFill>
                <a:latin typeface="SILSophia IPA93" pitchFamily="2" charset="2"/>
                <a:cs typeface="Times New Roman" pitchFamily="18" charset="0"/>
              </a:rPr>
              <a:t>[bI&gt;d]</a:t>
            </a:r>
            <a:r>
              <a:rPr lang="de-DE" altLang="de-DE">
                <a:cs typeface="Times New Roman" pitchFamily="18" charset="0"/>
              </a:rPr>
              <a:t> ist merklich länger als das in </a:t>
            </a:r>
            <a:r>
              <a:rPr lang="de-DE" altLang="de-DE" i="1">
                <a:solidFill>
                  <a:schemeClr val="accent2"/>
                </a:solidFill>
                <a:cs typeface="Times New Roman" pitchFamily="18" charset="0"/>
              </a:rPr>
              <a:t>bit</a:t>
            </a:r>
            <a:r>
              <a:rPr lang="de-DE" altLang="de-DE">
                <a:cs typeface="Times New Roman" pitchFamily="18" charset="0"/>
              </a:rPr>
              <a:t>. </a:t>
            </a:r>
          </a:p>
          <a:p>
            <a:pPr marL="0" indent="0" algn="just">
              <a:lnSpc>
                <a:spcPct val="90000"/>
              </a:lnSpc>
              <a:spcBef>
                <a:spcPct val="50000"/>
              </a:spcBef>
              <a:buClrTx/>
              <a:buFontTx/>
              <a:buNone/>
              <a:defRPr/>
            </a:pPr>
            <a:r>
              <a:rPr lang="de-DE" altLang="de-DE">
                <a:cs typeface="Times New Roman" pitchFamily="18" charset="0"/>
              </a:rPr>
              <a:t>Das gilt auch für andere Sonoranten, z.B. </a:t>
            </a:r>
            <a:r>
              <a:rPr lang="en-GB" altLang="de-DE" i="1">
                <a:solidFill>
                  <a:schemeClr val="accent2"/>
                </a:solidFill>
                <a:cs typeface="Times New Roman" pitchFamily="18" charset="0"/>
              </a:rPr>
              <a:t>killed</a:t>
            </a:r>
            <a:r>
              <a:rPr lang="en-GB" altLang="de-DE">
                <a:cs typeface="Times New Roman" pitchFamily="18" charset="0"/>
              </a:rPr>
              <a:t> vs. </a:t>
            </a:r>
            <a:r>
              <a:rPr lang="en-GB" altLang="de-DE" i="1">
                <a:solidFill>
                  <a:schemeClr val="accent2"/>
                </a:solidFill>
                <a:cs typeface="Times New Roman" pitchFamily="18" charset="0"/>
              </a:rPr>
              <a:t>kilt</a:t>
            </a:r>
            <a:r>
              <a:rPr lang="en-GB" altLang="de-DE" i="1">
                <a:cs typeface="Times New Roman" pitchFamily="18" charset="0"/>
              </a:rPr>
              <a:t>, </a:t>
            </a:r>
            <a:r>
              <a:rPr lang="en-GB" altLang="de-DE" i="1">
                <a:solidFill>
                  <a:schemeClr val="accent2"/>
                </a:solidFill>
                <a:cs typeface="Times New Roman" pitchFamily="18" charset="0"/>
              </a:rPr>
              <a:t>rend</a:t>
            </a:r>
            <a:r>
              <a:rPr lang="en-GB" altLang="de-DE">
                <a:cs typeface="Times New Roman" pitchFamily="18" charset="0"/>
              </a:rPr>
              <a:t> vs. </a:t>
            </a:r>
            <a:r>
              <a:rPr lang="en-GB" altLang="de-DE" i="1">
                <a:solidFill>
                  <a:schemeClr val="accent2"/>
                </a:solidFill>
                <a:cs typeface="Times New Roman" pitchFamily="18" charset="0"/>
              </a:rPr>
              <a:t>rent</a:t>
            </a:r>
            <a:r>
              <a:rPr lang="en-GB" altLang="de-DE" i="1">
                <a:cs typeface="Times New Roman" pitchFamily="18" charset="0"/>
              </a:rPr>
              <a:t>, </a:t>
            </a:r>
            <a:r>
              <a:rPr lang="en-GB" altLang="de-DE" i="1">
                <a:solidFill>
                  <a:schemeClr val="accent2"/>
                </a:solidFill>
                <a:cs typeface="Times New Roman" pitchFamily="18" charset="0"/>
              </a:rPr>
              <a:t>ride</a:t>
            </a:r>
            <a:r>
              <a:rPr lang="en-GB" altLang="de-DE">
                <a:cs typeface="Times New Roman" pitchFamily="18" charset="0"/>
              </a:rPr>
              <a:t> vs. </a:t>
            </a:r>
            <a:r>
              <a:rPr lang="en-GB" altLang="de-DE" i="1">
                <a:solidFill>
                  <a:schemeClr val="accent2"/>
                </a:solidFill>
                <a:cs typeface="Times New Roman" pitchFamily="18" charset="0"/>
              </a:rPr>
              <a:t>write</a:t>
            </a:r>
            <a:r>
              <a:rPr lang="en-GB" altLang="de-DE" i="1">
                <a:cs typeface="Times New Roman" pitchFamily="18" charset="0"/>
              </a:rPr>
              <a:t>.</a:t>
            </a:r>
            <a:r>
              <a:rPr lang="en-GB" altLang="de-DE">
                <a:cs typeface="Times New Roman" pitchFamily="18" charset="0"/>
              </a:rPr>
              <a:t> </a:t>
            </a:r>
            <a:endParaRPr lang="de-DE" altLang="de-DE">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3907">
                                            <p:txEl>
                                              <p:pRg st="0" end="0"/>
                                            </p:txEl>
                                          </p:spTgt>
                                        </p:tgtEl>
                                        <p:attrNameLst>
                                          <p:attrName>style.visibility</p:attrName>
                                        </p:attrNameLst>
                                      </p:cBhvr>
                                      <p:to>
                                        <p:strVal val="visible"/>
                                      </p:to>
                                    </p:set>
                                    <p:animEffect transition="in" filter="wipe(left)">
                                      <p:cBhvr>
                                        <p:cTn id="7" dur="500"/>
                                        <p:tgtEl>
                                          <p:spTgt spid="1239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3907">
                                            <p:txEl>
                                              <p:pRg st="1" end="1"/>
                                            </p:txEl>
                                          </p:spTgt>
                                        </p:tgtEl>
                                        <p:attrNameLst>
                                          <p:attrName>style.visibility</p:attrName>
                                        </p:attrNameLst>
                                      </p:cBhvr>
                                      <p:to>
                                        <p:strVal val="visible"/>
                                      </p:to>
                                    </p:set>
                                    <p:animEffect transition="in" filter="wipe(left)">
                                      <p:cBhvr>
                                        <p:cTn id="12" dur="500"/>
                                        <p:tgtEl>
                                          <p:spTgt spid="1239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3907">
                                            <p:txEl>
                                              <p:pRg st="2" end="2"/>
                                            </p:txEl>
                                          </p:spTgt>
                                        </p:tgtEl>
                                        <p:attrNameLst>
                                          <p:attrName>style.visibility</p:attrName>
                                        </p:attrNameLst>
                                      </p:cBhvr>
                                      <p:to>
                                        <p:strVal val="visible"/>
                                      </p:to>
                                    </p:set>
                                    <p:animEffect transition="in" filter="wipe(left)">
                                      <p:cBhvr>
                                        <p:cTn id="17" dur="500"/>
                                        <p:tgtEl>
                                          <p:spTgt spid="12390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23907">
                                            <p:txEl>
                                              <p:pRg st="3" end="3"/>
                                            </p:txEl>
                                          </p:spTgt>
                                        </p:tgtEl>
                                        <p:attrNameLst>
                                          <p:attrName>style.visibility</p:attrName>
                                        </p:attrNameLst>
                                      </p:cBhvr>
                                      <p:to>
                                        <p:strVal val="visible"/>
                                      </p:to>
                                    </p:set>
                                    <p:animEffect transition="in" filter="wipe(left)">
                                      <p:cBhvr>
                                        <p:cTn id="22" dur="500"/>
                                        <p:tgtEl>
                                          <p:spTgt spid="1239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7"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pPr>
              <a:defRPr/>
            </a:pPr>
            <a:r>
              <a:rPr lang="de-DE" altLang="de-DE"/>
              <a:t>Verschlusslösungsphänomene</a:t>
            </a:r>
          </a:p>
        </p:txBody>
      </p:sp>
      <p:sp>
        <p:nvSpPr>
          <p:cNvPr id="124931" name="Rectangle 3"/>
          <p:cNvSpPr>
            <a:spLocks noGrp="1" noChangeArrowheads="1"/>
          </p:cNvSpPr>
          <p:nvPr>
            <p:ph type="body" idx="1"/>
          </p:nvPr>
        </p:nvSpPr>
        <p:spPr>
          <a:xfrm>
            <a:off x="250825" y="1908175"/>
            <a:ext cx="8664575" cy="4110038"/>
          </a:xfrm>
        </p:spPr>
        <p:txBody>
          <a:bodyPr/>
          <a:lstStyle/>
          <a:p>
            <a:pPr marL="0" indent="0" algn="just">
              <a:spcBef>
                <a:spcPct val="0"/>
              </a:spcBef>
              <a:buClrTx/>
              <a:buFontTx/>
              <a:buNone/>
              <a:defRPr/>
            </a:pPr>
            <a:r>
              <a:rPr lang="de-DE" altLang="de-DE">
                <a:cs typeface="Times New Roman" pitchFamily="18" charset="0"/>
              </a:rPr>
              <a:t>Wie bereits ausgeführt kann die Lösungsphase eines Plosivs in verschiedener Weise mit anderen phonetischen Prozessen interagieren. Nicht immer werden Plosive durch die Beseiti-gung des oralen Verschlusses gelöst.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4931">
                                            <p:txEl>
                                              <p:pRg st="0" end="0"/>
                                            </p:txEl>
                                          </p:spTgt>
                                        </p:tgtEl>
                                        <p:attrNameLst>
                                          <p:attrName>style.visibility</p:attrName>
                                        </p:attrNameLst>
                                      </p:cBhvr>
                                      <p:to>
                                        <p:strVal val="visible"/>
                                      </p:to>
                                    </p:set>
                                    <p:animEffect transition="in" filter="wipe(left)">
                                      <p:cBhvr>
                                        <p:cTn id="7" dur="500"/>
                                        <p:tgtEl>
                                          <p:spTgt spid="1249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1"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pPr>
              <a:defRPr/>
            </a:pPr>
            <a:r>
              <a:rPr lang="de-DE" altLang="de-DE"/>
              <a:t>Verschlusslösungsphänomene</a:t>
            </a:r>
          </a:p>
        </p:txBody>
      </p:sp>
      <p:sp>
        <p:nvSpPr>
          <p:cNvPr id="125955" name="Rectangle 3"/>
          <p:cNvSpPr>
            <a:spLocks noGrp="1" noChangeArrowheads="1"/>
          </p:cNvSpPr>
          <p:nvPr>
            <p:ph type="body" idx="1"/>
          </p:nvPr>
        </p:nvSpPr>
        <p:spPr>
          <a:xfrm>
            <a:off x="250825" y="1908175"/>
            <a:ext cx="8664575" cy="4110038"/>
          </a:xfrm>
        </p:spPr>
        <p:txBody>
          <a:bodyPr/>
          <a:lstStyle/>
          <a:p>
            <a:pPr marL="0" indent="0" algn="just">
              <a:spcBef>
                <a:spcPct val="50000"/>
              </a:spcBef>
              <a:buClrTx/>
              <a:buFontTx/>
              <a:buNone/>
              <a:defRPr/>
            </a:pPr>
            <a:r>
              <a:rPr lang="de-DE" altLang="de-DE" dirty="0">
                <a:cs typeface="Times New Roman" pitchFamily="18" charset="0"/>
              </a:rPr>
              <a:t>Im Auslaut wie in </a:t>
            </a:r>
            <a:r>
              <a:rPr lang="de-DE" altLang="de-DE" i="1" dirty="0" err="1">
                <a:solidFill>
                  <a:schemeClr val="accent2"/>
                </a:solidFill>
                <a:cs typeface="Times New Roman" pitchFamily="18" charset="0"/>
              </a:rPr>
              <a:t>map</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mat</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mack</a:t>
            </a:r>
            <a:r>
              <a:rPr lang="de-DE" altLang="de-DE" i="1" dirty="0">
                <a:cs typeface="Times New Roman" pitchFamily="18" charset="0"/>
              </a:rPr>
              <a:t>,</a:t>
            </a:r>
            <a:r>
              <a:rPr lang="de-DE" altLang="de-DE" dirty="0">
                <a:cs typeface="Times New Roman" pitchFamily="18" charset="0"/>
              </a:rPr>
              <a:t> oder </a:t>
            </a:r>
            <a:r>
              <a:rPr lang="de-DE" altLang="de-DE" i="1" dirty="0" err="1">
                <a:solidFill>
                  <a:schemeClr val="accent2"/>
                </a:solidFill>
                <a:cs typeface="Times New Roman" pitchFamily="18" charset="0"/>
              </a:rPr>
              <a:t>robe</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road</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rogue</a:t>
            </a:r>
            <a:r>
              <a:rPr lang="de-DE" altLang="de-DE" i="1" dirty="0">
                <a:cs typeface="Times New Roman" pitchFamily="18" charset="0"/>
              </a:rPr>
              <a:t>,</a:t>
            </a:r>
            <a:r>
              <a:rPr lang="de-DE" altLang="de-DE" dirty="0">
                <a:cs typeface="Times New Roman" pitchFamily="18" charset="0"/>
              </a:rPr>
              <a:t> kann die Okklusion aufrechterhalten werden, während der Luftdruck reduziert und der Verschluss durch ein langsames und relativ unhörbares Öffnen des oralen Verschlusses gelöst wird. </a:t>
            </a:r>
          </a:p>
          <a:p>
            <a:pPr marL="0" indent="0">
              <a:spcBef>
                <a:spcPct val="50000"/>
              </a:spcBef>
              <a:buClrTx/>
              <a:buFontTx/>
              <a:buNone/>
              <a:defRPr/>
            </a:pPr>
            <a:r>
              <a:rPr lang="de-DE" altLang="de-DE" dirty="0">
                <a:cs typeface="Times New Roman" pitchFamily="18" charset="0"/>
              </a:rPr>
              <a:t>Diese unhörbare Lösung kann durch ein diakritisches Zeichen wiedergegeben werden: </a:t>
            </a:r>
            <a:r>
              <a:rPr lang="de-DE" altLang="de-DE" dirty="0">
                <a:solidFill>
                  <a:schemeClr val="accent2"/>
                </a:solidFill>
                <a:cs typeface="Times New Roman" pitchFamily="18" charset="0"/>
              </a:rPr>
              <a:t>[</a:t>
            </a:r>
            <a:r>
              <a:rPr lang="de-DE" altLang="de-DE" dirty="0" err="1">
                <a:solidFill>
                  <a:schemeClr val="accent2"/>
                </a:solidFill>
                <a:cs typeface="Times New Roman" pitchFamily="18" charset="0"/>
              </a:rPr>
              <a:t>mæp</a:t>
            </a:r>
            <a:r>
              <a:rPr lang="de-DE" altLang="de-DE" dirty="0">
                <a:solidFill>
                  <a:schemeClr val="accent2"/>
                </a:solidFill>
                <a:cs typeface="Times New Roman" pitchFamily="18" charset="0"/>
              </a:rPr>
              <a:t>̚, </a:t>
            </a:r>
            <a:r>
              <a:rPr lang="de-DE" altLang="de-DE" dirty="0" err="1">
                <a:solidFill>
                  <a:schemeClr val="accent2"/>
                </a:solidFill>
                <a:cs typeface="Times New Roman" pitchFamily="18" charset="0"/>
              </a:rPr>
              <a:t>mæt</a:t>
            </a:r>
            <a:r>
              <a:rPr lang="de-DE" altLang="de-DE" dirty="0">
                <a:solidFill>
                  <a:schemeClr val="accent2"/>
                </a:solidFill>
                <a:cs typeface="Times New Roman" pitchFamily="18" charset="0"/>
              </a:rPr>
              <a:t>̚, </a:t>
            </a:r>
            <a:r>
              <a:rPr lang="de-DE" altLang="de-DE" dirty="0" err="1">
                <a:solidFill>
                  <a:schemeClr val="accent2"/>
                </a:solidFill>
                <a:cs typeface="Times New Roman" pitchFamily="18" charset="0"/>
              </a:rPr>
              <a:t>mæk</a:t>
            </a:r>
            <a:r>
              <a:rPr lang="de-DE" altLang="de-DE" dirty="0">
                <a:solidFill>
                  <a:schemeClr val="accent2"/>
                </a:solidFill>
                <a:cs typeface="Times New Roman" pitchFamily="18" charset="0"/>
              </a:rPr>
              <a:t>̚, </a:t>
            </a:r>
            <a:r>
              <a:rPr lang="de-DE" altLang="de-DE" dirty="0" err="1">
                <a:solidFill>
                  <a:schemeClr val="accent2"/>
                </a:solidFill>
                <a:cs typeface="Times New Roman" pitchFamily="18" charset="0"/>
              </a:rPr>
              <a:t>rəʊb</a:t>
            </a:r>
            <a:r>
              <a:rPr lang="de-DE" altLang="de-DE" dirty="0">
                <a:solidFill>
                  <a:schemeClr val="accent2"/>
                </a:solidFill>
                <a:cs typeface="Times New Roman" pitchFamily="18" charset="0"/>
              </a:rPr>
              <a:t>̚, </a:t>
            </a:r>
            <a:r>
              <a:rPr lang="de-DE" altLang="de-DE" dirty="0" err="1">
                <a:solidFill>
                  <a:schemeClr val="accent2"/>
                </a:solidFill>
                <a:cs typeface="Times New Roman" pitchFamily="18" charset="0"/>
              </a:rPr>
              <a:t>rəʊd</a:t>
            </a:r>
            <a:r>
              <a:rPr lang="de-DE" altLang="de-DE" dirty="0">
                <a:solidFill>
                  <a:schemeClr val="accent2"/>
                </a:solidFill>
                <a:cs typeface="Times New Roman" pitchFamily="18" charset="0"/>
              </a:rPr>
              <a:t>̚, </a:t>
            </a:r>
            <a:r>
              <a:rPr lang="de-DE" altLang="de-DE" dirty="0" err="1">
                <a:solidFill>
                  <a:schemeClr val="accent2"/>
                </a:solidFill>
                <a:cs typeface="Times New Roman" pitchFamily="18" charset="0"/>
              </a:rPr>
              <a:t>rəʊg</a:t>
            </a:r>
            <a:r>
              <a:rPr lang="de-DE" altLang="de-DE" dirty="0">
                <a:solidFill>
                  <a:schemeClr val="accent2"/>
                </a:solidFill>
                <a:cs typeface="Times New Roman" pitchFamily="18" charset="0"/>
              </a:rPr>
              <a:t>̚]</a:t>
            </a:r>
            <a:r>
              <a:rPr lang="de-DE" altLang="de-DE" dirty="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5955">
                                            <p:txEl>
                                              <p:pRg st="0" end="0"/>
                                            </p:txEl>
                                          </p:spTgt>
                                        </p:tgtEl>
                                        <p:attrNameLst>
                                          <p:attrName>style.visibility</p:attrName>
                                        </p:attrNameLst>
                                      </p:cBhvr>
                                      <p:to>
                                        <p:strVal val="visible"/>
                                      </p:to>
                                    </p:set>
                                    <p:animEffect transition="in" filter="wipe(left)">
                                      <p:cBhvr>
                                        <p:cTn id="7" dur="500"/>
                                        <p:tgtEl>
                                          <p:spTgt spid="1259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5955">
                                            <p:txEl>
                                              <p:pRg st="1" end="1"/>
                                            </p:txEl>
                                          </p:spTgt>
                                        </p:tgtEl>
                                        <p:attrNameLst>
                                          <p:attrName>style.visibility</p:attrName>
                                        </p:attrNameLst>
                                      </p:cBhvr>
                                      <p:to>
                                        <p:strVal val="visible"/>
                                      </p:to>
                                    </p:set>
                                    <p:animEffect transition="in" filter="wipe(left)">
                                      <p:cBhvr>
                                        <p:cTn id="12" dur="500"/>
                                        <p:tgtEl>
                                          <p:spTgt spid="12595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5"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pPr>
              <a:defRPr/>
            </a:pPr>
            <a:r>
              <a:rPr lang="de-DE" altLang="de-DE"/>
              <a:t>Verschlusslösungsphänomene</a:t>
            </a:r>
          </a:p>
        </p:txBody>
      </p:sp>
      <p:sp>
        <p:nvSpPr>
          <p:cNvPr id="126979" name="Rectangle 3"/>
          <p:cNvSpPr>
            <a:spLocks noGrp="1" noChangeArrowheads="1"/>
          </p:cNvSpPr>
          <p:nvPr>
            <p:ph type="body" idx="1"/>
          </p:nvPr>
        </p:nvSpPr>
        <p:spPr>
          <a:xfrm>
            <a:off x="250825" y="1908175"/>
            <a:ext cx="8664575" cy="4110038"/>
          </a:xfrm>
        </p:spPr>
        <p:txBody>
          <a:bodyPr/>
          <a:lstStyle/>
          <a:p>
            <a:pPr marL="0" indent="0">
              <a:spcBef>
                <a:spcPct val="50000"/>
              </a:spcBef>
              <a:buClrTx/>
              <a:buFontTx/>
              <a:buNone/>
              <a:defRPr/>
            </a:pPr>
            <a:r>
              <a:rPr lang="de-DE" altLang="de-DE" dirty="0">
                <a:cs typeface="Times New Roman" pitchFamily="18" charset="0"/>
              </a:rPr>
              <a:t>In einer Aufeinanderfolge von zwei Plosiven erf</a:t>
            </a:r>
            <a:r>
              <a:rPr lang="de-DE" altLang="de-DE" dirty="0">
                <a:latin typeface="Arial"/>
                <a:cs typeface="Times New Roman" pitchFamily="18" charset="0"/>
              </a:rPr>
              <a:t>ä</a:t>
            </a:r>
            <a:r>
              <a:rPr lang="de-DE" altLang="de-DE" dirty="0">
                <a:cs typeface="Times New Roman" pitchFamily="18" charset="0"/>
              </a:rPr>
              <a:t>hrt der erste keine h</a:t>
            </a:r>
            <a:r>
              <a:rPr lang="de-DE" altLang="de-DE" dirty="0">
                <a:latin typeface="Arial"/>
                <a:cs typeface="Times New Roman" pitchFamily="18" charset="0"/>
              </a:rPr>
              <a:t>ö</a:t>
            </a:r>
            <a:r>
              <a:rPr lang="de-DE" altLang="de-DE" dirty="0">
                <a:cs typeface="Times New Roman" pitchFamily="18" charset="0"/>
              </a:rPr>
              <a:t>rbare L</a:t>
            </a:r>
            <a:r>
              <a:rPr lang="de-DE" altLang="de-DE" dirty="0">
                <a:latin typeface="Arial"/>
                <a:cs typeface="Times New Roman" pitchFamily="18" charset="0"/>
              </a:rPr>
              <a:t>ö</a:t>
            </a:r>
            <a:r>
              <a:rPr lang="de-DE" altLang="de-DE" dirty="0">
                <a:cs typeface="Times New Roman" pitchFamily="18" charset="0"/>
              </a:rPr>
              <a:t>sung, z.B. in</a:t>
            </a:r>
          </a:p>
          <a:p>
            <a:pPr marL="0" indent="0">
              <a:spcBef>
                <a:spcPct val="50000"/>
              </a:spcBef>
              <a:buClrTx/>
              <a:buFontTx/>
              <a:buNone/>
              <a:defRPr/>
            </a:pPr>
            <a:r>
              <a:rPr lang="de-DE" altLang="de-DE" i="1" dirty="0" err="1">
                <a:solidFill>
                  <a:schemeClr val="accent2"/>
                </a:solidFill>
                <a:cs typeface="Times New Roman" pitchFamily="18" charset="0"/>
              </a:rPr>
              <a:t>dropped</a:t>
            </a:r>
            <a:r>
              <a:rPr lang="de-DE" altLang="de-DE" i="1" dirty="0">
                <a:solidFill>
                  <a:schemeClr val="accent2"/>
                </a:solidFill>
                <a:cs typeface="Times New Roman" pitchFamily="18" charset="0"/>
              </a:rPr>
              <a:t> </a:t>
            </a:r>
            <a:r>
              <a:rPr lang="de-DE" altLang="de-DE" dirty="0">
                <a:solidFill>
                  <a:schemeClr val="accent2"/>
                </a:solidFill>
                <a:cs typeface="Times New Roman" pitchFamily="18" charset="0"/>
              </a:rPr>
              <a:t>[</a:t>
            </a:r>
            <a:r>
              <a:rPr lang="de-DE" altLang="de-DE" dirty="0" err="1">
                <a:solidFill>
                  <a:schemeClr val="accent2"/>
                </a:solidFill>
                <a:cs typeface="Times New Roman" pitchFamily="18" charset="0"/>
              </a:rPr>
              <a:t>drɔp̚t</a:t>
            </a:r>
            <a:r>
              <a:rPr lang="de-DE" altLang="de-DE" dirty="0">
                <a:solidFill>
                  <a:schemeClr val="accent2"/>
                </a:solidFill>
                <a:cs typeface="Times New Roman" pitchFamily="18" charset="0"/>
              </a:rPr>
              <a:t>]</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rubbed</a:t>
            </a:r>
            <a:r>
              <a:rPr lang="de-DE" altLang="de-DE" dirty="0">
                <a:solidFill>
                  <a:schemeClr val="accent2"/>
                </a:solidFill>
                <a:cs typeface="Times New Roman" pitchFamily="18" charset="0"/>
              </a:rPr>
              <a:t> [</a:t>
            </a:r>
            <a:r>
              <a:rPr lang="de-DE" altLang="de-DE" dirty="0" err="1">
                <a:solidFill>
                  <a:schemeClr val="accent2"/>
                </a:solidFill>
                <a:cs typeface="Times New Roman" pitchFamily="18" charset="0"/>
              </a:rPr>
              <a:t>rʌb̚d</a:t>
            </a:r>
            <a:r>
              <a:rPr lang="de-DE" altLang="de-DE" dirty="0">
                <a:solidFill>
                  <a:schemeClr val="accent2"/>
                </a:solidFill>
                <a:cs typeface="Times New Roman" pitchFamily="18" charset="0"/>
              </a:rPr>
              <a:t>]</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white</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post</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good</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boy</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locked</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big</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boy</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object</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big</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chin</a:t>
            </a:r>
            <a:r>
              <a:rPr lang="de-DE" altLang="de-DE" i="1" dirty="0">
                <a:solidFill>
                  <a:schemeClr val="accent2"/>
                </a:solidFill>
                <a:cs typeface="Times New Roman" pitchFamily="18" charset="0"/>
              </a:rPr>
              <a:t>.</a:t>
            </a:r>
            <a:r>
              <a:rPr lang="de-DE" altLang="de-DE" dirty="0">
                <a:solidFill>
                  <a:schemeClr val="accent2"/>
                </a:solidFill>
                <a:cs typeface="Times New Roman" pitchFamily="18" charset="0"/>
              </a:rPr>
              <a:t> </a:t>
            </a:r>
          </a:p>
          <a:p>
            <a:pPr marL="0" indent="0">
              <a:spcBef>
                <a:spcPct val="50000"/>
              </a:spcBef>
              <a:buClrTx/>
              <a:buFontTx/>
              <a:buNone/>
              <a:defRPr/>
            </a:pPr>
            <a:endParaRPr lang="de-DE" altLang="de-DE" dirty="0">
              <a:solidFill>
                <a:schemeClr val="accent2"/>
              </a:solidFill>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6979">
                                            <p:txEl>
                                              <p:pRg st="0" end="0"/>
                                            </p:txEl>
                                          </p:spTgt>
                                        </p:tgtEl>
                                        <p:attrNameLst>
                                          <p:attrName>style.visibility</p:attrName>
                                        </p:attrNameLst>
                                      </p:cBhvr>
                                      <p:to>
                                        <p:strVal val="visible"/>
                                      </p:to>
                                    </p:set>
                                    <p:animEffect transition="in" filter="wipe(left)">
                                      <p:cBhvr>
                                        <p:cTn id="7" dur="500"/>
                                        <p:tgtEl>
                                          <p:spTgt spid="1269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6979">
                                            <p:txEl>
                                              <p:pRg st="1" end="1"/>
                                            </p:txEl>
                                          </p:spTgt>
                                        </p:tgtEl>
                                        <p:attrNameLst>
                                          <p:attrName>style.visibility</p:attrName>
                                        </p:attrNameLst>
                                      </p:cBhvr>
                                      <p:to>
                                        <p:strVal val="visible"/>
                                      </p:to>
                                    </p:set>
                                    <p:animEffect transition="in" filter="wipe(left)">
                                      <p:cBhvr>
                                        <p:cTn id="12" dur="500"/>
                                        <p:tgtEl>
                                          <p:spTgt spid="12697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9"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pPr>
              <a:defRPr/>
            </a:pPr>
            <a:r>
              <a:rPr lang="de-DE" altLang="de-DE"/>
              <a:t>Verschlusslösungsphänomene</a:t>
            </a:r>
          </a:p>
        </p:txBody>
      </p:sp>
      <p:sp>
        <p:nvSpPr>
          <p:cNvPr id="129027" name="Rectangle 3"/>
          <p:cNvSpPr>
            <a:spLocks noGrp="1" noChangeArrowheads="1"/>
          </p:cNvSpPr>
          <p:nvPr>
            <p:ph type="body" idx="1"/>
          </p:nvPr>
        </p:nvSpPr>
        <p:spPr>
          <a:xfrm>
            <a:off x="250825" y="1908175"/>
            <a:ext cx="8664575" cy="4110038"/>
          </a:xfrm>
        </p:spPr>
        <p:txBody>
          <a:bodyPr/>
          <a:lstStyle/>
          <a:p>
            <a:pPr marL="0" indent="0">
              <a:spcBef>
                <a:spcPct val="50000"/>
              </a:spcBef>
              <a:buClrTx/>
              <a:buFontTx/>
              <a:buNone/>
              <a:defRPr/>
            </a:pPr>
            <a:r>
              <a:rPr lang="de-DE" altLang="de-DE" dirty="0">
                <a:cs typeface="Times New Roman" pitchFamily="18" charset="0"/>
              </a:rPr>
              <a:t>Wenn auf einen Plosiv ein </a:t>
            </a:r>
            <a:r>
              <a:rPr lang="de-DE" altLang="de-DE" dirty="0" err="1">
                <a:cs typeface="Times New Roman" pitchFamily="18" charset="0"/>
              </a:rPr>
              <a:t>homorganer</a:t>
            </a:r>
            <a:r>
              <a:rPr lang="de-DE" altLang="de-DE" dirty="0">
                <a:cs typeface="Times New Roman" pitchFamily="18" charset="0"/>
              </a:rPr>
              <a:t>, d.h. mit demselben Sprechorgan produzierter, Nasalkonsonant folgt, wird die Luft nicht wie </a:t>
            </a:r>
            <a:r>
              <a:rPr lang="de-DE" altLang="de-DE" dirty="0">
                <a:latin typeface="Arial"/>
                <a:cs typeface="Times New Roman" pitchFamily="18" charset="0"/>
              </a:rPr>
              <a:t>ü</a:t>
            </a:r>
            <a:r>
              <a:rPr lang="de-DE" altLang="de-DE" dirty="0">
                <a:cs typeface="Times New Roman" pitchFamily="18" charset="0"/>
              </a:rPr>
              <a:t>blich durch Beseitigung des oralen Verschlusses gel</a:t>
            </a:r>
            <a:r>
              <a:rPr lang="de-DE" altLang="de-DE" dirty="0">
                <a:latin typeface="Arial"/>
                <a:cs typeface="Times New Roman" pitchFamily="18" charset="0"/>
              </a:rPr>
              <a:t>ö</a:t>
            </a:r>
            <a:r>
              <a:rPr lang="de-DE" altLang="de-DE" dirty="0">
                <a:cs typeface="Times New Roman" pitchFamily="18" charset="0"/>
              </a:rPr>
              <a:t>st, sondern durch Senken des Velums, so dass die Luft durch die Nasenh</a:t>
            </a:r>
            <a:r>
              <a:rPr lang="de-DE" altLang="de-DE" dirty="0">
                <a:latin typeface="Arial"/>
                <a:cs typeface="Times New Roman" pitchFamily="18" charset="0"/>
              </a:rPr>
              <a:t>ö</a:t>
            </a:r>
            <a:r>
              <a:rPr lang="de-DE" altLang="de-DE" dirty="0">
                <a:cs typeface="Times New Roman" pitchFamily="18" charset="0"/>
              </a:rPr>
              <a:t>hle entweichen kann, z.B. </a:t>
            </a:r>
          </a:p>
          <a:p>
            <a:pPr marL="0" indent="0">
              <a:spcBef>
                <a:spcPct val="50000"/>
              </a:spcBef>
              <a:buClrTx/>
              <a:buFontTx/>
              <a:buNone/>
              <a:defRPr/>
            </a:pPr>
            <a:r>
              <a:rPr lang="de-DE" altLang="de-DE" i="1" dirty="0" err="1">
                <a:solidFill>
                  <a:schemeClr val="accent2"/>
                </a:solidFill>
                <a:cs typeface="Times New Roman" pitchFamily="18" charset="0"/>
              </a:rPr>
              <a:t>topmost</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cotton</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sudden</a:t>
            </a:r>
            <a:r>
              <a:rPr lang="de-DE" altLang="de-DE" i="1" dirty="0">
                <a:solidFill>
                  <a:schemeClr val="accent2"/>
                </a:solidFill>
                <a:cs typeface="Times New Roman" pitchFamily="18" charset="0"/>
              </a:rPr>
              <a:t>.</a:t>
            </a:r>
            <a:r>
              <a:rPr lang="de-DE" altLang="de-DE" dirty="0">
                <a:solidFill>
                  <a:schemeClr val="accent2"/>
                </a:solidFill>
                <a:cs typeface="Times New Roman" pitchFamily="18" charset="0"/>
              </a:rPr>
              <a:t> </a:t>
            </a:r>
          </a:p>
          <a:p>
            <a:pPr marL="0" indent="0">
              <a:spcBef>
                <a:spcPct val="50000"/>
              </a:spcBef>
              <a:buClrTx/>
              <a:buFontTx/>
              <a:buNone/>
              <a:defRPr/>
            </a:pPr>
            <a:r>
              <a:rPr lang="de-DE" altLang="de-DE" dirty="0">
                <a:cs typeface="Times New Roman" pitchFamily="18" charset="0"/>
              </a:rPr>
              <a:t>Diese nasale Verschlussl</a:t>
            </a:r>
            <a:r>
              <a:rPr lang="de-DE" altLang="de-DE" dirty="0">
                <a:latin typeface="Arial"/>
                <a:cs typeface="Times New Roman" pitchFamily="18" charset="0"/>
              </a:rPr>
              <a:t>ö</a:t>
            </a:r>
            <a:r>
              <a:rPr lang="de-DE" altLang="de-DE" dirty="0">
                <a:cs typeface="Times New Roman" pitchFamily="18" charset="0"/>
              </a:rPr>
              <a:t>sung kann durch ein hochgestelltes </a:t>
            </a:r>
            <a:r>
              <a:rPr lang="de-DE" altLang="de-DE" i="1" dirty="0">
                <a:cs typeface="Times New Roman" pitchFamily="18" charset="0"/>
              </a:rPr>
              <a:t>n gekennzeichnet werden</a:t>
            </a:r>
            <a:r>
              <a:rPr lang="de-DE" altLang="de-DE" dirty="0">
                <a:cs typeface="Times New Roman" pitchFamily="18" charset="0"/>
              </a:rPr>
              <a:t>: </a:t>
            </a:r>
            <a:r>
              <a:rPr lang="de-DE" altLang="de-DE" dirty="0">
                <a:solidFill>
                  <a:schemeClr val="accent2"/>
                </a:solidFill>
                <a:cs typeface="Times New Roman" pitchFamily="18" charset="0"/>
              </a:rPr>
              <a:t>[</a:t>
            </a:r>
            <a:r>
              <a:rPr lang="de-DE" altLang="de-DE" dirty="0" err="1">
                <a:solidFill>
                  <a:schemeClr val="accent2"/>
                </a:solidFill>
                <a:cs typeface="Times New Roman" pitchFamily="18" charset="0"/>
              </a:rPr>
              <a:t>sʌd</a:t>
            </a:r>
            <a:r>
              <a:rPr lang="de-DE" altLang="de-DE" baseline="30000" dirty="0" err="1">
                <a:solidFill>
                  <a:schemeClr val="accent2"/>
                </a:solidFill>
                <a:cs typeface="Times New Roman" pitchFamily="18" charset="0"/>
              </a:rPr>
              <a:t>n</a:t>
            </a:r>
            <a:r>
              <a:rPr lang="de-DE" altLang="de-DE" dirty="0">
                <a:solidFill>
                  <a:schemeClr val="accent2"/>
                </a:solidFill>
                <a:cs typeface="Times New Roman" pitchFamily="18" charset="0"/>
              </a:rPr>
              <a:t>]</a:t>
            </a:r>
            <a:r>
              <a:rPr lang="de-DE" altLang="de-DE" dirty="0">
                <a:cs typeface="Times New Roman" pitchFamily="18" charset="0"/>
              </a:rPr>
              <a:t>.</a:t>
            </a:r>
            <a:br>
              <a:rPr lang="de-DE" altLang="de-DE" dirty="0">
                <a:cs typeface="Times New Roman" pitchFamily="18" charset="0"/>
              </a:rPr>
            </a:br>
            <a:endParaRPr lang="de-DE" altLang="de-DE" dirty="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9027">
                                            <p:txEl>
                                              <p:pRg st="0" end="0"/>
                                            </p:txEl>
                                          </p:spTgt>
                                        </p:tgtEl>
                                        <p:attrNameLst>
                                          <p:attrName>style.visibility</p:attrName>
                                        </p:attrNameLst>
                                      </p:cBhvr>
                                      <p:to>
                                        <p:strVal val="visible"/>
                                      </p:to>
                                    </p:set>
                                    <p:animEffect transition="in" filter="wipe(left)">
                                      <p:cBhvr>
                                        <p:cTn id="7" dur="500"/>
                                        <p:tgtEl>
                                          <p:spTgt spid="1290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9027">
                                            <p:txEl>
                                              <p:pRg st="1" end="1"/>
                                            </p:txEl>
                                          </p:spTgt>
                                        </p:tgtEl>
                                        <p:attrNameLst>
                                          <p:attrName>style.visibility</p:attrName>
                                        </p:attrNameLst>
                                      </p:cBhvr>
                                      <p:to>
                                        <p:strVal val="visible"/>
                                      </p:to>
                                    </p:set>
                                    <p:animEffect transition="in" filter="wipe(left)">
                                      <p:cBhvr>
                                        <p:cTn id="12" dur="500"/>
                                        <p:tgtEl>
                                          <p:spTgt spid="1290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9027">
                                            <p:txEl>
                                              <p:pRg st="2" end="2"/>
                                            </p:txEl>
                                          </p:spTgt>
                                        </p:tgtEl>
                                        <p:attrNameLst>
                                          <p:attrName>style.visibility</p:attrName>
                                        </p:attrNameLst>
                                      </p:cBhvr>
                                      <p:to>
                                        <p:strVal val="visible"/>
                                      </p:to>
                                    </p:set>
                                    <p:animEffect transition="in" filter="wipe(left)">
                                      <p:cBhvr>
                                        <p:cTn id="17" dur="500"/>
                                        <p:tgtEl>
                                          <p:spTgt spid="1290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7"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pPr>
              <a:defRPr/>
            </a:pPr>
            <a:r>
              <a:rPr lang="de-DE" altLang="de-DE"/>
              <a:t>Vibranten</a:t>
            </a:r>
          </a:p>
        </p:txBody>
      </p:sp>
      <p:sp>
        <p:nvSpPr>
          <p:cNvPr id="103427" name="Rectangle 3"/>
          <p:cNvSpPr>
            <a:spLocks noGrp="1" noChangeArrowheads="1"/>
          </p:cNvSpPr>
          <p:nvPr>
            <p:ph type="body" idx="1"/>
          </p:nvPr>
        </p:nvSpPr>
        <p:spPr>
          <a:xfrm>
            <a:off x="250825" y="1908175"/>
            <a:ext cx="8664575" cy="4110038"/>
          </a:xfrm>
        </p:spPr>
        <p:txBody>
          <a:bodyPr/>
          <a:lstStyle/>
          <a:p>
            <a:pPr marL="0" indent="0" algn="just">
              <a:buFont typeface="Wingdings 2" pitchFamily="18" charset="2"/>
              <a:buNone/>
              <a:defRPr/>
            </a:pPr>
            <a:r>
              <a:rPr lang="de-DE" altLang="de-DE">
                <a:cs typeface="Times New Roman" pitchFamily="18" charset="0"/>
              </a:rPr>
              <a:t>Ein </a:t>
            </a:r>
            <a:r>
              <a:rPr lang="de-DE" altLang="de-DE">
                <a:solidFill>
                  <a:schemeClr val="accent2"/>
                </a:solidFill>
                <a:cs typeface="Times New Roman" pitchFamily="18" charset="0"/>
              </a:rPr>
              <a:t>Vibrant</a:t>
            </a:r>
            <a:r>
              <a:rPr lang="de-DE" altLang="de-DE">
                <a:cs typeface="Times New Roman" pitchFamily="18" charset="0"/>
              </a:rPr>
              <a:t> ist ein Laut, bei dem ein flexibles Organ (z.B. Zungenspitze oder Zäpfchen) wiederholt gegen ein anderes schlägt, oder zwei flexible Organe (z.B. Unter- und Oberlippe) gegeneinander.</a:t>
            </a:r>
          </a:p>
          <a:p>
            <a:pPr marL="0" indent="0" algn="just">
              <a:buFont typeface="Wingdings 2" pitchFamily="18" charset="2"/>
              <a:buNone/>
              <a:defRPr/>
            </a:pPr>
            <a:r>
              <a:rPr lang="de-DE" altLang="de-DE">
                <a:cs typeface="Times New Roman" pitchFamily="18" charset="0"/>
              </a:rPr>
              <a:t>Der Erzeugungsmechanismus ist der gleiche wie bei der Vibration der Stimmfalten (Bernoulli-Effekt).</a:t>
            </a:r>
          </a:p>
          <a:p>
            <a:pPr marL="0" indent="0" algn="just">
              <a:buFont typeface="Wingdings 2" pitchFamily="18" charset="2"/>
              <a:buNone/>
              <a:defRPr/>
            </a:pPr>
            <a:endParaRPr lang="de-DE" altLang="de-DE">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animEffect transition="in" filter="wipe(left)">
                                      <p:cBhvr>
                                        <p:cTn id="7" dur="500"/>
                                        <p:tgtEl>
                                          <p:spTgt spid="1034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3427">
                                            <p:txEl>
                                              <p:pRg st="1" end="1"/>
                                            </p:txEl>
                                          </p:spTgt>
                                        </p:tgtEl>
                                        <p:attrNameLst>
                                          <p:attrName>style.visibility</p:attrName>
                                        </p:attrNameLst>
                                      </p:cBhvr>
                                      <p:to>
                                        <p:strVal val="visible"/>
                                      </p:to>
                                    </p:set>
                                    <p:animEffect transition="in" filter="wipe(left)">
                                      <p:cBhvr>
                                        <p:cTn id="12" dur="500"/>
                                        <p:tgtEl>
                                          <p:spTgt spid="10342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pPr>
              <a:defRPr/>
            </a:pPr>
            <a:r>
              <a:rPr lang="de-DE" altLang="de-DE"/>
              <a:t>Verschlusslösungsphänomene</a:t>
            </a:r>
          </a:p>
        </p:txBody>
      </p:sp>
      <p:sp>
        <p:nvSpPr>
          <p:cNvPr id="130051" name="Rectangle 3"/>
          <p:cNvSpPr>
            <a:spLocks noGrp="1" noChangeArrowheads="1"/>
          </p:cNvSpPr>
          <p:nvPr>
            <p:ph type="body" idx="1"/>
          </p:nvPr>
        </p:nvSpPr>
        <p:spPr>
          <a:xfrm>
            <a:off x="762000" y="1600200"/>
            <a:ext cx="8153400" cy="4924425"/>
          </a:xfrm>
        </p:spPr>
        <p:txBody>
          <a:bodyPr/>
          <a:lstStyle/>
          <a:p>
            <a:pPr marL="0" indent="0">
              <a:spcBef>
                <a:spcPct val="30000"/>
              </a:spcBef>
              <a:buClrTx/>
              <a:buFontTx/>
              <a:buNone/>
              <a:defRPr/>
            </a:pPr>
            <a:r>
              <a:rPr lang="de-DE" altLang="de-DE" dirty="0">
                <a:cs typeface="Times New Roman" pitchFamily="18" charset="0"/>
              </a:rPr>
              <a:t>Folgt auf die Plosive </a:t>
            </a:r>
            <a:r>
              <a:rPr lang="de-DE" altLang="de-DE" dirty="0">
                <a:solidFill>
                  <a:schemeClr val="accent2"/>
                </a:solidFill>
                <a:cs typeface="Times New Roman" pitchFamily="18" charset="0"/>
              </a:rPr>
              <a:t>/t/</a:t>
            </a:r>
            <a:r>
              <a:rPr lang="de-DE" altLang="de-DE" dirty="0">
                <a:cs typeface="Times New Roman" pitchFamily="18" charset="0"/>
              </a:rPr>
              <a:t> und </a:t>
            </a:r>
            <a:r>
              <a:rPr lang="de-DE" altLang="de-DE" dirty="0">
                <a:solidFill>
                  <a:schemeClr val="accent2"/>
                </a:solidFill>
                <a:cs typeface="Times New Roman" pitchFamily="18" charset="0"/>
              </a:rPr>
              <a:t>/d/</a:t>
            </a:r>
            <a:r>
              <a:rPr lang="de-DE" altLang="de-DE" dirty="0">
                <a:cs typeface="Times New Roman" pitchFamily="18" charset="0"/>
              </a:rPr>
              <a:t>, ein Lateral wie </a:t>
            </a:r>
            <a:r>
              <a:rPr lang="de-DE" altLang="de-DE" dirty="0">
                <a:solidFill>
                  <a:schemeClr val="accent2"/>
                </a:solidFill>
                <a:cs typeface="Times New Roman" pitchFamily="18" charset="0"/>
              </a:rPr>
              <a:t>/l/</a:t>
            </a:r>
            <a:r>
              <a:rPr lang="de-DE" altLang="de-DE" dirty="0">
                <a:cs typeface="Times New Roman" pitchFamily="18" charset="0"/>
              </a:rPr>
              <a:t>, erfolgt die Verschlusslösung normalerweise lateral, d.h. auf einer oder beiden Seiten der Zunge: 	</a:t>
            </a:r>
            <a:br>
              <a:rPr lang="de-DE" altLang="de-DE" dirty="0">
                <a:cs typeface="Times New Roman" pitchFamily="18" charset="0"/>
              </a:rPr>
            </a:br>
            <a:r>
              <a:rPr lang="de-DE" altLang="de-DE" i="1" dirty="0" err="1">
                <a:solidFill>
                  <a:schemeClr val="accent2"/>
                </a:solidFill>
                <a:cs typeface="Times New Roman" pitchFamily="18" charset="0"/>
              </a:rPr>
              <a:t>cattle</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medal</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atlas</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regardless</a:t>
            </a:r>
            <a:r>
              <a:rPr lang="de-DE" altLang="de-DE" dirty="0">
                <a:solidFill>
                  <a:schemeClr val="accent2"/>
                </a:solidFill>
                <a:cs typeface="Times New Roman" pitchFamily="18" charset="0"/>
              </a:rPr>
              <a:t> </a:t>
            </a:r>
            <a:r>
              <a:rPr lang="de-DE" altLang="de-DE" dirty="0">
                <a:cs typeface="Times New Roman" pitchFamily="18" charset="0"/>
              </a:rPr>
              <a:t>etc. </a:t>
            </a:r>
          </a:p>
          <a:p>
            <a:pPr marL="0" indent="0">
              <a:spcBef>
                <a:spcPct val="30000"/>
              </a:spcBef>
              <a:buClrTx/>
              <a:buFontTx/>
              <a:buNone/>
              <a:defRPr/>
            </a:pPr>
            <a:r>
              <a:rPr lang="de-DE" altLang="de-DE" dirty="0">
                <a:cs typeface="Times New Roman" pitchFamily="18" charset="0"/>
              </a:rPr>
              <a:t>Obwohl die Situation bei Folgen aus </a:t>
            </a:r>
            <a:r>
              <a:rPr lang="de-DE" altLang="de-DE" dirty="0">
                <a:solidFill>
                  <a:schemeClr val="accent2"/>
                </a:solidFill>
                <a:cs typeface="Times New Roman" pitchFamily="18" charset="0"/>
              </a:rPr>
              <a:t>/p b k g/ + /l/</a:t>
            </a:r>
            <a:r>
              <a:rPr lang="de-DE" altLang="de-DE" dirty="0">
                <a:cs typeface="Times New Roman" pitchFamily="18" charset="0"/>
              </a:rPr>
              <a:t> etwas verschieden ist (beim Übergang vom Verschluss zum Lateral wird auch der Artikulationsort gewechselt) sprechen wir auch in Wörtern wie </a:t>
            </a:r>
            <a:r>
              <a:rPr lang="de-DE" altLang="de-DE" i="1" dirty="0" err="1">
                <a:solidFill>
                  <a:schemeClr val="accent2"/>
                </a:solidFill>
                <a:cs typeface="Times New Roman" pitchFamily="18" charset="0"/>
              </a:rPr>
              <a:t>apple</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bubble</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tackle</a:t>
            </a:r>
            <a:r>
              <a:rPr lang="de-DE" altLang="de-DE" i="1" dirty="0">
                <a:solidFill>
                  <a:schemeClr val="accent2"/>
                </a:solidFill>
                <a:cs typeface="Times New Roman" pitchFamily="18" charset="0"/>
              </a:rPr>
              <a:t>, </a:t>
            </a:r>
            <a:r>
              <a:rPr lang="de-DE" altLang="de-DE" i="1" dirty="0" err="1">
                <a:solidFill>
                  <a:schemeClr val="accent2"/>
                </a:solidFill>
                <a:cs typeface="Times New Roman" pitchFamily="18" charset="0"/>
              </a:rPr>
              <a:t>eagle</a:t>
            </a:r>
            <a:r>
              <a:rPr lang="de-DE" altLang="de-DE" dirty="0">
                <a:solidFill>
                  <a:schemeClr val="accent2"/>
                </a:solidFill>
                <a:cs typeface="Times New Roman" pitchFamily="18" charset="0"/>
              </a:rPr>
              <a:t> </a:t>
            </a:r>
            <a:r>
              <a:rPr lang="de-DE" altLang="de-DE" dirty="0">
                <a:cs typeface="Times New Roman" pitchFamily="18" charset="0"/>
              </a:rPr>
              <a:t>von lateraler Verschlusslösung etc. </a:t>
            </a:r>
          </a:p>
          <a:p>
            <a:pPr marL="0" indent="0">
              <a:spcBef>
                <a:spcPct val="30000"/>
              </a:spcBef>
              <a:buClrTx/>
              <a:buFontTx/>
              <a:buNone/>
              <a:defRPr/>
            </a:pPr>
            <a:r>
              <a:rPr lang="de-DE" altLang="de-DE" dirty="0">
                <a:cs typeface="Times New Roman" pitchFamily="18" charset="0"/>
              </a:rPr>
              <a:t>In phonetischer Umschrift kann diese Art der Verschluss-lösung durch ein hochgestelltes </a:t>
            </a:r>
            <a:r>
              <a:rPr lang="de-DE" altLang="de-DE" dirty="0">
                <a:solidFill>
                  <a:schemeClr val="accent2"/>
                </a:solidFill>
                <a:cs typeface="Times New Roman" pitchFamily="18" charset="0"/>
              </a:rPr>
              <a:t>l</a:t>
            </a:r>
            <a:r>
              <a:rPr lang="de-DE" altLang="de-DE" dirty="0">
                <a:cs typeface="Times New Roman" pitchFamily="18" charset="0"/>
              </a:rPr>
              <a:t> wiedergegeben werden: </a:t>
            </a:r>
            <a:r>
              <a:rPr lang="de-DE" altLang="de-DE" dirty="0">
                <a:solidFill>
                  <a:schemeClr val="accent2"/>
                </a:solidFill>
                <a:cs typeface="Times New Roman" pitchFamily="18" charset="0"/>
              </a:rPr>
              <a:t>[</a:t>
            </a:r>
            <a:r>
              <a:rPr lang="de-DE" altLang="de-DE" dirty="0" err="1">
                <a:solidFill>
                  <a:schemeClr val="accent2"/>
                </a:solidFill>
                <a:cs typeface="Times New Roman" pitchFamily="18" charset="0"/>
              </a:rPr>
              <a:t>rɪd</a:t>
            </a:r>
            <a:r>
              <a:rPr lang="de-DE" altLang="de-DE" baseline="30000" dirty="0" err="1">
                <a:solidFill>
                  <a:schemeClr val="accent2"/>
                </a:solidFill>
                <a:cs typeface="Times New Roman" pitchFamily="18" charset="0"/>
              </a:rPr>
              <a:t>l</a:t>
            </a:r>
            <a:r>
              <a:rPr lang="de-DE" altLang="de-DE" dirty="0">
                <a:solidFill>
                  <a:schemeClr val="accent2"/>
                </a:solidFill>
                <a:cs typeface="Times New Roman" pitchFamily="18" charset="0"/>
              </a:rPr>
              <a:t>]</a:t>
            </a:r>
            <a:r>
              <a:rPr lang="de-DE" altLang="de-DE" dirty="0">
                <a:cs typeface="Times New Roman" pitchFamily="18" charset="0"/>
              </a:rPr>
              <a:t> (</a:t>
            </a:r>
            <a:r>
              <a:rPr lang="de-DE" altLang="de-DE" i="1" dirty="0" err="1">
                <a:solidFill>
                  <a:schemeClr val="accent2"/>
                </a:solidFill>
                <a:cs typeface="Times New Roman" pitchFamily="18" charset="0"/>
              </a:rPr>
              <a:t>riddle</a:t>
            </a:r>
            <a:r>
              <a:rPr lang="de-DE" altLang="de-DE" dirty="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0051">
                                            <p:txEl>
                                              <p:pRg st="0" end="0"/>
                                            </p:txEl>
                                          </p:spTgt>
                                        </p:tgtEl>
                                        <p:attrNameLst>
                                          <p:attrName>style.visibility</p:attrName>
                                        </p:attrNameLst>
                                      </p:cBhvr>
                                      <p:to>
                                        <p:strVal val="visible"/>
                                      </p:to>
                                    </p:set>
                                    <p:animEffect transition="in" filter="wipe(left)">
                                      <p:cBhvr>
                                        <p:cTn id="7" dur="500"/>
                                        <p:tgtEl>
                                          <p:spTgt spid="1300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0051">
                                            <p:txEl>
                                              <p:pRg st="1" end="1"/>
                                            </p:txEl>
                                          </p:spTgt>
                                        </p:tgtEl>
                                        <p:attrNameLst>
                                          <p:attrName>style.visibility</p:attrName>
                                        </p:attrNameLst>
                                      </p:cBhvr>
                                      <p:to>
                                        <p:strVal val="visible"/>
                                      </p:to>
                                    </p:set>
                                    <p:animEffect transition="in" filter="wipe(left)">
                                      <p:cBhvr>
                                        <p:cTn id="12" dur="500"/>
                                        <p:tgtEl>
                                          <p:spTgt spid="1300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30051">
                                            <p:txEl>
                                              <p:pRg st="2" end="2"/>
                                            </p:txEl>
                                          </p:spTgt>
                                        </p:tgtEl>
                                        <p:attrNameLst>
                                          <p:attrName>style.visibility</p:attrName>
                                        </p:attrNameLst>
                                      </p:cBhvr>
                                      <p:to>
                                        <p:strVal val="visible"/>
                                      </p:to>
                                    </p:set>
                                    <p:animEffect transition="in" filter="wipe(left)">
                                      <p:cBhvr>
                                        <p:cTn id="17" dur="500"/>
                                        <p:tgtEl>
                                          <p:spTgt spid="1300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Text Box 3"/>
          <p:cNvSpPr txBox="1">
            <a:spLocks noChangeArrowheads="1"/>
          </p:cNvSpPr>
          <p:nvPr/>
        </p:nvSpPr>
        <p:spPr bwMode="auto">
          <a:xfrm>
            <a:off x="1295400" y="3343275"/>
            <a:ext cx="1576388" cy="822325"/>
          </a:xfrm>
          <a:prstGeom prst="rect">
            <a:avLst/>
          </a:prstGeom>
          <a:solidFill>
            <a:srgbClr val="CC3300"/>
          </a:solidFill>
          <a:ln>
            <a:noFill/>
          </a:ln>
          <a:effectLst/>
          <a:extLs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de-DE" altLang="de-DE">
                <a:solidFill>
                  <a:srgbClr val="FFFFFF"/>
                </a:solidFill>
                <a:effectLst>
                  <a:outerShdw blurRad="38100" dist="38100" dir="2700000" algn="tl">
                    <a:srgbClr val="000000"/>
                  </a:outerShdw>
                </a:effectLst>
                <a:latin typeface="Tahoma" pitchFamily="34" charset="0"/>
              </a:rPr>
              <a:t>Aktiver </a:t>
            </a:r>
            <a:br>
              <a:rPr lang="de-DE" altLang="de-DE">
                <a:solidFill>
                  <a:srgbClr val="FFFFFF"/>
                </a:solidFill>
                <a:effectLst>
                  <a:outerShdw blurRad="38100" dist="38100" dir="2700000" algn="tl">
                    <a:srgbClr val="000000"/>
                  </a:outerShdw>
                </a:effectLst>
                <a:latin typeface="Tahoma" pitchFamily="34" charset="0"/>
              </a:rPr>
            </a:br>
            <a:r>
              <a:rPr lang="de-DE" altLang="de-DE">
                <a:solidFill>
                  <a:srgbClr val="FFFFFF"/>
                </a:solidFill>
                <a:effectLst>
                  <a:outerShdw blurRad="38100" dist="38100" dir="2700000" algn="tl">
                    <a:srgbClr val="000000"/>
                  </a:outerShdw>
                </a:effectLst>
                <a:latin typeface="Tahoma" pitchFamily="34" charset="0"/>
              </a:rPr>
              <a:t>Artikulator</a:t>
            </a:r>
          </a:p>
        </p:txBody>
      </p:sp>
      <p:sp>
        <p:nvSpPr>
          <p:cNvPr id="104452" name="Text Box 4"/>
          <p:cNvSpPr txBox="1">
            <a:spLocks noChangeArrowheads="1"/>
          </p:cNvSpPr>
          <p:nvPr/>
        </p:nvSpPr>
        <p:spPr bwMode="auto">
          <a:xfrm>
            <a:off x="1295400" y="1287463"/>
            <a:ext cx="1576388" cy="822325"/>
          </a:xfrm>
          <a:prstGeom prst="rect">
            <a:avLst/>
          </a:prstGeom>
          <a:solidFill>
            <a:srgbClr val="CC3300"/>
          </a:solidFill>
          <a:ln>
            <a:noFill/>
          </a:ln>
          <a:effectLst/>
          <a:extLs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de-DE" altLang="de-DE">
                <a:solidFill>
                  <a:srgbClr val="FFFFFF"/>
                </a:solidFill>
                <a:effectLst>
                  <a:outerShdw blurRad="38100" dist="38100" dir="2700000" algn="tl">
                    <a:srgbClr val="000000"/>
                  </a:outerShdw>
                </a:effectLst>
                <a:latin typeface="Tahoma" pitchFamily="34" charset="0"/>
              </a:rPr>
              <a:t>Passiver </a:t>
            </a:r>
            <a:br>
              <a:rPr lang="de-DE" altLang="de-DE">
                <a:solidFill>
                  <a:srgbClr val="FFFFFF"/>
                </a:solidFill>
                <a:effectLst>
                  <a:outerShdw blurRad="38100" dist="38100" dir="2700000" algn="tl">
                    <a:srgbClr val="000000"/>
                  </a:outerShdw>
                </a:effectLst>
                <a:latin typeface="Tahoma" pitchFamily="34" charset="0"/>
              </a:rPr>
            </a:br>
            <a:r>
              <a:rPr lang="de-DE" altLang="de-DE">
                <a:solidFill>
                  <a:srgbClr val="FFFFFF"/>
                </a:solidFill>
                <a:effectLst>
                  <a:outerShdw blurRad="38100" dist="38100" dir="2700000" algn="tl">
                    <a:srgbClr val="000000"/>
                  </a:outerShdw>
                </a:effectLst>
                <a:latin typeface="Tahoma" pitchFamily="34" charset="0"/>
              </a:rPr>
              <a:t>Artikulator</a:t>
            </a:r>
          </a:p>
        </p:txBody>
      </p:sp>
      <p:sp>
        <p:nvSpPr>
          <p:cNvPr id="104453" name="Line 5"/>
          <p:cNvSpPr>
            <a:spLocks noChangeShapeType="1"/>
          </p:cNvSpPr>
          <p:nvPr/>
        </p:nvSpPr>
        <p:spPr bwMode="auto">
          <a:xfrm>
            <a:off x="3352800" y="1978025"/>
            <a:ext cx="4886325" cy="0"/>
          </a:xfrm>
          <a:prstGeom prst="line">
            <a:avLst/>
          </a:prstGeom>
          <a:noFill/>
          <a:ln w="57150" cap="sq">
            <a:solidFill>
              <a:srgbClr val="0099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04454" name="Freeform 6"/>
          <p:cNvSpPr>
            <a:spLocks/>
          </p:cNvSpPr>
          <p:nvPr/>
        </p:nvSpPr>
        <p:spPr bwMode="auto">
          <a:xfrm>
            <a:off x="3074988" y="1841500"/>
            <a:ext cx="5638800" cy="2286000"/>
          </a:xfrm>
          <a:custGeom>
            <a:avLst/>
            <a:gdLst>
              <a:gd name="T0" fmla="*/ 0 w 3552"/>
              <a:gd name="T1" fmla="*/ 1440 h 1440"/>
              <a:gd name="T2" fmla="*/ 672 w 3552"/>
              <a:gd name="T3" fmla="*/ 153 h 1440"/>
              <a:gd name="T4" fmla="*/ 1104 w 3552"/>
              <a:gd name="T5" fmla="*/ 521 h 1440"/>
              <a:gd name="T6" fmla="*/ 1440 w 3552"/>
              <a:gd name="T7" fmla="*/ 107 h 1440"/>
              <a:gd name="T8" fmla="*/ 1776 w 3552"/>
              <a:gd name="T9" fmla="*/ 521 h 1440"/>
              <a:gd name="T10" fmla="*/ 2137 w 3552"/>
              <a:gd name="T11" fmla="*/ 113 h 1440"/>
              <a:gd name="T12" fmla="*/ 2448 w 3552"/>
              <a:gd name="T13" fmla="*/ 521 h 1440"/>
              <a:gd name="T14" fmla="*/ 2808 w 3552"/>
              <a:gd name="T15" fmla="*/ 113 h 1440"/>
              <a:gd name="T16" fmla="*/ 3120 w 3552"/>
              <a:gd name="T17" fmla="*/ 521 h 1440"/>
              <a:gd name="T18" fmla="*/ 3552 w 3552"/>
              <a:gd name="T19" fmla="*/ 1394 h 1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52" h="1440">
                <a:moveTo>
                  <a:pt x="0" y="1440"/>
                </a:moveTo>
                <a:cubicBezTo>
                  <a:pt x="244" y="873"/>
                  <a:pt x="488" y="306"/>
                  <a:pt x="672" y="153"/>
                </a:cubicBezTo>
                <a:cubicBezTo>
                  <a:pt x="856" y="0"/>
                  <a:pt x="976" y="529"/>
                  <a:pt x="1104" y="521"/>
                </a:cubicBezTo>
                <a:cubicBezTo>
                  <a:pt x="1232" y="513"/>
                  <a:pt x="1328" y="107"/>
                  <a:pt x="1440" y="107"/>
                </a:cubicBezTo>
                <a:cubicBezTo>
                  <a:pt x="1552" y="107"/>
                  <a:pt x="1660" y="520"/>
                  <a:pt x="1776" y="521"/>
                </a:cubicBezTo>
                <a:cubicBezTo>
                  <a:pt x="1892" y="522"/>
                  <a:pt x="2025" y="113"/>
                  <a:pt x="2137" y="113"/>
                </a:cubicBezTo>
                <a:cubicBezTo>
                  <a:pt x="2249" y="113"/>
                  <a:pt x="2336" y="521"/>
                  <a:pt x="2448" y="521"/>
                </a:cubicBezTo>
                <a:cubicBezTo>
                  <a:pt x="2560" y="521"/>
                  <a:pt x="2696" y="113"/>
                  <a:pt x="2808" y="113"/>
                </a:cubicBezTo>
                <a:cubicBezTo>
                  <a:pt x="2920" y="113"/>
                  <a:pt x="2996" y="308"/>
                  <a:pt x="3120" y="521"/>
                </a:cubicBezTo>
                <a:cubicBezTo>
                  <a:pt x="3244" y="734"/>
                  <a:pt x="3404" y="1061"/>
                  <a:pt x="3552" y="1394"/>
                </a:cubicBezTo>
              </a:path>
            </a:pathLst>
          </a:custGeom>
          <a:noFill/>
          <a:ln w="57150" cap="sq" cmpd="sng">
            <a:solidFill>
              <a:schemeClr val="tx1"/>
            </a:solidFill>
            <a:prstDash val="solid"/>
            <a:round/>
            <a:headEnd type="none" w="sm" len="sm"/>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6150" name="Text Box 7"/>
          <p:cNvSpPr txBox="1">
            <a:spLocks noChangeArrowheads="1"/>
          </p:cNvSpPr>
          <p:nvPr/>
        </p:nvSpPr>
        <p:spPr bwMode="auto">
          <a:xfrm>
            <a:off x="5203825" y="4262438"/>
            <a:ext cx="869950" cy="823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r>
              <a:rPr lang="de-DE" altLang="de-DE" sz="4800">
                <a:effectLst/>
                <a:latin typeface="Tahoma" pitchFamily="34" charset="0"/>
              </a:rPr>
              <a:t>[r]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04454"/>
                                        </p:tgtEl>
                                        <p:attrNameLst>
                                          <p:attrName>style.visibility</p:attrName>
                                        </p:attrNameLst>
                                      </p:cBhvr>
                                      <p:to>
                                        <p:strVal val="visible"/>
                                      </p:to>
                                    </p:set>
                                    <p:animEffect transition="in" filter="wipe(left)">
                                      <p:cBhvr>
                                        <p:cTn id="7" dur="500"/>
                                        <p:tgtEl>
                                          <p:spTgt spid="104454"/>
                                        </p:tgtEl>
                                      </p:cBhvr>
                                    </p:animEffect>
                                  </p:childTnLst>
                                  <p:subTnLst>
                                    <p:audio>
                                      <p:cMediaNode>
                                        <p:cTn display="0" masterRel="sameClick">
                                          <p:stCondLst>
                                            <p:cond evt="begin" delay="0">
                                              <p:tn val="5"/>
                                            </p:cond>
                                          </p:stCondLst>
                                          <p:endCondLst>
                                            <p:cond evt="onStopAudio" delay="0">
                                              <p:tgtEl>
                                                <p:sldTgt/>
                                              </p:tgtEl>
                                            </p:cond>
                                          </p:endCondLst>
                                        </p:cTn>
                                        <p:tgtEl>
                                          <p:sndTgt r:embed="rId2" name="a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912813"/>
            <a:ext cx="8280400" cy="532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7" name="Text Box 3"/>
          <p:cNvSpPr txBox="1">
            <a:spLocks noChangeArrowheads="1"/>
          </p:cNvSpPr>
          <p:nvPr/>
        </p:nvSpPr>
        <p:spPr bwMode="auto">
          <a:xfrm>
            <a:off x="1295400" y="3268663"/>
            <a:ext cx="1576388" cy="822325"/>
          </a:xfrm>
          <a:prstGeom prst="rect">
            <a:avLst/>
          </a:prstGeom>
          <a:solidFill>
            <a:srgbClr val="CC3300"/>
          </a:solidFill>
          <a:ln>
            <a:noFill/>
          </a:ln>
          <a:effectLst/>
          <a:extLs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de-DE" altLang="de-DE">
                <a:solidFill>
                  <a:srgbClr val="FFFFFF"/>
                </a:solidFill>
                <a:effectLst>
                  <a:outerShdw blurRad="38100" dist="38100" dir="2700000" algn="tl">
                    <a:srgbClr val="000000"/>
                  </a:outerShdw>
                </a:effectLst>
                <a:latin typeface="Tahoma" pitchFamily="34" charset="0"/>
              </a:rPr>
              <a:t>Aktiver </a:t>
            </a:r>
            <a:br>
              <a:rPr lang="de-DE" altLang="de-DE">
                <a:solidFill>
                  <a:srgbClr val="FFFFFF"/>
                </a:solidFill>
                <a:effectLst>
                  <a:outerShdw blurRad="38100" dist="38100" dir="2700000" algn="tl">
                    <a:srgbClr val="000000"/>
                  </a:outerShdw>
                </a:effectLst>
                <a:latin typeface="Tahoma" pitchFamily="34" charset="0"/>
              </a:rPr>
            </a:br>
            <a:r>
              <a:rPr lang="de-DE" altLang="de-DE">
                <a:solidFill>
                  <a:srgbClr val="FFFFFF"/>
                </a:solidFill>
                <a:effectLst>
                  <a:outerShdw blurRad="38100" dist="38100" dir="2700000" algn="tl">
                    <a:srgbClr val="000000"/>
                  </a:outerShdw>
                </a:effectLst>
                <a:latin typeface="Tahoma" pitchFamily="34" charset="0"/>
              </a:rPr>
              <a:t>Artikulator</a:t>
            </a:r>
          </a:p>
        </p:txBody>
      </p:sp>
      <p:sp>
        <p:nvSpPr>
          <p:cNvPr id="113668" name="Text Box 4"/>
          <p:cNvSpPr txBox="1">
            <a:spLocks noChangeArrowheads="1"/>
          </p:cNvSpPr>
          <p:nvPr/>
        </p:nvSpPr>
        <p:spPr bwMode="auto">
          <a:xfrm>
            <a:off x="1295400" y="1212850"/>
            <a:ext cx="1576388" cy="822325"/>
          </a:xfrm>
          <a:prstGeom prst="rect">
            <a:avLst/>
          </a:prstGeom>
          <a:solidFill>
            <a:srgbClr val="CC3300"/>
          </a:solidFill>
          <a:ln>
            <a:noFill/>
          </a:ln>
          <a:effectLst/>
          <a:extLs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de-DE" altLang="de-DE">
                <a:solidFill>
                  <a:srgbClr val="FFFFFF"/>
                </a:solidFill>
                <a:effectLst>
                  <a:outerShdw blurRad="38100" dist="38100" dir="2700000" algn="tl">
                    <a:srgbClr val="000000"/>
                  </a:outerShdw>
                </a:effectLst>
                <a:latin typeface="Tahoma" pitchFamily="34" charset="0"/>
              </a:rPr>
              <a:t>Passiver </a:t>
            </a:r>
            <a:br>
              <a:rPr lang="de-DE" altLang="de-DE">
                <a:solidFill>
                  <a:srgbClr val="FFFFFF"/>
                </a:solidFill>
                <a:effectLst>
                  <a:outerShdw blurRad="38100" dist="38100" dir="2700000" algn="tl">
                    <a:srgbClr val="000000"/>
                  </a:outerShdw>
                </a:effectLst>
                <a:latin typeface="Tahoma" pitchFamily="34" charset="0"/>
              </a:rPr>
            </a:br>
            <a:r>
              <a:rPr lang="de-DE" altLang="de-DE">
                <a:solidFill>
                  <a:srgbClr val="FFFFFF"/>
                </a:solidFill>
                <a:effectLst>
                  <a:outerShdw blurRad="38100" dist="38100" dir="2700000" algn="tl">
                    <a:srgbClr val="000000"/>
                  </a:outerShdw>
                </a:effectLst>
                <a:latin typeface="Tahoma" pitchFamily="34" charset="0"/>
              </a:rPr>
              <a:t>Artikulator</a:t>
            </a:r>
          </a:p>
        </p:txBody>
      </p:sp>
      <p:sp>
        <p:nvSpPr>
          <p:cNvPr id="8196" name="Text Box 7"/>
          <p:cNvSpPr txBox="1">
            <a:spLocks noChangeArrowheads="1"/>
          </p:cNvSpPr>
          <p:nvPr/>
        </p:nvSpPr>
        <p:spPr bwMode="auto">
          <a:xfrm>
            <a:off x="5299075" y="4265613"/>
            <a:ext cx="982663" cy="823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algn="ctr" eaLnBrk="0" fontAlgn="base" hangingPunct="0">
              <a:spcBef>
                <a:spcPct val="0"/>
              </a:spcBef>
              <a:spcAft>
                <a:spcPct val="0"/>
              </a:spcAft>
              <a:defRPr kumimoji="1" sz="2400">
                <a:solidFill>
                  <a:schemeClr val="tx1"/>
                </a:solidFill>
                <a:latin typeface="Times New Roman" pitchFamily="18" charset="0"/>
              </a:defRPr>
            </a:lvl6pPr>
            <a:lvl7pPr marL="2971800" indent="-228600" algn="ctr" eaLnBrk="0" fontAlgn="base" hangingPunct="0">
              <a:spcBef>
                <a:spcPct val="0"/>
              </a:spcBef>
              <a:spcAft>
                <a:spcPct val="0"/>
              </a:spcAft>
              <a:defRPr kumimoji="1" sz="2400">
                <a:solidFill>
                  <a:schemeClr val="tx1"/>
                </a:solidFill>
                <a:latin typeface="Times New Roman" pitchFamily="18" charset="0"/>
              </a:defRPr>
            </a:lvl7pPr>
            <a:lvl8pPr marL="3429000" indent="-228600" algn="ctr" eaLnBrk="0" fontAlgn="base" hangingPunct="0">
              <a:spcBef>
                <a:spcPct val="0"/>
              </a:spcBef>
              <a:spcAft>
                <a:spcPct val="0"/>
              </a:spcAft>
              <a:defRPr kumimoji="1" sz="2400">
                <a:solidFill>
                  <a:schemeClr val="tx1"/>
                </a:solidFill>
                <a:latin typeface="Times New Roman" pitchFamily="18" charset="0"/>
              </a:defRPr>
            </a:lvl8pPr>
            <a:lvl9pPr marL="3886200" indent="-228600" algn="ctr" eaLnBrk="0" fontAlgn="base" hangingPunct="0">
              <a:spcBef>
                <a:spcPct val="0"/>
              </a:spcBef>
              <a:spcAft>
                <a:spcPct val="0"/>
              </a:spcAft>
              <a:defRPr kumimoji="1" sz="2400">
                <a:solidFill>
                  <a:schemeClr val="tx1"/>
                </a:solidFill>
                <a:latin typeface="Times New Roman" pitchFamily="18" charset="0"/>
              </a:defRPr>
            </a:lvl9pPr>
          </a:lstStyle>
          <a:p>
            <a:r>
              <a:rPr lang="de-DE" altLang="de-DE" sz="4800">
                <a:effectLst/>
                <a:latin typeface="SILSophia IPA93" pitchFamily="2" charset="2"/>
              </a:rPr>
              <a:t>[õ]</a:t>
            </a:r>
          </a:p>
        </p:txBody>
      </p:sp>
      <p:grpSp>
        <p:nvGrpSpPr>
          <p:cNvPr id="113673" name="Group 9"/>
          <p:cNvGrpSpPr>
            <a:grpSpLocks/>
          </p:cNvGrpSpPr>
          <p:nvPr/>
        </p:nvGrpSpPr>
        <p:grpSpPr bwMode="auto">
          <a:xfrm>
            <a:off x="3074988" y="1462088"/>
            <a:ext cx="5638800" cy="2590800"/>
            <a:chOff x="1536" y="960"/>
            <a:chExt cx="3552" cy="1632"/>
          </a:xfrm>
        </p:grpSpPr>
        <p:sp>
          <p:nvSpPr>
            <p:cNvPr id="113670" name="Freeform 6"/>
            <p:cNvSpPr>
              <a:spLocks/>
            </p:cNvSpPr>
            <p:nvPr/>
          </p:nvSpPr>
          <p:spPr bwMode="auto">
            <a:xfrm>
              <a:off x="1536" y="1728"/>
              <a:ext cx="3552" cy="864"/>
            </a:xfrm>
            <a:custGeom>
              <a:avLst/>
              <a:gdLst>
                <a:gd name="T0" fmla="*/ 0 w 3552"/>
                <a:gd name="T1" fmla="*/ 1440 h 1440"/>
                <a:gd name="T2" fmla="*/ 672 w 3552"/>
                <a:gd name="T3" fmla="*/ 153 h 1440"/>
                <a:gd name="T4" fmla="*/ 1104 w 3552"/>
                <a:gd name="T5" fmla="*/ 521 h 1440"/>
                <a:gd name="T6" fmla="*/ 1440 w 3552"/>
                <a:gd name="T7" fmla="*/ 107 h 1440"/>
                <a:gd name="T8" fmla="*/ 1776 w 3552"/>
                <a:gd name="T9" fmla="*/ 521 h 1440"/>
                <a:gd name="T10" fmla="*/ 2137 w 3552"/>
                <a:gd name="T11" fmla="*/ 113 h 1440"/>
                <a:gd name="T12" fmla="*/ 2448 w 3552"/>
                <a:gd name="T13" fmla="*/ 521 h 1440"/>
                <a:gd name="T14" fmla="*/ 2808 w 3552"/>
                <a:gd name="T15" fmla="*/ 113 h 1440"/>
                <a:gd name="T16" fmla="*/ 3120 w 3552"/>
                <a:gd name="T17" fmla="*/ 521 h 1440"/>
                <a:gd name="T18" fmla="*/ 3552 w 3552"/>
                <a:gd name="T19" fmla="*/ 1394 h 1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52" h="1440">
                  <a:moveTo>
                    <a:pt x="0" y="1440"/>
                  </a:moveTo>
                  <a:cubicBezTo>
                    <a:pt x="244" y="873"/>
                    <a:pt x="488" y="306"/>
                    <a:pt x="672" y="153"/>
                  </a:cubicBezTo>
                  <a:cubicBezTo>
                    <a:pt x="856" y="0"/>
                    <a:pt x="976" y="529"/>
                    <a:pt x="1104" y="521"/>
                  </a:cubicBezTo>
                  <a:cubicBezTo>
                    <a:pt x="1232" y="513"/>
                    <a:pt x="1328" y="107"/>
                    <a:pt x="1440" y="107"/>
                  </a:cubicBezTo>
                  <a:cubicBezTo>
                    <a:pt x="1552" y="107"/>
                    <a:pt x="1660" y="520"/>
                    <a:pt x="1776" y="521"/>
                  </a:cubicBezTo>
                  <a:cubicBezTo>
                    <a:pt x="1892" y="522"/>
                    <a:pt x="2025" y="113"/>
                    <a:pt x="2137" y="113"/>
                  </a:cubicBezTo>
                  <a:cubicBezTo>
                    <a:pt x="2249" y="113"/>
                    <a:pt x="2336" y="521"/>
                    <a:pt x="2448" y="521"/>
                  </a:cubicBezTo>
                  <a:cubicBezTo>
                    <a:pt x="2560" y="521"/>
                    <a:pt x="2696" y="113"/>
                    <a:pt x="2808" y="113"/>
                  </a:cubicBezTo>
                  <a:cubicBezTo>
                    <a:pt x="2920" y="113"/>
                    <a:pt x="2996" y="308"/>
                    <a:pt x="3120" y="521"/>
                  </a:cubicBezTo>
                  <a:cubicBezTo>
                    <a:pt x="3244" y="734"/>
                    <a:pt x="3404" y="1061"/>
                    <a:pt x="3552" y="1394"/>
                  </a:cubicBezTo>
                </a:path>
              </a:pathLst>
            </a:custGeom>
            <a:noFill/>
            <a:ln w="57150" cap="sq" cmpd="sng">
              <a:solidFill>
                <a:schemeClr val="tx1"/>
              </a:solidFill>
              <a:prstDash val="solid"/>
              <a:round/>
              <a:headEnd type="none" w="sm" len="sm"/>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13672" name="Freeform 8"/>
            <p:cNvSpPr>
              <a:spLocks/>
            </p:cNvSpPr>
            <p:nvPr/>
          </p:nvSpPr>
          <p:spPr bwMode="auto">
            <a:xfrm flipV="1">
              <a:off x="1536" y="960"/>
              <a:ext cx="3552" cy="864"/>
            </a:xfrm>
            <a:custGeom>
              <a:avLst/>
              <a:gdLst>
                <a:gd name="T0" fmla="*/ 0 w 3552"/>
                <a:gd name="T1" fmla="*/ 1440 h 1440"/>
                <a:gd name="T2" fmla="*/ 672 w 3552"/>
                <a:gd name="T3" fmla="*/ 153 h 1440"/>
                <a:gd name="T4" fmla="*/ 1104 w 3552"/>
                <a:gd name="T5" fmla="*/ 521 h 1440"/>
                <a:gd name="T6" fmla="*/ 1440 w 3552"/>
                <a:gd name="T7" fmla="*/ 107 h 1440"/>
                <a:gd name="T8" fmla="*/ 1776 w 3552"/>
                <a:gd name="T9" fmla="*/ 521 h 1440"/>
                <a:gd name="T10" fmla="*/ 2137 w 3552"/>
                <a:gd name="T11" fmla="*/ 113 h 1440"/>
                <a:gd name="T12" fmla="*/ 2448 w 3552"/>
                <a:gd name="T13" fmla="*/ 521 h 1440"/>
                <a:gd name="T14" fmla="*/ 2808 w 3552"/>
                <a:gd name="T15" fmla="*/ 113 h 1440"/>
                <a:gd name="T16" fmla="*/ 3120 w 3552"/>
                <a:gd name="T17" fmla="*/ 521 h 1440"/>
                <a:gd name="T18" fmla="*/ 3552 w 3552"/>
                <a:gd name="T19" fmla="*/ 1394 h 1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52" h="1440">
                  <a:moveTo>
                    <a:pt x="0" y="1440"/>
                  </a:moveTo>
                  <a:cubicBezTo>
                    <a:pt x="244" y="873"/>
                    <a:pt x="488" y="306"/>
                    <a:pt x="672" y="153"/>
                  </a:cubicBezTo>
                  <a:cubicBezTo>
                    <a:pt x="856" y="0"/>
                    <a:pt x="976" y="529"/>
                    <a:pt x="1104" y="521"/>
                  </a:cubicBezTo>
                  <a:cubicBezTo>
                    <a:pt x="1232" y="513"/>
                    <a:pt x="1328" y="107"/>
                    <a:pt x="1440" y="107"/>
                  </a:cubicBezTo>
                  <a:cubicBezTo>
                    <a:pt x="1552" y="107"/>
                    <a:pt x="1660" y="520"/>
                    <a:pt x="1776" y="521"/>
                  </a:cubicBezTo>
                  <a:cubicBezTo>
                    <a:pt x="1892" y="522"/>
                    <a:pt x="2025" y="113"/>
                    <a:pt x="2137" y="113"/>
                  </a:cubicBezTo>
                  <a:cubicBezTo>
                    <a:pt x="2249" y="113"/>
                    <a:pt x="2336" y="521"/>
                    <a:pt x="2448" y="521"/>
                  </a:cubicBezTo>
                  <a:cubicBezTo>
                    <a:pt x="2560" y="521"/>
                    <a:pt x="2696" y="113"/>
                    <a:pt x="2808" y="113"/>
                  </a:cubicBezTo>
                  <a:cubicBezTo>
                    <a:pt x="2920" y="113"/>
                    <a:pt x="2996" y="308"/>
                    <a:pt x="3120" y="521"/>
                  </a:cubicBezTo>
                  <a:cubicBezTo>
                    <a:pt x="3244" y="734"/>
                    <a:pt x="3404" y="1061"/>
                    <a:pt x="3552" y="1394"/>
                  </a:cubicBezTo>
                </a:path>
              </a:pathLst>
            </a:custGeom>
            <a:noFill/>
            <a:ln w="57150" cap="sq" cmpd="sng">
              <a:solidFill>
                <a:schemeClr val="tx1"/>
              </a:solidFill>
              <a:prstDash val="solid"/>
              <a:round/>
              <a:headEnd type="none" w="sm" len="sm"/>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13673"/>
                                        </p:tgtEl>
                                        <p:attrNameLst>
                                          <p:attrName>style.visibility</p:attrName>
                                        </p:attrNameLst>
                                      </p:cBhvr>
                                      <p:to>
                                        <p:strVal val="visible"/>
                                      </p:to>
                                    </p:set>
                                    <p:animEffect transition="in" filter="wipe(left)">
                                      <p:cBhvr>
                                        <p:cTn id="7" dur="500"/>
                                        <p:tgtEl>
                                          <p:spTgt spid="113673"/>
                                        </p:tgtEl>
                                      </p:cBhvr>
                                    </p:animEffect>
                                  </p:childTnLst>
                                  <p:subTnLst>
                                    <p:audio>
                                      <p:cMediaNode>
                                        <p:cTn display="0" masterRel="sameClick">
                                          <p:stCondLst>
                                            <p:cond evt="begin" delay="0">
                                              <p:tn val="5"/>
                                            </p:cond>
                                          </p:stCondLst>
                                          <p:endCondLst>
                                            <p:cond evt="onStopAudio" delay="0">
                                              <p:tgtEl>
                                                <p:sldTgt/>
                                              </p:tgtEl>
                                            </p:cond>
                                          </p:endCondLst>
                                        </p:cTn>
                                        <p:tgtEl>
                                          <p:sndTgt r:embed="rId2" name="ab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6725" y="900113"/>
            <a:ext cx="8208963" cy="5265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9269" name="Text Box 5"/>
          <p:cNvSpPr txBox="1">
            <a:spLocks noChangeArrowheads="1"/>
          </p:cNvSpPr>
          <p:nvPr/>
        </p:nvSpPr>
        <p:spPr bwMode="auto">
          <a:xfrm>
            <a:off x="3851275" y="1757363"/>
            <a:ext cx="1296988" cy="519112"/>
          </a:xfrm>
          <a:prstGeom prst="rect">
            <a:avLst/>
          </a:prstGeom>
          <a:solidFill>
            <a:schemeClr val="accent1"/>
          </a:solidFill>
          <a:ln>
            <a:noFill/>
          </a:ln>
          <a:effectLst/>
          <a:extLs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de-DE" altLang="de-DE" sz="2800">
                <a:effectLst>
                  <a:outerShdw blurRad="38100" dist="38100" dir="2700000" algn="tl">
                    <a:srgbClr val="C0C0C0"/>
                  </a:outerShdw>
                </a:effectLst>
                <a:latin typeface="SILSophia IPA93" pitchFamily="2" charset="2"/>
              </a:rPr>
              <a:t>[aõa]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pPr>
              <a:defRPr/>
            </a:pPr>
            <a:r>
              <a:rPr lang="de-DE" altLang="de-DE"/>
              <a:t>Flap</a:t>
            </a:r>
          </a:p>
        </p:txBody>
      </p:sp>
      <p:sp>
        <p:nvSpPr>
          <p:cNvPr id="105475" name="Rectangle 3"/>
          <p:cNvSpPr>
            <a:spLocks noGrp="1" noChangeArrowheads="1"/>
          </p:cNvSpPr>
          <p:nvPr>
            <p:ph type="body" idx="1"/>
          </p:nvPr>
        </p:nvSpPr>
        <p:spPr>
          <a:xfrm>
            <a:off x="250825" y="1908175"/>
            <a:ext cx="8664575" cy="2325688"/>
          </a:xfrm>
        </p:spPr>
        <p:txBody>
          <a:bodyPr/>
          <a:lstStyle/>
          <a:p>
            <a:pPr marL="0" indent="0" algn="just">
              <a:buFont typeface="Wingdings 2" pitchFamily="18" charset="2"/>
              <a:buNone/>
              <a:defRPr/>
            </a:pPr>
            <a:r>
              <a:rPr lang="de-DE" altLang="de-DE" dirty="0">
                <a:cs typeface="Times New Roman" pitchFamily="18" charset="0"/>
              </a:rPr>
              <a:t>Manche Sprecher des Britischen Englischen verwenden einen </a:t>
            </a:r>
            <a:r>
              <a:rPr lang="de-DE" altLang="de-DE" i="1" dirty="0">
                <a:cs typeface="Times New Roman" pitchFamily="18" charset="0"/>
              </a:rPr>
              <a:t>Flap</a:t>
            </a:r>
            <a:r>
              <a:rPr lang="de-DE" altLang="de-DE" dirty="0">
                <a:cs typeface="Times New Roman" pitchFamily="18" charset="0"/>
              </a:rPr>
              <a:t> für das </a:t>
            </a:r>
            <a:r>
              <a:rPr lang="de-DE" altLang="de-DE" dirty="0">
                <a:solidFill>
                  <a:schemeClr val="accent2"/>
                </a:solidFill>
                <a:cs typeface="Times New Roman" pitchFamily="18" charset="0"/>
              </a:rPr>
              <a:t>/r/</a:t>
            </a:r>
            <a:r>
              <a:rPr lang="de-DE" altLang="de-DE" dirty="0">
                <a:cs typeface="Times New Roman" pitchFamily="18" charset="0"/>
              </a:rPr>
              <a:t> in intervokalischer Stellung in Wörtern wie </a:t>
            </a:r>
            <a:r>
              <a:rPr lang="de-DE" altLang="de-DE" i="1" dirty="0" err="1">
                <a:solidFill>
                  <a:schemeClr val="accent2"/>
                </a:solidFill>
                <a:cs typeface="Times New Roman" pitchFamily="18" charset="0"/>
              </a:rPr>
              <a:t>very</a:t>
            </a:r>
            <a:r>
              <a:rPr lang="de-DE" altLang="de-DE" dirty="0">
                <a:cs typeface="Times New Roman" pitchFamily="18" charset="0"/>
              </a:rPr>
              <a:t> oder unmittelbar nach dem dentalen Frikativ </a:t>
            </a:r>
            <a:r>
              <a:rPr lang="de-DE" altLang="de-DE" dirty="0">
                <a:solidFill>
                  <a:schemeClr val="accent2"/>
                </a:solidFill>
                <a:cs typeface="Times New Roman" pitchFamily="18" charset="0"/>
              </a:rPr>
              <a:t>/θ/</a:t>
            </a:r>
            <a:r>
              <a:rPr lang="de-DE" altLang="de-DE" dirty="0">
                <a:cs typeface="Times New Roman" pitchFamily="18" charset="0"/>
              </a:rPr>
              <a:t> in Wörtern wie </a:t>
            </a:r>
            <a:r>
              <a:rPr lang="de-DE" altLang="de-DE" i="1" dirty="0" err="1">
                <a:solidFill>
                  <a:schemeClr val="accent2"/>
                </a:solidFill>
                <a:cs typeface="Times New Roman" pitchFamily="18" charset="0"/>
              </a:rPr>
              <a:t>three</a:t>
            </a:r>
            <a:r>
              <a:rPr lang="de-DE" altLang="de-DE" dirty="0">
                <a:cs typeface="Times New Roman" pitchFamily="18" charset="0"/>
              </a:rPr>
              <a:t> </a:t>
            </a:r>
            <a:r>
              <a:rPr lang="de-DE" altLang="de-DE" dirty="0">
                <a:solidFill>
                  <a:schemeClr val="accent2"/>
                </a:solidFill>
                <a:latin typeface="Arial" panose="020B0604020202020204" pitchFamily="34" charset="0"/>
                <a:cs typeface="Arial" panose="020B0604020202020204" pitchFamily="34" charset="0"/>
              </a:rPr>
              <a:t>([</a:t>
            </a:r>
            <a:r>
              <a:rPr lang="de-DE" altLang="de-DE" dirty="0" err="1">
                <a:solidFill>
                  <a:schemeClr val="accent2"/>
                </a:solidFill>
                <a:latin typeface="Arial" panose="020B0604020202020204" pitchFamily="34" charset="0"/>
                <a:cs typeface="Arial" panose="020B0604020202020204" pitchFamily="34" charset="0"/>
              </a:rPr>
              <a:t>θ</a:t>
            </a:r>
            <a:r>
              <a:rPr lang="de-DE" altLang="de-DE" dirty="0" err="1">
                <a:solidFill>
                  <a:schemeClr val="accent2"/>
                </a:solidFill>
                <a:latin typeface="Arial" panose="020B0604020202020204" pitchFamily="34" charset="0"/>
                <a:cs typeface="Arial" panose="020B0604020202020204" pitchFamily="34" charset="0"/>
                <a:sym typeface="SILDoulos IPA93" pitchFamily="2" charset="2"/>
              </a:rPr>
              <a:t>ɾ</a:t>
            </a:r>
            <a:r>
              <a:rPr lang="de-DE" altLang="de-DE" dirty="0" err="1">
                <a:solidFill>
                  <a:schemeClr val="accent2"/>
                </a:solidFill>
                <a:latin typeface="Arial" panose="020B0604020202020204" pitchFamily="34" charset="0"/>
                <a:cs typeface="Arial" panose="020B0604020202020204" pitchFamily="34" charset="0"/>
              </a:rPr>
              <a:t>i</a:t>
            </a:r>
            <a:r>
              <a:rPr lang="de-DE" altLang="de-DE" dirty="0">
                <a:solidFill>
                  <a:schemeClr val="accent2"/>
                </a:solidFill>
                <a:latin typeface="Arial" panose="020B0604020202020204" pitchFamily="34" charset="0"/>
                <a:cs typeface="Arial" panose="020B0604020202020204" pitchFamily="34" charset="0"/>
              </a:rPr>
              <a:t>ː</a:t>
            </a:r>
            <a:r>
              <a:rPr lang="de-DE" altLang="de-DE"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de-DE" altLang="de-DE" dirty="0">
                <a:solidFill>
                  <a:schemeClr val="accent2"/>
                </a:solidFill>
                <a:cs typeface="Times New Roman" pitchFamily="18" charset="0"/>
              </a:rPr>
              <a:t>).</a:t>
            </a:r>
            <a:r>
              <a:rPr lang="de-DE" altLang="de-DE" dirty="0">
                <a:cs typeface="Times New Roman" pitchFamily="18" charset="0"/>
              </a:rPr>
              <a:t> Viele Amerikaner ersetzen das intervokalische </a:t>
            </a:r>
            <a:r>
              <a:rPr lang="de-DE" altLang="de-DE" dirty="0">
                <a:solidFill>
                  <a:schemeClr val="accent2"/>
                </a:solidFill>
                <a:cs typeface="Times New Roman" pitchFamily="18" charset="0"/>
              </a:rPr>
              <a:t>/t/</a:t>
            </a:r>
            <a:r>
              <a:rPr lang="de-DE" altLang="de-DE" dirty="0">
                <a:cs typeface="Times New Roman" pitchFamily="18" charset="0"/>
              </a:rPr>
              <a:t> in Wörtern wie </a:t>
            </a:r>
            <a:r>
              <a:rPr lang="de-DE" altLang="de-DE" i="1" dirty="0" err="1">
                <a:solidFill>
                  <a:schemeClr val="accent2"/>
                </a:solidFill>
                <a:cs typeface="Times New Roman" pitchFamily="18" charset="0"/>
              </a:rPr>
              <a:t>city</a:t>
            </a:r>
            <a:r>
              <a:rPr lang="de-DE" altLang="de-DE" i="1" dirty="0">
                <a:cs typeface="Times New Roman" pitchFamily="18" charset="0"/>
              </a:rPr>
              <a:t> </a:t>
            </a:r>
            <a:r>
              <a:rPr lang="de-DE" altLang="de-DE" dirty="0">
                <a:cs typeface="Times New Roman" pitchFamily="18" charset="0"/>
              </a:rPr>
              <a:t>durch einen Flap: </a:t>
            </a:r>
            <a:r>
              <a:rPr lang="de-DE" altLang="de-DE" dirty="0">
                <a:solidFill>
                  <a:schemeClr val="accent2"/>
                </a:solidFill>
                <a:cs typeface="Times New Roman" pitchFamily="18" charset="0"/>
              </a:rPr>
              <a:t>[</a:t>
            </a:r>
            <a:r>
              <a:rPr lang="de-DE" altLang="de-DE" dirty="0" err="1">
                <a:solidFill>
                  <a:schemeClr val="accent2"/>
                </a:solidFill>
                <a:cs typeface="Times New Roman" pitchFamily="18" charset="0"/>
              </a:rPr>
              <a:t>sɪ</a:t>
            </a:r>
            <a:r>
              <a:rPr lang="de-DE" altLang="de-DE" dirty="0" err="1">
                <a:solidFill>
                  <a:schemeClr val="accent2"/>
                </a:solidFill>
                <a:cs typeface="Times New Roman" pitchFamily="18" charset="0"/>
                <a:sym typeface="SILDoulos IPA93" pitchFamily="2" charset="2"/>
              </a:rPr>
              <a:t>ɾ</a:t>
            </a:r>
            <a:r>
              <a:rPr lang="de-DE" altLang="de-DE" dirty="0" err="1">
                <a:solidFill>
                  <a:schemeClr val="accent2"/>
                </a:solidFill>
                <a:cs typeface="Times New Roman" pitchFamily="18" charset="0"/>
              </a:rPr>
              <a:t>i</a:t>
            </a:r>
            <a:r>
              <a:rPr lang="de-DE" altLang="de-DE" dirty="0">
                <a:solidFill>
                  <a:schemeClr val="accent2"/>
                </a:solidFill>
                <a:cs typeface="Times New Roman" pitchFamily="18" charset="0"/>
              </a:rPr>
              <a:t>]</a:t>
            </a:r>
            <a:r>
              <a:rPr lang="de-DE" altLang="de-DE" dirty="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5475">
                                            <p:txEl>
                                              <p:pRg st="0" end="0"/>
                                            </p:txEl>
                                          </p:spTgt>
                                        </p:tgtEl>
                                        <p:attrNameLst>
                                          <p:attrName>style.visibility</p:attrName>
                                        </p:attrNameLst>
                                      </p:cBhvr>
                                      <p:to>
                                        <p:strVal val="visible"/>
                                      </p:to>
                                    </p:set>
                                    <p:animEffect transition="in" filter="wipe(left)">
                                      <p:cBhvr>
                                        <p:cTn id="7" dur="500"/>
                                        <p:tgtEl>
                                          <p:spTgt spid="1054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Text Box 3"/>
          <p:cNvSpPr txBox="1">
            <a:spLocks noChangeArrowheads="1"/>
          </p:cNvSpPr>
          <p:nvPr/>
        </p:nvSpPr>
        <p:spPr bwMode="auto">
          <a:xfrm>
            <a:off x="1355725" y="4287838"/>
            <a:ext cx="1576388" cy="822325"/>
          </a:xfrm>
          <a:prstGeom prst="rect">
            <a:avLst/>
          </a:prstGeom>
          <a:solidFill>
            <a:srgbClr val="CC3300"/>
          </a:solidFill>
          <a:ln>
            <a:noFill/>
          </a:ln>
          <a:effectLst/>
          <a:extLs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de-DE" altLang="de-DE">
                <a:solidFill>
                  <a:srgbClr val="FFFFFF"/>
                </a:solidFill>
                <a:effectLst>
                  <a:outerShdw blurRad="38100" dist="38100" dir="2700000" algn="tl">
                    <a:srgbClr val="000000"/>
                  </a:outerShdw>
                </a:effectLst>
                <a:latin typeface="Tahoma" pitchFamily="34" charset="0"/>
              </a:rPr>
              <a:t>Aktiver </a:t>
            </a:r>
            <a:br>
              <a:rPr lang="de-DE" altLang="de-DE">
                <a:solidFill>
                  <a:srgbClr val="FFFFFF"/>
                </a:solidFill>
                <a:effectLst>
                  <a:outerShdw blurRad="38100" dist="38100" dir="2700000" algn="tl">
                    <a:srgbClr val="000000"/>
                  </a:outerShdw>
                </a:effectLst>
                <a:latin typeface="Tahoma" pitchFamily="34" charset="0"/>
              </a:rPr>
            </a:br>
            <a:r>
              <a:rPr lang="de-DE" altLang="de-DE">
                <a:solidFill>
                  <a:srgbClr val="FFFFFF"/>
                </a:solidFill>
                <a:effectLst>
                  <a:outerShdw blurRad="38100" dist="38100" dir="2700000" algn="tl">
                    <a:srgbClr val="000000"/>
                  </a:outerShdw>
                </a:effectLst>
                <a:latin typeface="Tahoma" pitchFamily="34" charset="0"/>
              </a:rPr>
              <a:t>Artikulator</a:t>
            </a:r>
          </a:p>
        </p:txBody>
      </p:sp>
      <p:sp>
        <p:nvSpPr>
          <p:cNvPr id="115716" name="Text Box 4"/>
          <p:cNvSpPr txBox="1">
            <a:spLocks noChangeArrowheads="1"/>
          </p:cNvSpPr>
          <p:nvPr/>
        </p:nvSpPr>
        <p:spPr bwMode="auto">
          <a:xfrm>
            <a:off x="1355725" y="2232025"/>
            <a:ext cx="1576388" cy="822325"/>
          </a:xfrm>
          <a:prstGeom prst="rect">
            <a:avLst/>
          </a:prstGeom>
          <a:solidFill>
            <a:srgbClr val="CC3300"/>
          </a:solidFill>
          <a:ln>
            <a:noFill/>
          </a:ln>
          <a:effectLst/>
          <a:extLs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de-DE" altLang="de-DE">
                <a:solidFill>
                  <a:srgbClr val="FFFFFF"/>
                </a:solidFill>
                <a:effectLst>
                  <a:outerShdw blurRad="38100" dist="38100" dir="2700000" algn="tl">
                    <a:srgbClr val="000000"/>
                  </a:outerShdw>
                </a:effectLst>
                <a:latin typeface="Tahoma" pitchFamily="34" charset="0"/>
              </a:rPr>
              <a:t>Passiver </a:t>
            </a:r>
            <a:br>
              <a:rPr lang="de-DE" altLang="de-DE">
                <a:solidFill>
                  <a:srgbClr val="FFFFFF"/>
                </a:solidFill>
                <a:effectLst>
                  <a:outerShdw blurRad="38100" dist="38100" dir="2700000" algn="tl">
                    <a:srgbClr val="000000"/>
                  </a:outerShdw>
                </a:effectLst>
                <a:latin typeface="Tahoma" pitchFamily="34" charset="0"/>
              </a:rPr>
            </a:br>
            <a:r>
              <a:rPr lang="de-DE" altLang="de-DE">
                <a:solidFill>
                  <a:srgbClr val="FFFFFF"/>
                </a:solidFill>
                <a:effectLst>
                  <a:outerShdw blurRad="38100" dist="38100" dir="2700000" algn="tl">
                    <a:srgbClr val="000000"/>
                  </a:outerShdw>
                </a:effectLst>
                <a:latin typeface="Tahoma" pitchFamily="34" charset="0"/>
              </a:rPr>
              <a:t>Artikulator</a:t>
            </a:r>
          </a:p>
        </p:txBody>
      </p:sp>
      <p:sp>
        <p:nvSpPr>
          <p:cNvPr id="115717" name="Line 5"/>
          <p:cNvSpPr>
            <a:spLocks noChangeShapeType="1"/>
          </p:cNvSpPr>
          <p:nvPr/>
        </p:nvSpPr>
        <p:spPr bwMode="auto">
          <a:xfrm>
            <a:off x="3413125" y="2922588"/>
            <a:ext cx="4886325" cy="0"/>
          </a:xfrm>
          <a:prstGeom prst="line">
            <a:avLst/>
          </a:prstGeom>
          <a:noFill/>
          <a:ln w="57150" cap="sq">
            <a:solidFill>
              <a:srgbClr val="0099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15719" name="Text Box 7"/>
          <p:cNvSpPr txBox="1">
            <a:spLocks noChangeArrowheads="1"/>
          </p:cNvSpPr>
          <p:nvPr/>
        </p:nvSpPr>
        <p:spPr bwMode="auto">
          <a:xfrm>
            <a:off x="5310237" y="5416550"/>
            <a:ext cx="77777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de-DE" altLang="de-DE" sz="4800" dirty="0">
                <a:effectLst/>
                <a:latin typeface="SILSophia IPA93" pitchFamily="2" charset="2"/>
              </a:rPr>
              <a:t>[</a:t>
            </a:r>
            <a:r>
              <a:rPr lang="de-DE" altLang="de-DE" sz="4800" dirty="0">
                <a:effectLst>
                  <a:outerShdw blurRad="38100" dist="38100" dir="2700000" algn="tl">
                    <a:srgbClr val="C0C0C0"/>
                  </a:outerShdw>
                </a:effectLst>
                <a:latin typeface="+mn-lt"/>
                <a:cs typeface="Times New Roman" pitchFamily="18" charset="0"/>
                <a:sym typeface="SILDoulos IPA93" pitchFamily="2" charset="2"/>
              </a:rPr>
              <a:t>ɾ</a:t>
            </a:r>
            <a:r>
              <a:rPr lang="de-DE" altLang="de-DE" sz="4800" dirty="0">
                <a:effectLst/>
                <a:latin typeface="SILSophia IPA93" pitchFamily="2" charset="2"/>
              </a:rPr>
              <a:t>]</a:t>
            </a:r>
          </a:p>
        </p:txBody>
      </p:sp>
      <p:sp>
        <p:nvSpPr>
          <p:cNvPr id="115720" name="Freeform 8"/>
          <p:cNvSpPr>
            <a:spLocks/>
          </p:cNvSpPr>
          <p:nvPr/>
        </p:nvSpPr>
        <p:spPr bwMode="auto">
          <a:xfrm>
            <a:off x="4202113" y="2938463"/>
            <a:ext cx="2871787" cy="2319337"/>
          </a:xfrm>
          <a:custGeom>
            <a:avLst/>
            <a:gdLst>
              <a:gd name="T0" fmla="*/ 129 w 2241"/>
              <a:gd name="T1" fmla="*/ 1379 h 1509"/>
              <a:gd name="T2" fmla="*/ 177 w 2241"/>
              <a:gd name="T3" fmla="*/ 1283 h 1509"/>
              <a:gd name="T4" fmla="*/ 1191 w 2241"/>
              <a:gd name="T5" fmla="*/ 24 h 1509"/>
              <a:gd name="T6" fmla="*/ 2241 w 2241"/>
              <a:gd name="T7" fmla="*/ 1427 h 1509"/>
            </a:gdLst>
            <a:ahLst/>
            <a:cxnLst>
              <a:cxn ang="0">
                <a:pos x="T0" y="T1"/>
              </a:cxn>
              <a:cxn ang="0">
                <a:pos x="T2" y="T3"/>
              </a:cxn>
              <a:cxn ang="0">
                <a:pos x="T4" y="T5"/>
              </a:cxn>
              <a:cxn ang="0">
                <a:pos x="T6" y="T7"/>
              </a:cxn>
            </a:cxnLst>
            <a:rect l="0" t="0" r="r" b="b"/>
            <a:pathLst>
              <a:path w="2241" h="1509">
                <a:moveTo>
                  <a:pt x="129" y="1379"/>
                </a:moveTo>
                <a:cubicBezTo>
                  <a:pt x="73" y="1443"/>
                  <a:pt x="0" y="1509"/>
                  <a:pt x="177" y="1283"/>
                </a:cubicBezTo>
                <a:cubicBezTo>
                  <a:pt x="354" y="1057"/>
                  <a:pt x="847" y="0"/>
                  <a:pt x="1191" y="24"/>
                </a:cubicBezTo>
                <a:cubicBezTo>
                  <a:pt x="1535" y="48"/>
                  <a:pt x="2022" y="1135"/>
                  <a:pt x="2241" y="1427"/>
                </a:cubicBezTo>
              </a:path>
            </a:pathLst>
          </a:custGeom>
          <a:noFill/>
          <a:ln w="57150" cap="sq" cmpd="sng">
            <a:solidFill>
              <a:schemeClr val="tx1"/>
            </a:solidFill>
            <a:prstDash val="solid"/>
            <a:round/>
            <a:headEnd type="none" w="sm" len="sm"/>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de-DE"/>
          </a:p>
        </p:txBody>
      </p:sp>
      <p:sp>
        <p:nvSpPr>
          <p:cNvPr id="115721" name="Rectangle 9"/>
          <p:cNvSpPr>
            <a:spLocks noChangeArrowheads="1"/>
          </p:cNvSpPr>
          <p:nvPr/>
        </p:nvSpPr>
        <p:spPr bwMode="auto">
          <a:xfrm>
            <a:off x="914400" y="981075"/>
            <a:ext cx="738663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20000"/>
              </a:spcBef>
              <a:buClr>
                <a:schemeClr val="accent2"/>
              </a:buClr>
              <a:buFont typeface="Wingdings 2" pitchFamily="18" charset="2"/>
              <a:buNone/>
              <a:defRPr/>
            </a:pPr>
            <a:r>
              <a:rPr lang="de-DE" altLang="de-DE">
                <a:effectLst>
                  <a:outerShdw blurRad="38100" dist="38100" dir="2700000" algn="tl">
                    <a:srgbClr val="C0C0C0"/>
                  </a:outerShdw>
                </a:effectLst>
                <a:latin typeface="Tahoma" pitchFamily="34" charset="0"/>
                <a:cs typeface="Times New Roman" pitchFamily="18" charset="0"/>
              </a:rPr>
              <a:t>Ein </a:t>
            </a:r>
            <a:r>
              <a:rPr lang="de-DE" altLang="de-DE">
                <a:solidFill>
                  <a:schemeClr val="hlink"/>
                </a:solidFill>
                <a:effectLst>
                  <a:outerShdw blurRad="38100" dist="38100" dir="2700000" algn="tl">
                    <a:srgbClr val="C0C0C0"/>
                  </a:outerShdw>
                </a:effectLst>
                <a:latin typeface="Tahoma" pitchFamily="34" charset="0"/>
                <a:cs typeface="Times New Roman" pitchFamily="18" charset="0"/>
              </a:rPr>
              <a:t>Flap</a:t>
            </a:r>
            <a:r>
              <a:rPr lang="de-DE" altLang="de-DE">
                <a:effectLst>
                  <a:outerShdw blurRad="38100" dist="38100" dir="2700000" algn="tl">
                    <a:srgbClr val="C0C0C0"/>
                  </a:outerShdw>
                </a:effectLst>
                <a:latin typeface="Tahoma" pitchFamily="34" charset="0"/>
                <a:cs typeface="Times New Roman" pitchFamily="18" charset="0"/>
              </a:rPr>
              <a:t> ist eine kurzzeitige ballistische Bewegung eines flexiblen Organs gegen einen passiven Artikulator.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15720"/>
                                        </p:tgtEl>
                                        <p:attrNameLst>
                                          <p:attrName>style.visibility</p:attrName>
                                        </p:attrNameLst>
                                      </p:cBhvr>
                                      <p:to>
                                        <p:strVal val="visible"/>
                                      </p:to>
                                    </p:set>
                                    <p:animEffect transition="in" filter="wipe(left)">
                                      <p:cBhvr>
                                        <p:cTn id="7" dur="500"/>
                                        <p:tgtEl>
                                          <p:spTgt spid="115720"/>
                                        </p:tgtEl>
                                      </p:cBhvr>
                                    </p:animEffect>
                                  </p:childTnLst>
                                  <p:subTnLst>
                                    <p:audio>
                                      <p:cMediaNode>
                                        <p:cTn display="0" masterRel="sameClick">
                                          <p:stCondLst>
                                            <p:cond evt="begin" delay="0">
                                              <p:tn val="5"/>
                                            </p:cond>
                                          </p:stCondLst>
                                          <p:endCondLst>
                                            <p:cond evt="onStopAudio" delay="0">
                                              <p:tgtEl>
                                                <p:sldTgt/>
                                              </p:tgtEl>
                                            </p:cond>
                                          </p:endCondLst>
                                        </p:cTn>
                                        <p:tgtEl>
                                          <p:sndTgt r:embed="rId2" name="arf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a1bd885f6b7d5987741b2ef3c236317356cc515a"/>
</p:tagLst>
</file>

<file path=ppt/theme/theme1.xml><?xml version="1.0" encoding="utf-8"?>
<a:theme xmlns:a="http://schemas.openxmlformats.org/drawingml/2006/main" name="Transkription">
  <a:themeElements>
    <a:clrScheme name="">
      <a:dk1>
        <a:srgbClr val="000000"/>
      </a:dk1>
      <a:lt1>
        <a:srgbClr val="FFFFFF"/>
      </a:lt1>
      <a:dk2>
        <a:srgbClr val="660033"/>
      </a:dk2>
      <a:lt2>
        <a:srgbClr val="969696"/>
      </a:lt2>
      <a:accent1>
        <a:srgbClr val="FFFFFF"/>
      </a:accent1>
      <a:accent2>
        <a:srgbClr val="CC3300"/>
      </a:accent2>
      <a:accent3>
        <a:srgbClr val="FFFFFF"/>
      </a:accent3>
      <a:accent4>
        <a:srgbClr val="000000"/>
      </a:accent4>
      <a:accent5>
        <a:srgbClr val="FFFFFF"/>
      </a:accent5>
      <a:accent6>
        <a:srgbClr val="B92D00"/>
      </a:accent6>
      <a:hlink>
        <a:srgbClr val="FF3300"/>
      </a:hlink>
      <a:folHlink>
        <a:srgbClr val="FF7C80"/>
      </a:folHlink>
    </a:clrScheme>
    <a:fontScheme name="Transkription">
      <a:majorFont>
        <a:latin typeface="Tahoma"/>
        <a:ea typeface=""/>
        <a:cs typeface=""/>
      </a:majorFont>
      <a:minorFont>
        <a:latin typeface="Tahom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altLang="de-DE"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altLang="de-DE"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Transkription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Transkription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Transkription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Phonetik</Template>
  <TotalTime>0</TotalTime>
  <Words>1575</Words>
  <Application>Microsoft Office PowerPoint</Application>
  <PresentationFormat>Bildschirmpräsentation (4:3)</PresentationFormat>
  <Paragraphs>107</Paragraphs>
  <Slides>30</Slides>
  <Notes>0</Notes>
  <HiddenSlides>0</HiddenSlides>
  <MMClips>0</MMClips>
  <ScaleCrop>false</ScaleCrop>
  <HeadingPairs>
    <vt:vector size="8" baseType="variant">
      <vt:variant>
        <vt:lpstr>Verwendete Schriftarten</vt:lpstr>
      </vt:variant>
      <vt:variant>
        <vt:i4>7</vt:i4>
      </vt:variant>
      <vt:variant>
        <vt:lpstr>Design</vt:lpstr>
      </vt:variant>
      <vt:variant>
        <vt:i4>1</vt:i4>
      </vt:variant>
      <vt:variant>
        <vt:lpstr>Eingebettete OLE-Server</vt:lpstr>
      </vt:variant>
      <vt:variant>
        <vt:i4>1</vt:i4>
      </vt:variant>
      <vt:variant>
        <vt:lpstr>Folientitel</vt:lpstr>
      </vt:variant>
      <vt:variant>
        <vt:i4>30</vt:i4>
      </vt:variant>
    </vt:vector>
  </HeadingPairs>
  <TitlesOfParts>
    <vt:vector size="39" baseType="lpstr">
      <vt:lpstr>Arial</vt:lpstr>
      <vt:lpstr>SILSophia IPA93</vt:lpstr>
      <vt:lpstr>Tahoma</vt:lpstr>
      <vt:lpstr>Times New Roman</vt:lpstr>
      <vt:lpstr>Wingdings</vt:lpstr>
      <vt:lpstr>Wingdings 2</vt:lpstr>
      <vt:lpstr>Wingdings 3</vt:lpstr>
      <vt:lpstr>Transkription</vt:lpstr>
      <vt:lpstr>Micrografx Windows Draw 5.0 Zeichnung</vt:lpstr>
      <vt:lpstr>Einführung in die  Phonetik und Phonologie</vt:lpstr>
      <vt:lpstr>Vibrationslaute</vt:lpstr>
      <vt:lpstr>Vibranten</vt:lpstr>
      <vt:lpstr>PowerPoint-Präsentation</vt:lpstr>
      <vt:lpstr>PowerPoint-Präsentation</vt:lpstr>
      <vt:lpstr>PowerPoint-Präsentation</vt:lpstr>
      <vt:lpstr>PowerPoint-Präsentation</vt:lpstr>
      <vt:lpstr>Flap</vt:lpstr>
      <vt:lpstr>PowerPoint-Präsentation</vt:lpstr>
      <vt:lpstr>Lateral vs. Zentral</vt:lpstr>
      <vt:lpstr>Lateral vs. Zentral </vt:lpstr>
      <vt:lpstr>Lateral vs. Zentral</vt:lpstr>
      <vt:lpstr>Lateral</vt:lpstr>
      <vt:lpstr>Sibilanten</vt:lpstr>
      <vt:lpstr>Sibilanten</vt:lpstr>
      <vt:lpstr>Sibilanten</vt:lpstr>
      <vt:lpstr>Sibilanten</vt:lpstr>
      <vt:lpstr>Sibilanten</vt:lpstr>
      <vt:lpstr>Sibilanten</vt:lpstr>
      <vt:lpstr>Länge</vt:lpstr>
      <vt:lpstr>Länge</vt:lpstr>
      <vt:lpstr>Artikulationsstärke</vt:lpstr>
      <vt:lpstr>Artikulationsstärke</vt:lpstr>
      <vt:lpstr>Artikulationsstärke</vt:lpstr>
      <vt:lpstr>Artikulationsstärke</vt:lpstr>
      <vt:lpstr>Verschlusslösungsphänomene</vt:lpstr>
      <vt:lpstr>Verschlusslösungsphänomene</vt:lpstr>
      <vt:lpstr>Verschlusslösungsphänomene</vt:lpstr>
      <vt:lpstr>Verschlusslösungsphänomene</vt:lpstr>
      <vt:lpstr>Verschlusslösungsphänomene</vt:lpstr>
    </vt:vector>
  </TitlesOfParts>
  <Company>Universität Bremen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Phonetik und Phonologie</dc:title>
  <dc:subject>Der Artikulationsprozess: Teil 2</dc:subject>
  <dc:creator>Karl Heinz Wagner</dc:creator>
  <cp:lastModifiedBy>Karl Heinz Wagner</cp:lastModifiedBy>
  <cp:revision>66</cp:revision>
  <dcterms:created xsi:type="dcterms:W3CDTF">1999-04-14T06:21:57Z</dcterms:created>
  <dcterms:modified xsi:type="dcterms:W3CDTF">2019-11-16T08:31:10Z</dcterms:modified>
</cp:coreProperties>
</file>