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handoutMasterIdLst>
    <p:handoutMasterId r:id="rId48"/>
  </p:handoutMasterIdLst>
  <p:sldIdLst>
    <p:sldId id="256" r:id="rId2"/>
    <p:sldId id="342" r:id="rId3"/>
    <p:sldId id="347" r:id="rId4"/>
    <p:sldId id="345" r:id="rId5"/>
    <p:sldId id="346" r:id="rId6"/>
    <p:sldId id="349" r:id="rId7"/>
    <p:sldId id="350" r:id="rId8"/>
    <p:sldId id="351" r:id="rId9"/>
    <p:sldId id="352" r:id="rId10"/>
    <p:sldId id="353" r:id="rId11"/>
    <p:sldId id="354" r:id="rId12"/>
    <p:sldId id="355" r:id="rId13"/>
    <p:sldId id="356" r:id="rId14"/>
    <p:sldId id="357" r:id="rId15"/>
    <p:sldId id="358" r:id="rId16"/>
    <p:sldId id="359" r:id="rId17"/>
    <p:sldId id="360" r:id="rId18"/>
    <p:sldId id="361" r:id="rId19"/>
    <p:sldId id="362" r:id="rId20"/>
    <p:sldId id="363" r:id="rId21"/>
    <p:sldId id="364" r:id="rId22"/>
    <p:sldId id="365" r:id="rId23"/>
    <p:sldId id="377" r:id="rId24"/>
    <p:sldId id="366" r:id="rId25"/>
    <p:sldId id="367" r:id="rId26"/>
    <p:sldId id="378" r:id="rId27"/>
    <p:sldId id="380" r:id="rId28"/>
    <p:sldId id="381" r:id="rId29"/>
    <p:sldId id="382" r:id="rId30"/>
    <p:sldId id="368" r:id="rId31"/>
    <p:sldId id="383" r:id="rId32"/>
    <p:sldId id="379" r:id="rId33"/>
    <p:sldId id="384" r:id="rId34"/>
    <p:sldId id="369" r:id="rId35"/>
    <p:sldId id="385" r:id="rId36"/>
    <p:sldId id="386" r:id="rId37"/>
    <p:sldId id="370" r:id="rId38"/>
    <p:sldId id="371" r:id="rId39"/>
    <p:sldId id="387" r:id="rId40"/>
    <p:sldId id="372" r:id="rId41"/>
    <p:sldId id="373" r:id="rId42"/>
    <p:sldId id="374" r:id="rId43"/>
    <p:sldId id="375" r:id="rId44"/>
    <p:sldId id="376" r:id="rId45"/>
    <p:sldId id="388" r:id="rId46"/>
    <p:sldId id="389" r:id="rId47"/>
  </p:sldIdLst>
  <p:sldSz cx="9144000" cy="6858000" type="screen4x3"/>
  <p:notesSz cx="6858000" cy="9144000"/>
  <p:custShowLst>
    <p:custShow name="Artikulation3-kurz" id="0">
      <p:sldLst>
        <p:sld r:id="rId2"/>
        <p:sld r:id="rId3"/>
        <p:sld r:id="rId4"/>
        <p:sld r:id="rId5"/>
        <p:sld r:id="rId6"/>
        <p:sld r:id="rId7"/>
        <p:sld r:id="rId8"/>
        <p:sld r:id="rId16"/>
        <p:sld r:id="rId17"/>
        <p:sld r:id="rId19"/>
        <p:sld r:id="rId20"/>
        <p:sld r:id="rId21"/>
        <p:sld r:id="rId22"/>
        <p:sld r:id="rId23"/>
        <p:sld r:id="rId24"/>
        <p:sld r:id="rId25"/>
        <p:sld r:id="rId26"/>
        <p:sld r:id="rId27"/>
        <p:sld r:id="rId28"/>
        <p:sld r:id="rId29"/>
        <p:sld r:id="rId30"/>
        <p:sld r:id="rId31"/>
        <p:sld r:id="rId32"/>
        <p:sld r:id="rId33"/>
        <p:sld r:id="rId34"/>
        <p:sld r:id="rId35"/>
        <p:sld r:id="rId36"/>
        <p:sld r:id="rId37"/>
        <p:sld r:id="rId38"/>
        <p:sld r:id="rId39"/>
        <p:sld r:id="rId40"/>
        <p:sld r:id="rId41"/>
        <p:sld r:id="rId42"/>
        <p:sld r:id="rId43"/>
        <p:sld r:id="rId44"/>
        <p:sld r:id="rId45"/>
        <p:sld r:id="rId46"/>
        <p:sld r:id="rId47"/>
      </p:sldLst>
    </p:custShow>
  </p:custShowLst>
  <p:custDataLst>
    <p:tags r:id="rId49"/>
  </p:custDataLst>
  <p:defaultTextStyle>
    <a:defPPr>
      <a:defRPr lang="en-US"/>
    </a:defPPr>
    <a:lvl1pPr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FFFEA8"/>
    <a:srgbClr val="FFFFCC"/>
    <a:srgbClr val="CC3300"/>
    <a:srgbClr val="FFCC99"/>
    <a:srgbClr val="FFFF00"/>
    <a:srgbClr val="FF0066"/>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26" d="100"/>
          <a:sy n="126" d="100"/>
        </p:scale>
        <p:origin x="111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02"/>
    </p:cViewPr>
  </p:sorterViewPr>
  <p:notesViewPr>
    <p:cSldViewPr>
      <p:cViewPr varScale="1">
        <p:scale>
          <a:sx n="62" d="100"/>
          <a:sy n="62" d="100"/>
        </p:scale>
        <p:origin x="-205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smtClean="0">
                <a:effectLst/>
              </a:defRPr>
            </a:lvl1pPr>
          </a:lstStyle>
          <a:p>
            <a:pPr>
              <a:defRPr/>
            </a:pPr>
            <a:r>
              <a:rPr lang="de-DE" altLang="de-DE"/>
              <a:t>Karl Heinz Wagner</a:t>
            </a:r>
          </a:p>
        </p:txBody>
      </p:sp>
      <p:sp>
        <p:nvSpPr>
          <p:cNvPr id="1741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smtClean="0">
                <a:effectLst/>
              </a:defRPr>
            </a:lvl1pPr>
          </a:lstStyle>
          <a:p>
            <a:pPr>
              <a:defRPr/>
            </a:pPr>
            <a:r>
              <a:rPr lang="de-DE" altLang="de-DE"/>
              <a:t>07.12.00</a:t>
            </a:r>
          </a:p>
        </p:txBody>
      </p:sp>
      <p:sp>
        <p:nvSpPr>
          <p:cNvPr id="1741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smtClean="0">
                <a:effectLst/>
              </a:defRPr>
            </a:lvl1pPr>
          </a:lstStyle>
          <a:p>
            <a:pPr>
              <a:defRPr/>
            </a:pPr>
            <a:r>
              <a:rPr lang="de-DE" altLang="de-DE"/>
              <a:t>Artikulationsprozess 3: Artikulationsort</a:t>
            </a:r>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smtClean="0">
                <a:effectLst/>
              </a:defRPr>
            </a:lvl1pPr>
          </a:lstStyle>
          <a:p>
            <a:pPr>
              <a:defRPr/>
            </a:pPr>
            <a:fld id="{F04DD201-6EA0-4680-B810-0E9911D1730A}" type="slidenum">
              <a:rPr lang="de-DE" altLang="de-DE"/>
              <a:pPr>
                <a:defRPr/>
              </a:pPr>
              <a:t>‹Nr.›</a:t>
            </a:fld>
            <a:endParaRPr lang="de-DE" altLang="de-DE"/>
          </a:p>
        </p:txBody>
      </p:sp>
    </p:spTree>
    <p:extLst>
      <p:ext uri="{BB962C8B-B14F-4D97-AF65-F5344CB8AC3E}">
        <p14:creationId xmlns:p14="http://schemas.microsoft.com/office/powerpoint/2010/main" val="31953499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187394" name="Rectangle 2"/>
          <p:cNvSpPr>
            <a:spLocks noGrp="1" noChangeArrowheads="1"/>
          </p:cNvSpPr>
          <p:nvPr>
            <p:ph type="ctrTitle" sz="quarter"/>
          </p:nvPr>
        </p:nvSpPr>
        <p:spPr>
          <a:xfrm>
            <a:off x="685800" y="2286000"/>
            <a:ext cx="7772400" cy="1143000"/>
          </a:xfrm>
        </p:spPr>
        <p:txBody>
          <a:bodyPr/>
          <a:lstStyle>
            <a:lvl1pPr>
              <a:defRPr/>
            </a:lvl1pPr>
          </a:lstStyle>
          <a:p>
            <a:pPr lvl="0"/>
            <a:r>
              <a:rPr lang="de-DE" altLang="de-DE" noProof="0"/>
              <a:t>Hier klicken, um Master-Titelformat zu bearbeiten.</a:t>
            </a:r>
          </a:p>
        </p:txBody>
      </p:sp>
      <p:sp>
        <p:nvSpPr>
          <p:cNvPr id="187395" name="Rectangle 3"/>
          <p:cNvSpPr>
            <a:spLocks noGrp="1" noChangeArrowheads="1"/>
          </p:cNvSpPr>
          <p:nvPr>
            <p:ph type="subTitle" sz="quarter" idx="1"/>
          </p:nvPr>
        </p:nvSpPr>
        <p:spPr>
          <a:xfrm>
            <a:off x="2057400" y="4114800"/>
            <a:ext cx="6400800" cy="1752600"/>
          </a:xfrm>
        </p:spPr>
        <p:txBody>
          <a:bodyPr/>
          <a:lstStyle>
            <a:lvl1pPr marL="536575" indent="-536575">
              <a:defRPr>
                <a:effectLst/>
              </a:defRPr>
            </a:lvl1pPr>
          </a:lstStyle>
          <a:p>
            <a:pPr lvl="0"/>
            <a:r>
              <a:rPr lang="de-DE" altLang="de-DE" noProof="0"/>
              <a:t>Hier klicken, um Master-Untertitelformat zu bearbeiten.</a:t>
            </a:r>
          </a:p>
        </p:txBody>
      </p:sp>
      <p:sp>
        <p:nvSpPr>
          <p:cNvPr id="4" name="Rectangle 4"/>
          <p:cNvSpPr>
            <a:spLocks noGrp="1" noChangeArrowheads="1"/>
          </p:cNvSpPr>
          <p:nvPr>
            <p:ph type="dt" sz="quarter" idx="10"/>
          </p:nvPr>
        </p:nvSpPr>
        <p:spPr/>
        <p:txBody>
          <a:bodyPr/>
          <a:lstStyle>
            <a:lvl1pPr>
              <a:defRPr smtClean="0"/>
            </a:lvl1pPr>
          </a:lstStyle>
          <a:p>
            <a:pPr>
              <a:defRPr/>
            </a:pPr>
            <a:endParaRPr lang="de-DE" altLang="de-DE"/>
          </a:p>
        </p:txBody>
      </p:sp>
      <p:sp>
        <p:nvSpPr>
          <p:cNvPr id="5" name="Rectangle 5"/>
          <p:cNvSpPr>
            <a:spLocks noGrp="1" noChangeArrowheads="1"/>
          </p:cNvSpPr>
          <p:nvPr>
            <p:ph type="ftr" sz="quarter" idx="11"/>
          </p:nvPr>
        </p:nvSpPr>
        <p:spPr bwMode="auto">
          <a:xfrm>
            <a:off x="3124200" y="61722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smtClean="0">
                <a:effectLst/>
              </a:defRPr>
            </a:lvl1pPr>
          </a:lstStyle>
          <a:p>
            <a:pPr>
              <a:defRPr/>
            </a:pPr>
            <a:endParaRPr lang="de-DE" altLang="de-DE"/>
          </a:p>
        </p:txBody>
      </p:sp>
      <p:sp>
        <p:nvSpPr>
          <p:cNvPr id="6" name="Rectangle 6"/>
          <p:cNvSpPr>
            <a:spLocks noGrp="1" noChangeArrowheads="1"/>
          </p:cNvSpPr>
          <p:nvPr>
            <p:ph type="sldNum" sz="quarter" idx="12"/>
          </p:nvPr>
        </p:nvSpPr>
        <p:spPr/>
        <p:txBody>
          <a:bodyPr/>
          <a:lstStyle>
            <a:lvl1pPr>
              <a:defRPr smtClean="0"/>
            </a:lvl1pPr>
          </a:lstStyle>
          <a:p>
            <a:pPr>
              <a:defRPr/>
            </a:pPr>
            <a:endParaRPr lang="de-DE" altLang="de-DE"/>
          </a:p>
        </p:txBody>
      </p:sp>
    </p:spTree>
    <p:extLst>
      <p:ext uri="{BB962C8B-B14F-4D97-AF65-F5344CB8AC3E}">
        <p14:creationId xmlns:p14="http://schemas.microsoft.com/office/powerpoint/2010/main" val="428487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841965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50050" y="765175"/>
            <a:ext cx="2165350" cy="53308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0825" y="765175"/>
            <a:ext cx="6346825" cy="53308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4046565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250825" y="765175"/>
            <a:ext cx="8642350" cy="987425"/>
          </a:xfrm>
        </p:spPr>
        <p:txBody>
          <a:bodyPr/>
          <a:lstStyle/>
          <a:p>
            <a:r>
              <a:rPr lang="de-DE"/>
              <a:t>Titelmasterformat durch Klicken bearbeiten</a:t>
            </a:r>
          </a:p>
        </p:txBody>
      </p:sp>
      <p:sp>
        <p:nvSpPr>
          <p:cNvPr id="3" name="Tabellenplatzhalter 2"/>
          <p:cNvSpPr>
            <a:spLocks noGrp="1"/>
          </p:cNvSpPr>
          <p:nvPr>
            <p:ph type="tbl" idx="1"/>
          </p:nvPr>
        </p:nvSpPr>
        <p:spPr>
          <a:xfrm>
            <a:off x="250825" y="1752600"/>
            <a:ext cx="8664575" cy="4343400"/>
          </a:xfrm>
        </p:spPr>
        <p:txBody>
          <a:bodyPr/>
          <a:lstStyle/>
          <a:p>
            <a:pPr lvl="0"/>
            <a:endParaRPr lang="de-DE" noProof="0"/>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040311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86270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995538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0825" y="1752600"/>
            <a:ext cx="425608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59313" y="1752600"/>
            <a:ext cx="425608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4091425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17528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1260762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221931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2356757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414497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bwMode="auto">
          <a:xfrm>
            <a:off x="250825" y="765175"/>
            <a:ext cx="86423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a:t>Hier klicken, um Master-Titelformat zu bearbeiten.</a:t>
            </a:r>
          </a:p>
        </p:txBody>
      </p:sp>
      <p:sp>
        <p:nvSpPr>
          <p:cNvPr id="186371" name="Rectangle 3"/>
          <p:cNvSpPr>
            <a:spLocks noGrp="1" noChangeArrowheads="1"/>
          </p:cNvSpPr>
          <p:nvPr>
            <p:ph type="body" idx="1"/>
          </p:nvPr>
        </p:nvSpPr>
        <p:spPr bwMode="auto">
          <a:xfrm>
            <a:off x="250825" y="1752600"/>
            <a:ext cx="8664575"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a:t>Hier klicken, um Master-Textformat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86372" name="Rectangle 4"/>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smtClean="0">
                <a:effectLst/>
              </a:defRPr>
            </a:lvl1pPr>
          </a:lstStyle>
          <a:p>
            <a:pPr>
              <a:defRPr/>
            </a:pPr>
            <a:endParaRPr lang="de-DE" altLang="de-DE"/>
          </a:p>
        </p:txBody>
      </p:sp>
      <p:sp>
        <p:nvSpPr>
          <p:cNvPr id="186373" name="Rectangle 5"/>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smtClean="0">
                <a:effectLst/>
              </a:defRPr>
            </a:lvl1pPr>
          </a:lstStyle>
          <a:p>
            <a:pPr>
              <a:defRPr/>
            </a:pPr>
            <a:endParaRPr lang="de-DE" altLang="de-DE"/>
          </a:p>
        </p:txBody>
      </p:sp>
      <p:pic>
        <p:nvPicPr>
          <p:cNvPr id="1030" name="Picture 6" descr="phonologi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00338" y="115888"/>
            <a:ext cx="36718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khw"/>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8763" y="-11113"/>
            <a:ext cx="857250" cy="76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6376" name="Line 8"/>
          <p:cNvSpPr>
            <a:spLocks noChangeShapeType="1"/>
          </p:cNvSpPr>
          <p:nvPr/>
        </p:nvSpPr>
        <p:spPr bwMode="auto">
          <a:xfrm>
            <a:off x="250825" y="765175"/>
            <a:ext cx="8642350" cy="0"/>
          </a:xfrm>
          <a:prstGeom prst="line">
            <a:avLst/>
          </a:prstGeom>
          <a:noFill/>
          <a:ln w="38100" cap="sq">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Tree>
  </p:cSld>
  <p:clrMap bg1="lt1" tx1="dk1" bg2="lt2" tx2="dk2" accent1="accent1" accent2="accent2" accent3="accent3" accent4="accent4" accent5="accent5" accent6="accent6" hlink="hlink" folHlink="folHlink"/>
  <p:sldLayoutIdLst>
    <p:sldLayoutId id="2147483677"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6371">
                                            <p:txEl>
                                              <p:pRg st="0" end="0"/>
                                            </p:txEl>
                                          </p:spTgt>
                                        </p:tgtEl>
                                        <p:attrNameLst>
                                          <p:attrName>style.visibility</p:attrName>
                                        </p:attrNameLst>
                                      </p:cBhvr>
                                      <p:to>
                                        <p:strVal val="visible"/>
                                      </p:to>
                                    </p:set>
                                    <p:animEffect transition="in" filter="wipe(left)">
                                      <p:cBhvr>
                                        <p:cTn id="7" dur="500"/>
                                        <p:tgtEl>
                                          <p:spTgt spid="1863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6371">
                                            <p:txEl>
                                              <p:pRg st="1" end="1"/>
                                            </p:txEl>
                                          </p:spTgt>
                                        </p:tgtEl>
                                        <p:attrNameLst>
                                          <p:attrName>style.visibility</p:attrName>
                                        </p:attrNameLst>
                                      </p:cBhvr>
                                      <p:to>
                                        <p:strVal val="visible"/>
                                      </p:to>
                                    </p:set>
                                    <p:animEffect transition="in" filter="wipe(left)">
                                      <p:cBhvr>
                                        <p:cTn id="12" dur="500"/>
                                        <p:tgtEl>
                                          <p:spTgt spid="1863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6371">
                                            <p:txEl>
                                              <p:pRg st="2" end="2"/>
                                            </p:txEl>
                                          </p:spTgt>
                                        </p:tgtEl>
                                        <p:attrNameLst>
                                          <p:attrName>style.visibility</p:attrName>
                                        </p:attrNameLst>
                                      </p:cBhvr>
                                      <p:to>
                                        <p:strVal val="visible"/>
                                      </p:to>
                                    </p:set>
                                    <p:animEffect transition="in" filter="wipe(left)">
                                      <p:cBhvr>
                                        <p:cTn id="17" dur="500"/>
                                        <p:tgtEl>
                                          <p:spTgt spid="1863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6371">
                                            <p:txEl>
                                              <p:pRg st="3" end="3"/>
                                            </p:txEl>
                                          </p:spTgt>
                                        </p:tgtEl>
                                        <p:attrNameLst>
                                          <p:attrName>style.visibility</p:attrName>
                                        </p:attrNameLst>
                                      </p:cBhvr>
                                      <p:to>
                                        <p:strVal val="visible"/>
                                      </p:to>
                                    </p:set>
                                    <p:animEffect transition="in" filter="wipe(left)">
                                      <p:cBhvr>
                                        <p:cTn id="22" dur="500"/>
                                        <p:tgtEl>
                                          <p:spTgt spid="186371">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86371">
                                            <p:txEl>
                                              <p:pRg st="4" end="4"/>
                                            </p:txEl>
                                          </p:spTgt>
                                        </p:tgtEl>
                                        <p:attrNameLst>
                                          <p:attrName>style.visibility</p:attrName>
                                        </p:attrNameLst>
                                      </p:cBhvr>
                                      <p:to>
                                        <p:strVal val="visible"/>
                                      </p:to>
                                    </p:set>
                                    <p:animEffect transition="in" filter="wipe(left)">
                                      <p:cBhvr>
                                        <p:cTn id="25" dur="500"/>
                                        <p:tgtEl>
                                          <p:spTgt spid="1863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bldLvl="4" autoUpdateAnimBg="0">
        <p:tmplLst>
          <p:tmpl lvl="1">
            <p:tnLst>
              <p:par>
                <p:cTn presetID="22" presetClass="entr" presetSubtype="8"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animEffect transition="in" filter="wipe(left)">
                      <p:cBhvr>
                        <p:cTn dur="500"/>
                        <p:tgtEl>
                          <p:spTgt spid="186371"/>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animEffect transition="in" filter="wipe(left)">
                      <p:cBhvr>
                        <p:cTn dur="500"/>
                        <p:tgtEl>
                          <p:spTgt spid="186371"/>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animEffect transition="in" filter="wipe(left)">
                      <p:cBhvr>
                        <p:cTn dur="500"/>
                        <p:tgtEl>
                          <p:spTgt spid="186371"/>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animEffect transition="in" filter="wipe(left)">
                      <p:cBhvr>
                        <p:cTn dur="500"/>
                        <p:tgtEl>
                          <p:spTgt spid="186371"/>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86371"/>
                        </p:tgtEl>
                        <p:attrNameLst>
                          <p:attrName>style.visibility</p:attrName>
                        </p:attrNameLst>
                      </p:cBhvr>
                      <p:to>
                        <p:strVal val="visible"/>
                      </p:to>
                    </p:set>
                    <p:animEffect transition="in" filter="wipe(left)">
                      <p:cBhvr>
                        <p:cTn dur="500"/>
                        <p:tgtEl>
                          <p:spTgt spid="186371"/>
                        </p:tgtEl>
                      </p:cBhvr>
                    </p:animEffect>
                  </p:childTnLst>
                </p:cTn>
              </p:par>
            </p:tnLst>
          </p:tmpl>
        </p:tmplLst>
      </p:bldP>
    </p:bldLst>
  </p:timing>
  <p:txStyles>
    <p:titleStyle>
      <a:lvl1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5pPr>
      <a:lvl6pPr marL="4572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6pPr>
      <a:lvl7pPr marL="9144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7pPr>
      <a:lvl8pPr marL="13716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8pPr>
      <a:lvl9pPr marL="18288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Wingdings 2" pitchFamily="18" charset="2"/>
        <a:buChar char="°"/>
        <a:defRPr kumimoji="1" sz="24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3" pitchFamily="18" charset="2"/>
        <a:buChar char="u"/>
        <a:defRPr kumimoji="1" sz="20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accent2"/>
        </a:buClr>
        <a:buSzPct val="80000"/>
        <a:buFont typeface="Wingdings" pitchFamily="2" charset="2"/>
        <a:buChar char="¨"/>
        <a:defRPr kumimoji="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defRPr/>
            </a:pPr>
            <a:r>
              <a:rPr lang="de-DE" altLang="de-DE"/>
              <a:t>Einführung in die </a:t>
            </a:r>
            <a:br>
              <a:rPr lang="de-DE" altLang="de-DE"/>
            </a:br>
            <a:r>
              <a:rPr lang="de-DE" altLang="de-DE"/>
              <a:t>Phonetik und Phonologie</a:t>
            </a:r>
          </a:p>
        </p:txBody>
      </p:sp>
      <p:sp>
        <p:nvSpPr>
          <p:cNvPr id="3075" name="Rectangle 3"/>
          <p:cNvSpPr>
            <a:spLocks noGrp="1" noChangeArrowheads="1"/>
          </p:cNvSpPr>
          <p:nvPr>
            <p:ph type="subTitle" idx="1"/>
          </p:nvPr>
        </p:nvSpPr>
        <p:spPr>
          <a:noFill/>
        </p:spPr>
        <p:txBody>
          <a:bodyPr/>
          <a:lstStyle/>
          <a:p>
            <a:r>
              <a:rPr lang="de-DE" altLang="de-DE"/>
              <a:t>Artikulations-Prozess: Teil 3</a:t>
            </a:r>
          </a:p>
          <a:p>
            <a:r>
              <a:rPr lang="de-DE" altLang="de-DE"/>
              <a:t>Artikulationsstelle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a:defRPr/>
            </a:pPr>
            <a:r>
              <a:rPr lang="de-DE" altLang="de-DE"/>
              <a:t>Artikulationsstelle</a:t>
            </a:r>
          </a:p>
        </p:txBody>
      </p:sp>
      <p:sp>
        <p:nvSpPr>
          <p:cNvPr id="144387" name="Rectangle 3"/>
          <p:cNvSpPr>
            <a:spLocks noGrp="1" noChangeArrowheads="1"/>
          </p:cNvSpPr>
          <p:nvPr>
            <p:ph type="body" idx="1"/>
          </p:nvPr>
        </p:nvSpPr>
        <p:spPr/>
        <p:txBody>
          <a:bodyPr/>
          <a:lstStyle/>
          <a:p>
            <a:pPr marL="0" indent="0" algn="just">
              <a:buFont typeface="Wingdings 2" pitchFamily="18" charset="2"/>
              <a:buNone/>
              <a:defRPr/>
            </a:pPr>
            <a:r>
              <a:rPr lang="de-DE" altLang="de-DE">
                <a:cs typeface="Times New Roman" pitchFamily="18" charset="0"/>
              </a:rPr>
              <a:t>Sowohl die dentalveolare als auch die domale Region des tektalen Gebietes kann in Zonen und Subzonen unterteilt werden. In der deskriptiven Phonetik werden gewöhnlich nur die Termini regelmäßig verwendet, die sich auf Zonen und Subzonen beziehen. Es ist jedoch vorteilhaft, auch über allgemeinere Bezeichnungen für die Gebiete und Regionen für verallgemeinernde phonetische und phonologische Aussagen zu verfügen.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a:defRPr/>
            </a:pPr>
            <a:r>
              <a:rPr lang="de-DE" altLang="de-DE"/>
              <a:t>Artikulationsstelle</a:t>
            </a:r>
          </a:p>
        </p:txBody>
      </p:sp>
      <p:sp>
        <p:nvSpPr>
          <p:cNvPr id="145411" name="Rectangle 3"/>
          <p:cNvSpPr>
            <a:spLocks noGrp="1" noChangeArrowheads="1"/>
          </p:cNvSpPr>
          <p:nvPr>
            <p:ph type="body" idx="1"/>
          </p:nvPr>
        </p:nvSpPr>
        <p:spPr/>
        <p:txBody>
          <a:bodyPr/>
          <a:lstStyle/>
          <a:p>
            <a:pPr marL="0" indent="0">
              <a:buFont typeface="Wingdings 2" pitchFamily="18" charset="2"/>
              <a:buNone/>
              <a:defRPr/>
            </a:pPr>
            <a:r>
              <a:rPr lang="de-DE" altLang="de-DE">
                <a:cs typeface="Times New Roman" pitchFamily="18" charset="0"/>
              </a:rPr>
              <a:t>LABIALES Gebiet (gleichzeitig Region und Zone) </a:t>
            </a:r>
          </a:p>
          <a:p>
            <a:pPr marL="766763" lvl="1">
              <a:buFont typeface="Wingdings 3" pitchFamily="18" charset="2"/>
              <a:buNone/>
              <a:defRPr/>
            </a:pPr>
            <a:r>
              <a:rPr lang="de-DE" altLang="de-DE">
                <a:cs typeface="Times New Roman" pitchFamily="18" charset="0"/>
              </a:rPr>
              <a:t>äußere (exo–) Subzone </a:t>
            </a:r>
          </a:p>
          <a:p>
            <a:pPr marL="766763" lvl="1">
              <a:buFont typeface="Wingdings 3" pitchFamily="18" charset="2"/>
              <a:buNone/>
              <a:defRPr/>
            </a:pPr>
            <a:r>
              <a:rPr lang="de-DE" altLang="de-DE">
                <a:cs typeface="Times New Roman" pitchFamily="18" charset="0"/>
              </a:rPr>
              <a:t>innere (endo–) Subzone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a:defRPr/>
            </a:pPr>
            <a:r>
              <a:rPr lang="de-DE" altLang="de-DE"/>
              <a:t>Artikulationsstelle</a:t>
            </a:r>
          </a:p>
        </p:txBody>
      </p:sp>
      <p:sp>
        <p:nvSpPr>
          <p:cNvPr id="146435" name="Rectangle 3"/>
          <p:cNvSpPr>
            <a:spLocks noGrp="1" noChangeArrowheads="1"/>
          </p:cNvSpPr>
          <p:nvPr>
            <p:ph type="body" idx="1"/>
          </p:nvPr>
        </p:nvSpPr>
        <p:spPr/>
        <p:txBody>
          <a:bodyPr/>
          <a:lstStyle/>
          <a:p>
            <a:pPr marL="0" indent="0">
              <a:buFont typeface="Wingdings 2" pitchFamily="18" charset="2"/>
              <a:buNone/>
              <a:defRPr/>
            </a:pPr>
            <a:r>
              <a:rPr lang="de-DE" altLang="de-DE">
                <a:cs typeface="Times New Roman" pitchFamily="18" charset="0"/>
              </a:rPr>
              <a:t>TEKTALES Gebiet</a:t>
            </a:r>
          </a:p>
          <a:p>
            <a:pPr marL="0" indent="0">
              <a:buFont typeface="Wingdings 2" pitchFamily="18" charset="2"/>
              <a:buNone/>
              <a:defRPr/>
            </a:pPr>
            <a:r>
              <a:rPr lang="de-DE" altLang="de-DE" i="1">
                <a:cs typeface="Times New Roman" pitchFamily="18" charset="0"/>
              </a:rPr>
              <a:t>Dentalveolare Region</a:t>
            </a:r>
            <a:endParaRPr lang="de-DE" altLang="de-DE">
              <a:cs typeface="Times New Roman" pitchFamily="18" charset="0"/>
            </a:endParaRPr>
          </a:p>
          <a:p>
            <a:pPr marL="766763" lvl="1">
              <a:buFont typeface="Wingdings 3" pitchFamily="18" charset="2"/>
              <a:buNone/>
              <a:defRPr/>
            </a:pPr>
            <a:r>
              <a:rPr lang="de-DE" altLang="de-DE">
                <a:cs typeface="Times New Roman" pitchFamily="18" charset="0"/>
              </a:rPr>
              <a:t>Dentale Zone: Oberzähne</a:t>
            </a:r>
          </a:p>
          <a:p>
            <a:pPr marL="766763" lvl="1">
              <a:buFont typeface="Wingdings 3" pitchFamily="18" charset="2"/>
              <a:buNone/>
              <a:defRPr/>
            </a:pPr>
            <a:r>
              <a:rPr lang="de-DE" altLang="de-DE">
                <a:cs typeface="Times New Roman" pitchFamily="18" charset="0"/>
              </a:rPr>
              <a:t>Alveolare Zone: der gesamte Zahndamm</a:t>
            </a:r>
          </a:p>
          <a:p>
            <a:pPr marL="1185863" lvl="2">
              <a:buFont typeface="Wingdings" pitchFamily="2" charset="2"/>
              <a:buNone/>
              <a:defRPr/>
            </a:pPr>
            <a:r>
              <a:rPr lang="de-DE" altLang="de-DE">
                <a:cs typeface="Times New Roman" pitchFamily="18" charset="0"/>
              </a:rPr>
              <a:t>alveolare Subzone (im engeren Sinne): 	</a:t>
            </a:r>
            <a:br>
              <a:rPr lang="de-DE" altLang="de-DE">
                <a:cs typeface="Times New Roman" pitchFamily="18" charset="0"/>
              </a:rPr>
            </a:br>
            <a:r>
              <a:rPr lang="de-DE" altLang="de-DE">
                <a:cs typeface="Times New Roman" pitchFamily="18" charset="0"/>
              </a:rPr>
              <a:t>vordere Hälfte des Zahndamms</a:t>
            </a:r>
          </a:p>
          <a:p>
            <a:pPr marL="1185863" lvl="2">
              <a:buFont typeface="Wingdings" pitchFamily="2" charset="2"/>
              <a:buNone/>
              <a:defRPr/>
            </a:pPr>
            <a:r>
              <a:rPr lang="de-DE" altLang="de-DE">
                <a:cs typeface="Times New Roman" pitchFamily="18" charset="0"/>
              </a:rPr>
              <a:t>postalveolare Subzone: 	</a:t>
            </a:r>
            <a:br>
              <a:rPr lang="de-DE" altLang="de-DE">
                <a:cs typeface="Times New Roman" pitchFamily="18" charset="0"/>
              </a:rPr>
            </a:br>
            <a:r>
              <a:rPr lang="de-DE" altLang="de-DE">
                <a:cs typeface="Times New Roman" pitchFamily="18" charset="0"/>
              </a:rPr>
              <a:t>hintere Hälfte des Zahndamms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a:defRPr/>
            </a:pPr>
            <a:r>
              <a:rPr lang="de-DE" altLang="de-DE"/>
              <a:t>Artikulationsstelle</a:t>
            </a:r>
          </a:p>
        </p:txBody>
      </p:sp>
      <p:sp>
        <p:nvSpPr>
          <p:cNvPr id="147459" name="Rectangle 3"/>
          <p:cNvSpPr>
            <a:spLocks noGrp="1" noChangeArrowheads="1"/>
          </p:cNvSpPr>
          <p:nvPr>
            <p:ph type="body" idx="1"/>
          </p:nvPr>
        </p:nvSpPr>
        <p:spPr/>
        <p:txBody>
          <a:bodyPr/>
          <a:lstStyle/>
          <a:p>
            <a:pPr marL="0" indent="0">
              <a:buFont typeface="Wingdings 2" pitchFamily="18" charset="2"/>
              <a:buNone/>
              <a:defRPr/>
            </a:pPr>
            <a:r>
              <a:rPr lang="de-DE" altLang="de-DE">
                <a:cs typeface="Times New Roman" pitchFamily="18" charset="0"/>
              </a:rPr>
              <a:t>TEKTALES Gebiet</a:t>
            </a:r>
          </a:p>
          <a:p>
            <a:pPr marL="0" indent="0">
              <a:buFont typeface="Wingdings 2" pitchFamily="18" charset="2"/>
              <a:buNone/>
              <a:defRPr/>
            </a:pPr>
            <a:r>
              <a:rPr lang="de-DE" altLang="de-DE" i="1">
                <a:cs typeface="Times New Roman" pitchFamily="18" charset="0"/>
              </a:rPr>
              <a:t>Domale Region</a:t>
            </a:r>
            <a:endParaRPr lang="de-DE" altLang="de-DE">
              <a:cs typeface="Times New Roman" pitchFamily="18" charset="0"/>
            </a:endParaRPr>
          </a:p>
          <a:p>
            <a:pPr marL="766763" lvl="1">
              <a:buFont typeface="Wingdings 3" pitchFamily="18" charset="2"/>
              <a:buNone/>
              <a:defRPr/>
            </a:pPr>
            <a:r>
              <a:rPr lang="de-DE" altLang="de-DE">
                <a:cs typeface="Times New Roman" pitchFamily="18" charset="0"/>
              </a:rPr>
              <a:t>Palatale Zone: der gesamt harte Gaumen (palatum) </a:t>
            </a:r>
          </a:p>
          <a:p>
            <a:pPr marL="1185863" lvl="2">
              <a:buFont typeface="Wingdings" pitchFamily="2" charset="2"/>
              <a:buNone/>
              <a:defRPr/>
            </a:pPr>
            <a:r>
              <a:rPr lang="de-DE" altLang="de-DE">
                <a:cs typeface="Times New Roman" pitchFamily="18" charset="0"/>
              </a:rPr>
              <a:t>präpalatale Subzone: 	</a:t>
            </a:r>
            <a:br>
              <a:rPr lang="de-DE" altLang="de-DE">
                <a:cs typeface="Times New Roman" pitchFamily="18" charset="0"/>
              </a:rPr>
            </a:br>
            <a:r>
              <a:rPr lang="de-DE" altLang="de-DE">
                <a:cs typeface="Times New Roman" pitchFamily="18" charset="0"/>
              </a:rPr>
              <a:t>die vordere Hälfte des harten Gaumens (der präpalatale Bogen unmittelbar hinter dem Zahndamm) </a:t>
            </a:r>
          </a:p>
          <a:p>
            <a:pPr marL="1185863" lvl="2">
              <a:buFont typeface="Wingdings" pitchFamily="2" charset="2"/>
              <a:buNone/>
              <a:defRPr/>
            </a:pPr>
            <a:r>
              <a:rPr lang="de-DE" altLang="de-DE">
                <a:cs typeface="Times New Roman" pitchFamily="18" charset="0"/>
              </a:rPr>
              <a:t>palatale Subzone (im engeren Sinne): 	</a:t>
            </a:r>
            <a:br>
              <a:rPr lang="de-DE" altLang="de-DE">
                <a:cs typeface="Times New Roman" pitchFamily="18" charset="0"/>
              </a:rPr>
            </a:br>
            <a:r>
              <a:rPr lang="de-DE" altLang="de-DE">
                <a:cs typeface="Times New Roman" pitchFamily="18" charset="0"/>
              </a:rPr>
              <a:t>die hintere Hälfte des harten Gaumens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a:defRPr/>
            </a:pPr>
            <a:r>
              <a:rPr lang="de-DE" altLang="de-DE"/>
              <a:t>Artikulationsstelle</a:t>
            </a:r>
          </a:p>
        </p:txBody>
      </p:sp>
      <p:sp>
        <p:nvSpPr>
          <p:cNvPr id="148483" name="Rectangle 3"/>
          <p:cNvSpPr>
            <a:spLocks noGrp="1" noChangeArrowheads="1"/>
          </p:cNvSpPr>
          <p:nvPr>
            <p:ph type="body" idx="1"/>
          </p:nvPr>
        </p:nvSpPr>
        <p:spPr/>
        <p:txBody>
          <a:bodyPr/>
          <a:lstStyle/>
          <a:p>
            <a:pPr marL="0" indent="0">
              <a:buFont typeface="Wingdings 2" pitchFamily="18" charset="2"/>
              <a:buNone/>
              <a:defRPr/>
            </a:pPr>
            <a:r>
              <a:rPr lang="de-DE" altLang="de-DE">
                <a:cs typeface="Times New Roman" pitchFamily="18" charset="0"/>
              </a:rPr>
              <a:t>TEKTALES Gebiet</a:t>
            </a:r>
          </a:p>
          <a:p>
            <a:pPr marL="0" indent="0">
              <a:buFont typeface="Wingdings 2" pitchFamily="18" charset="2"/>
              <a:buNone/>
              <a:defRPr/>
            </a:pPr>
            <a:r>
              <a:rPr lang="de-DE" altLang="de-DE" i="1">
                <a:cs typeface="Times New Roman" pitchFamily="18" charset="0"/>
              </a:rPr>
              <a:t>Domale Region</a:t>
            </a:r>
            <a:endParaRPr lang="de-DE" altLang="de-DE">
              <a:cs typeface="Times New Roman" pitchFamily="18" charset="0"/>
            </a:endParaRPr>
          </a:p>
          <a:p>
            <a:pPr marL="766763" lvl="1">
              <a:buFont typeface="Wingdings 3" pitchFamily="18" charset="2"/>
              <a:buNone/>
              <a:defRPr/>
            </a:pPr>
            <a:r>
              <a:rPr lang="de-DE" altLang="de-DE">
                <a:cs typeface="Times New Roman" pitchFamily="18" charset="0"/>
              </a:rPr>
              <a:t>Velare Zone: 	</a:t>
            </a:r>
            <a:br>
              <a:rPr lang="de-DE" altLang="de-DE">
                <a:cs typeface="Times New Roman" pitchFamily="18" charset="0"/>
              </a:rPr>
            </a:br>
            <a:r>
              <a:rPr lang="de-DE" altLang="de-DE">
                <a:cs typeface="Times New Roman" pitchFamily="18" charset="0"/>
              </a:rPr>
              <a:t>der gesamte weiche Gaumen inklusive Zäpfchen (Uvula) </a:t>
            </a:r>
          </a:p>
          <a:p>
            <a:pPr marL="1185863" lvl="2">
              <a:buFont typeface="Wingdings" pitchFamily="2" charset="2"/>
              <a:buNone/>
              <a:defRPr/>
            </a:pPr>
            <a:r>
              <a:rPr lang="de-DE" altLang="de-DE">
                <a:cs typeface="Times New Roman" pitchFamily="18" charset="0"/>
              </a:rPr>
              <a:t>velare Subzone (im engeren Sinnen): 	</a:t>
            </a:r>
            <a:br>
              <a:rPr lang="de-DE" altLang="de-DE">
                <a:cs typeface="Times New Roman" pitchFamily="18" charset="0"/>
              </a:rPr>
            </a:br>
            <a:r>
              <a:rPr lang="de-DE" altLang="de-DE">
                <a:cs typeface="Times New Roman" pitchFamily="18" charset="0"/>
              </a:rPr>
              <a:t>die vordere Hälfte des weichen Gaumens</a:t>
            </a:r>
          </a:p>
          <a:p>
            <a:pPr marL="1185863" lvl="2">
              <a:buFont typeface="Wingdings" pitchFamily="2" charset="2"/>
              <a:buNone/>
              <a:defRPr/>
            </a:pPr>
            <a:r>
              <a:rPr lang="de-DE" altLang="de-DE">
                <a:cs typeface="Times New Roman" pitchFamily="18" charset="0"/>
              </a:rPr>
              <a:t>postvelare oder uvulare Subzone: 	</a:t>
            </a:r>
            <a:br>
              <a:rPr lang="de-DE" altLang="de-DE">
                <a:cs typeface="Times New Roman" pitchFamily="18" charset="0"/>
              </a:rPr>
            </a:br>
            <a:r>
              <a:rPr lang="de-DE" altLang="de-DE">
                <a:cs typeface="Times New Roman" pitchFamily="18" charset="0"/>
              </a:rPr>
              <a:t>die hintere Hälfte des weichen Gaumens, inklusive der Uvula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a:defRPr/>
            </a:pPr>
            <a:r>
              <a:rPr lang="de-DE" altLang="de-DE"/>
              <a:t>Artikulationsstelle</a:t>
            </a:r>
          </a:p>
        </p:txBody>
      </p:sp>
      <p:sp>
        <p:nvSpPr>
          <p:cNvPr id="149507" name="Rectangle 3"/>
          <p:cNvSpPr>
            <a:spLocks noGrp="1" noChangeArrowheads="1"/>
          </p:cNvSpPr>
          <p:nvPr>
            <p:ph type="body" idx="1"/>
          </p:nvPr>
        </p:nvSpPr>
        <p:spPr/>
        <p:txBody>
          <a:bodyPr/>
          <a:lstStyle/>
          <a:p>
            <a:pPr marL="0" indent="0" algn="just">
              <a:buFont typeface="Wingdings 2" pitchFamily="18" charset="2"/>
              <a:buNone/>
              <a:defRPr/>
            </a:pPr>
            <a:r>
              <a:rPr lang="de-DE" altLang="de-DE">
                <a:cs typeface="Times New Roman" pitchFamily="18" charset="0"/>
              </a:rPr>
              <a:t>Die unteren Artikulatoren umfassen die </a:t>
            </a:r>
            <a:r>
              <a:rPr lang="de-DE" altLang="de-DE" i="1">
                <a:cs typeface="Times New Roman" pitchFamily="18" charset="0"/>
              </a:rPr>
              <a:t>Unterlippe, </a:t>
            </a:r>
            <a:r>
              <a:rPr lang="de-DE" altLang="de-DE">
                <a:cs typeface="Times New Roman" pitchFamily="18" charset="0"/>
              </a:rPr>
              <a:t>die wie die Oberlippe einen inneren und einen äußeren Teil hat, und die Zunge. </a:t>
            </a:r>
          </a:p>
          <a:p>
            <a:pPr marL="0" indent="0" algn="just">
              <a:buFont typeface="Wingdings 2" pitchFamily="18" charset="2"/>
              <a:buNone/>
              <a:defRPr/>
            </a:pPr>
            <a:r>
              <a:rPr lang="de-DE" altLang="de-DE">
                <a:cs typeface="Times New Roman" pitchFamily="18" charset="0"/>
              </a:rPr>
              <a:t>Die Zunge ist ein äußerst bewegliches Organ, das seine Gestalt vielfach verändern kann, und folglich nur wenige deutlich unterschiedene natürliche Unterteilungen aufweist. </a:t>
            </a:r>
          </a:p>
          <a:p>
            <a:pPr marL="0" indent="0" algn="just">
              <a:buFont typeface="Wingdings 2" pitchFamily="18" charset="2"/>
              <a:buNone/>
              <a:defRPr/>
            </a:pPr>
            <a:r>
              <a:rPr lang="de-DE" altLang="de-DE">
                <a:cs typeface="Times New Roman" pitchFamily="18" charset="0"/>
              </a:rPr>
              <a:t>Dennoch können wir sie für phonetische Zwecke relativ eindeutig in vier oder fünf Zonen aufteilen.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1031"/>
          <p:cNvGraphicFramePr>
            <a:graphicFrameLocks noChangeAspect="1"/>
          </p:cNvGraphicFramePr>
          <p:nvPr/>
        </p:nvGraphicFramePr>
        <p:xfrm>
          <a:off x="1116013" y="1033463"/>
          <a:ext cx="7010400" cy="5419725"/>
        </p:xfrm>
        <a:graphic>
          <a:graphicData uri="http://schemas.openxmlformats.org/presentationml/2006/ole">
            <mc:AlternateContent xmlns:mc="http://schemas.openxmlformats.org/markup-compatibility/2006">
              <mc:Choice xmlns:v="urn:schemas-microsoft-com:vml" Requires="v">
                <p:oleObj spid="_x0000_s18457" name="CorelPhotoPaint.Image.9" r:id="rId3" imgW="6323810" imgH="4888889" progId="CorelPhotoPaint.Image.9">
                  <p:embed/>
                </p:oleObj>
              </mc:Choice>
              <mc:Fallback>
                <p:oleObj name="CorelPhotoPaint.Image.9" r:id="rId3" imgW="6323810" imgH="4888889" progId="CorelPhotoPaint.Image.9">
                  <p:embed/>
                  <p:pic>
                    <p:nvPicPr>
                      <p:cNvPr id="0" name="Object 10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1033463"/>
                        <a:ext cx="7010400" cy="541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0536" name="Text Box 1032"/>
          <p:cNvSpPr txBox="1">
            <a:spLocks noChangeArrowheads="1"/>
          </p:cNvSpPr>
          <p:nvPr/>
        </p:nvSpPr>
        <p:spPr bwMode="auto">
          <a:xfrm>
            <a:off x="1398588" y="1939925"/>
            <a:ext cx="871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effectLst/>
                <a:latin typeface="Tahoma" pitchFamily="34" charset="0"/>
              </a:rPr>
              <a:t>Rand</a:t>
            </a:r>
          </a:p>
        </p:txBody>
      </p:sp>
      <p:sp>
        <p:nvSpPr>
          <p:cNvPr id="150540" name="Text Box 1036"/>
          <p:cNvSpPr txBox="1">
            <a:spLocks noChangeArrowheads="1"/>
          </p:cNvSpPr>
          <p:nvPr/>
        </p:nvSpPr>
        <p:spPr bwMode="auto">
          <a:xfrm>
            <a:off x="3233738" y="3540125"/>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effectLst/>
                <a:latin typeface="Tahoma" pitchFamily="34" charset="0"/>
              </a:rPr>
              <a:t>Rücken (Dorsum)</a:t>
            </a:r>
          </a:p>
        </p:txBody>
      </p:sp>
      <p:sp>
        <p:nvSpPr>
          <p:cNvPr id="150541" name="Text Box 1037"/>
          <p:cNvSpPr txBox="1">
            <a:spLocks noChangeArrowheads="1"/>
          </p:cNvSpPr>
          <p:nvPr/>
        </p:nvSpPr>
        <p:spPr bwMode="auto">
          <a:xfrm rot="-5400000">
            <a:off x="5330825" y="5708650"/>
            <a:ext cx="733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2000">
                <a:effectLst/>
                <a:latin typeface="Tahoma" pitchFamily="34" charset="0"/>
              </a:rPr>
              <a:t>radix</a:t>
            </a:r>
          </a:p>
        </p:txBody>
      </p:sp>
      <p:sp>
        <p:nvSpPr>
          <p:cNvPr id="150542" name="Text Box 1038"/>
          <p:cNvSpPr txBox="1">
            <a:spLocks noChangeArrowheads="1"/>
          </p:cNvSpPr>
          <p:nvPr/>
        </p:nvSpPr>
        <p:spPr bwMode="auto">
          <a:xfrm rot="-5400000">
            <a:off x="5635625" y="1973263"/>
            <a:ext cx="733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2000">
                <a:effectLst/>
                <a:latin typeface="Tahoma" pitchFamily="34" charset="0"/>
              </a:rPr>
              <a:t>radix</a:t>
            </a:r>
          </a:p>
        </p:txBody>
      </p:sp>
      <p:grpSp>
        <p:nvGrpSpPr>
          <p:cNvPr id="150557" name="Group 1053"/>
          <p:cNvGrpSpPr>
            <a:grpSpLocks/>
          </p:cNvGrpSpPr>
          <p:nvPr/>
        </p:nvGrpSpPr>
        <p:grpSpPr bwMode="auto">
          <a:xfrm>
            <a:off x="511175" y="2252663"/>
            <a:ext cx="1995488" cy="3352800"/>
            <a:chOff x="291" y="1152"/>
            <a:chExt cx="1257" cy="2112"/>
          </a:xfrm>
        </p:grpSpPr>
        <p:sp>
          <p:nvSpPr>
            <p:cNvPr id="18452" name="Text Box 1033"/>
            <p:cNvSpPr txBox="1">
              <a:spLocks noChangeArrowheads="1"/>
            </p:cNvSpPr>
            <p:nvPr/>
          </p:nvSpPr>
          <p:spPr bwMode="auto">
            <a:xfrm>
              <a:off x="291" y="1819"/>
              <a:ext cx="124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effectLst/>
                  <a:latin typeface="Tahoma" pitchFamily="34" charset="0"/>
                </a:rPr>
                <a:t>Spitze</a:t>
              </a:r>
              <a:r>
                <a:rPr lang="de-DE" altLang="de-DE">
                  <a:solidFill>
                    <a:schemeClr val="bg2"/>
                  </a:solidFill>
                  <a:effectLst/>
                  <a:latin typeface="Tahoma" pitchFamily="34" charset="0"/>
                </a:rPr>
                <a:t> </a:t>
              </a:r>
              <a:r>
                <a:rPr lang="de-DE" altLang="de-DE">
                  <a:effectLst/>
                  <a:latin typeface="Tahoma" pitchFamily="34" charset="0"/>
                </a:rPr>
                <a:t>(Apex)</a:t>
              </a:r>
            </a:p>
          </p:txBody>
        </p:sp>
        <p:sp>
          <p:nvSpPr>
            <p:cNvPr id="150544" name="Line 1040"/>
            <p:cNvSpPr>
              <a:spLocks noChangeShapeType="1"/>
            </p:cNvSpPr>
            <p:nvPr/>
          </p:nvSpPr>
          <p:spPr bwMode="auto">
            <a:xfrm flipH="1">
              <a:off x="636" y="1152"/>
              <a:ext cx="912" cy="720"/>
            </a:xfrm>
            <a:prstGeom prst="line">
              <a:avLst/>
            </a:prstGeom>
            <a:noFill/>
            <a:ln w="381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50545" name="Line 1041"/>
            <p:cNvSpPr>
              <a:spLocks noChangeShapeType="1"/>
            </p:cNvSpPr>
            <p:nvPr/>
          </p:nvSpPr>
          <p:spPr bwMode="auto">
            <a:xfrm>
              <a:off x="636" y="2112"/>
              <a:ext cx="912" cy="1152"/>
            </a:xfrm>
            <a:prstGeom prst="line">
              <a:avLst/>
            </a:prstGeom>
            <a:noFill/>
            <a:ln w="381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grpSp>
        <p:nvGrpSpPr>
          <p:cNvPr id="150558" name="Group 1054"/>
          <p:cNvGrpSpPr>
            <a:grpSpLocks/>
          </p:cNvGrpSpPr>
          <p:nvPr/>
        </p:nvGrpSpPr>
        <p:grpSpPr bwMode="auto">
          <a:xfrm>
            <a:off x="1619250" y="2176463"/>
            <a:ext cx="2095500" cy="2895600"/>
            <a:chOff x="989" y="1104"/>
            <a:chExt cx="1320" cy="1824"/>
          </a:xfrm>
        </p:grpSpPr>
        <p:sp>
          <p:nvSpPr>
            <p:cNvPr id="18449" name="Text Box 1034"/>
            <p:cNvSpPr txBox="1">
              <a:spLocks noChangeArrowheads="1"/>
            </p:cNvSpPr>
            <p:nvPr/>
          </p:nvSpPr>
          <p:spPr bwMode="auto">
            <a:xfrm>
              <a:off x="989" y="2155"/>
              <a:ext cx="132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effectLst/>
                  <a:latin typeface="Tahoma" pitchFamily="34" charset="0"/>
                </a:rPr>
                <a:t>Blatt (Lamina)</a:t>
              </a:r>
            </a:p>
          </p:txBody>
        </p:sp>
        <p:sp>
          <p:nvSpPr>
            <p:cNvPr id="150546" name="Line 1042"/>
            <p:cNvSpPr>
              <a:spLocks noChangeShapeType="1"/>
            </p:cNvSpPr>
            <p:nvPr/>
          </p:nvSpPr>
          <p:spPr bwMode="auto">
            <a:xfrm flipH="1">
              <a:off x="1392" y="1104"/>
              <a:ext cx="384" cy="1104"/>
            </a:xfrm>
            <a:prstGeom prst="line">
              <a:avLst/>
            </a:prstGeom>
            <a:noFill/>
            <a:ln w="381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50547" name="Line 1043"/>
            <p:cNvSpPr>
              <a:spLocks noChangeShapeType="1"/>
            </p:cNvSpPr>
            <p:nvPr/>
          </p:nvSpPr>
          <p:spPr bwMode="auto">
            <a:xfrm>
              <a:off x="1344" y="2400"/>
              <a:ext cx="192" cy="528"/>
            </a:xfrm>
            <a:prstGeom prst="line">
              <a:avLst/>
            </a:prstGeom>
            <a:noFill/>
            <a:ln w="381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grpSp>
        <p:nvGrpSpPr>
          <p:cNvPr id="150559" name="Group 1055"/>
          <p:cNvGrpSpPr>
            <a:grpSpLocks/>
          </p:cNvGrpSpPr>
          <p:nvPr/>
        </p:nvGrpSpPr>
        <p:grpSpPr bwMode="auto">
          <a:xfrm>
            <a:off x="6297613" y="2100263"/>
            <a:ext cx="2352675" cy="3276600"/>
            <a:chOff x="3936" y="1056"/>
            <a:chExt cx="1482" cy="2064"/>
          </a:xfrm>
        </p:grpSpPr>
        <p:sp>
          <p:nvSpPr>
            <p:cNvPr id="18446" name="Text Box 1039"/>
            <p:cNvSpPr txBox="1">
              <a:spLocks noChangeArrowheads="1"/>
            </p:cNvSpPr>
            <p:nvPr/>
          </p:nvSpPr>
          <p:spPr bwMode="auto">
            <a:xfrm>
              <a:off x="4532" y="1867"/>
              <a:ext cx="8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effectLst/>
                  <a:latin typeface="Tahoma" pitchFamily="34" charset="0"/>
                </a:rPr>
                <a:t>Epiglottis</a:t>
              </a:r>
            </a:p>
          </p:txBody>
        </p:sp>
        <p:sp>
          <p:nvSpPr>
            <p:cNvPr id="150548" name="Line 1044"/>
            <p:cNvSpPr>
              <a:spLocks noChangeShapeType="1"/>
            </p:cNvSpPr>
            <p:nvPr/>
          </p:nvSpPr>
          <p:spPr bwMode="auto">
            <a:xfrm>
              <a:off x="4032" y="1056"/>
              <a:ext cx="864" cy="864"/>
            </a:xfrm>
            <a:prstGeom prst="line">
              <a:avLst/>
            </a:prstGeom>
            <a:noFill/>
            <a:ln w="381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50549" name="Line 1045"/>
            <p:cNvSpPr>
              <a:spLocks noChangeShapeType="1"/>
            </p:cNvSpPr>
            <p:nvPr/>
          </p:nvSpPr>
          <p:spPr bwMode="auto">
            <a:xfrm flipH="1">
              <a:off x="3936" y="2160"/>
              <a:ext cx="960" cy="960"/>
            </a:xfrm>
            <a:prstGeom prst="line">
              <a:avLst/>
            </a:prstGeom>
            <a:noFill/>
            <a:ln w="381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sp>
        <p:nvSpPr>
          <p:cNvPr id="150550" name="Text Box 1046"/>
          <p:cNvSpPr txBox="1">
            <a:spLocks noChangeArrowheads="1"/>
          </p:cNvSpPr>
          <p:nvPr/>
        </p:nvSpPr>
        <p:spPr bwMode="auto">
          <a:xfrm rot="-1176133">
            <a:off x="3198813" y="4883150"/>
            <a:ext cx="1000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2000">
                <a:effectLst/>
                <a:latin typeface="Tahoma" pitchFamily="34" charset="0"/>
              </a:rPr>
              <a:t>antero-</a:t>
            </a:r>
          </a:p>
        </p:txBody>
      </p:sp>
      <p:sp>
        <p:nvSpPr>
          <p:cNvPr id="150551" name="Text Box 1047"/>
          <p:cNvSpPr txBox="1">
            <a:spLocks noChangeArrowheads="1"/>
          </p:cNvSpPr>
          <p:nvPr/>
        </p:nvSpPr>
        <p:spPr bwMode="auto">
          <a:xfrm rot="1001780">
            <a:off x="4497388" y="4883150"/>
            <a:ext cx="1116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2000">
                <a:effectLst/>
                <a:latin typeface="Tahoma" pitchFamily="34" charset="0"/>
              </a:rPr>
              <a:t>postero-</a:t>
            </a:r>
          </a:p>
        </p:txBody>
      </p:sp>
      <p:sp>
        <p:nvSpPr>
          <p:cNvPr id="150552" name="Text Box 1048"/>
          <p:cNvSpPr txBox="1">
            <a:spLocks noChangeArrowheads="1"/>
          </p:cNvSpPr>
          <p:nvPr/>
        </p:nvSpPr>
        <p:spPr bwMode="auto">
          <a:xfrm rot="-5400000">
            <a:off x="3015456" y="1928019"/>
            <a:ext cx="1763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2000">
                <a:effectLst/>
                <a:latin typeface="Tahoma" pitchFamily="34" charset="0"/>
              </a:rPr>
              <a:t>Anterodorsum</a:t>
            </a:r>
          </a:p>
        </p:txBody>
      </p:sp>
      <p:sp>
        <p:nvSpPr>
          <p:cNvPr id="150553" name="Text Box 1049"/>
          <p:cNvSpPr txBox="1">
            <a:spLocks noChangeArrowheads="1"/>
          </p:cNvSpPr>
          <p:nvPr/>
        </p:nvSpPr>
        <p:spPr bwMode="auto">
          <a:xfrm rot="-5400000">
            <a:off x="4233863" y="1987550"/>
            <a:ext cx="1860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2000">
                <a:effectLst/>
                <a:latin typeface="Tahoma" pitchFamily="34" charset="0"/>
              </a:rPr>
              <a:t>Posterodorsum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0536"/>
                                        </p:tgtEl>
                                        <p:attrNameLst>
                                          <p:attrName>style.visibility</p:attrName>
                                        </p:attrNameLst>
                                      </p:cBhvr>
                                      <p:to>
                                        <p:strVal val="visible"/>
                                      </p:to>
                                    </p:set>
                                    <p:anim calcmode="lin" valueType="num">
                                      <p:cBhvr additive="base">
                                        <p:cTn id="7" dur="500" fill="hold"/>
                                        <p:tgtEl>
                                          <p:spTgt spid="150536"/>
                                        </p:tgtEl>
                                        <p:attrNameLst>
                                          <p:attrName>ppt_x</p:attrName>
                                        </p:attrNameLst>
                                      </p:cBhvr>
                                      <p:tavLst>
                                        <p:tav tm="0">
                                          <p:val>
                                            <p:strVal val="0-#ppt_w/2"/>
                                          </p:val>
                                        </p:tav>
                                        <p:tav tm="100000">
                                          <p:val>
                                            <p:strVal val="#ppt_x"/>
                                          </p:val>
                                        </p:tav>
                                      </p:tavLst>
                                    </p:anim>
                                    <p:anim calcmode="lin" valueType="num">
                                      <p:cBhvr additive="base">
                                        <p:cTn id="8" dur="500" fill="hold"/>
                                        <p:tgtEl>
                                          <p:spTgt spid="15053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150557"/>
                                        </p:tgtEl>
                                        <p:attrNameLst>
                                          <p:attrName>style.visibility</p:attrName>
                                        </p:attrNameLst>
                                      </p:cBhvr>
                                      <p:to>
                                        <p:strVal val="visible"/>
                                      </p:to>
                                    </p:set>
                                    <p:animEffect transition="in" filter="wipe(left)">
                                      <p:cBhvr>
                                        <p:cTn id="13" dur="500"/>
                                        <p:tgtEl>
                                          <p:spTgt spid="15055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nodeType="clickEffect">
                                  <p:stCondLst>
                                    <p:cond delay="0"/>
                                  </p:stCondLst>
                                  <p:childTnLst>
                                    <p:set>
                                      <p:cBhvr>
                                        <p:cTn id="17" dur="1" fill="hold">
                                          <p:stCondLst>
                                            <p:cond delay="0"/>
                                          </p:stCondLst>
                                        </p:cTn>
                                        <p:tgtEl>
                                          <p:spTgt spid="150558"/>
                                        </p:tgtEl>
                                        <p:attrNameLst>
                                          <p:attrName>style.visibility</p:attrName>
                                        </p:attrNameLst>
                                      </p:cBhvr>
                                      <p:to>
                                        <p:strVal val="visible"/>
                                      </p:to>
                                    </p:set>
                                    <p:animEffect transition="in" filter="wipe(left)">
                                      <p:cBhvr>
                                        <p:cTn id="18" dur="500"/>
                                        <p:tgtEl>
                                          <p:spTgt spid="15055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50540"/>
                                        </p:tgtEl>
                                        <p:attrNameLst>
                                          <p:attrName>style.visibility</p:attrName>
                                        </p:attrNameLst>
                                      </p:cBhvr>
                                      <p:to>
                                        <p:strVal val="visible"/>
                                      </p:to>
                                    </p:set>
                                    <p:animEffect transition="in" filter="wipe(left)">
                                      <p:cBhvr>
                                        <p:cTn id="23" dur="500"/>
                                        <p:tgtEl>
                                          <p:spTgt spid="15054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150552"/>
                                        </p:tgtEl>
                                        <p:attrNameLst>
                                          <p:attrName>style.visibility</p:attrName>
                                        </p:attrNameLst>
                                      </p:cBhvr>
                                      <p:to>
                                        <p:strVal val="visible"/>
                                      </p:to>
                                    </p:set>
                                    <p:animEffect transition="in" filter="wipe(up)">
                                      <p:cBhvr>
                                        <p:cTn id="28" dur="500"/>
                                        <p:tgtEl>
                                          <p:spTgt spid="150552"/>
                                        </p:tgtEl>
                                      </p:cBhvr>
                                    </p:animEffect>
                                  </p:childTnLst>
                                </p:cTn>
                              </p:par>
                            </p:childTnLst>
                          </p:cTn>
                        </p:par>
                        <p:par>
                          <p:cTn id="29" fill="hold" nodeType="afterGroup">
                            <p:stCondLst>
                              <p:cond delay="500"/>
                            </p:stCondLst>
                            <p:childTnLst>
                              <p:par>
                                <p:cTn id="30" presetID="22" presetClass="entr" presetSubtype="1" fill="hold" grpId="0" nodeType="afterEffect">
                                  <p:stCondLst>
                                    <p:cond delay="0"/>
                                  </p:stCondLst>
                                  <p:childTnLst>
                                    <p:set>
                                      <p:cBhvr>
                                        <p:cTn id="31" dur="1" fill="hold">
                                          <p:stCondLst>
                                            <p:cond delay="0"/>
                                          </p:stCondLst>
                                        </p:cTn>
                                        <p:tgtEl>
                                          <p:spTgt spid="150550"/>
                                        </p:tgtEl>
                                        <p:attrNameLst>
                                          <p:attrName>style.visibility</p:attrName>
                                        </p:attrNameLst>
                                      </p:cBhvr>
                                      <p:to>
                                        <p:strVal val="visible"/>
                                      </p:to>
                                    </p:set>
                                    <p:animEffect transition="in" filter="wipe(up)">
                                      <p:cBhvr>
                                        <p:cTn id="32" dur="500"/>
                                        <p:tgtEl>
                                          <p:spTgt spid="15055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50553"/>
                                        </p:tgtEl>
                                        <p:attrNameLst>
                                          <p:attrName>style.visibility</p:attrName>
                                        </p:attrNameLst>
                                      </p:cBhvr>
                                      <p:to>
                                        <p:strVal val="visible"/>
                                      </p:to>
                                    </p:set>
                                    <p:animEffect transition="in" filter="wipe(up)">
                                      <p:cBhvr>
                                        <p:cTn id="37" dur="500"/>
                                        <p:tgtEl>
                                          <p:spTgt spid="150553"/>
                                        </p:tgtEl>
                                      </p:cBhvr>
                                    </p:animEffect>
                                  </p:childTnLst>
                                </p:cTn>
                              </p:par>
                            </p:childTnLst>
                          </p:cTn>
                        </p:par>
                        <p:par>
                          <p:cTn id="38" fill="hold" nodeType="afterGroup">
                            <p:stCondLst>
                              <p:cond delay="500"/>
                            </p:stCondLst>
                            <p:childTnLst>
                              <p:par>
                                <p:cTn id="39" presetID="22" presetClass="entr" presetSubtype="1" fill="hold" grpId="0" nodeType="afterEffect">
                                  <p:stCondLst>
                                    <p:cond delay="0"/>
                                  </p:stCondLst>
                                  <p:childTnLst>
                                    <p:set>
                                      <p:cBhvr>
                                        <p:cTn id="40" dur="1" fill="hold">
                                          <p:stCondLst>
                                            <p:cond delay="0"/>
                                          </p:stCondLst>
                                        </p:cTn>
                                        <p:tgtEl>
                                          <p:spTgt spid="150551"/>
                                        </p:tgtEl>
                                        <p:attrNameLst>
                                          <p:attrName>style.visibility</p:attrName>
                                        </p:attrNameLst>
                                      </p:cBhvr>
                                      <p:to>
                                        <p:strVal val="visible"/>
                                      </p:to>
                                    </p:set>
                                    <p:animEffect transition="in" filter="wipe(up)">
                                      <p:cBhvr>
                                        <p:cTn id="41" dur="500"/>
                                        <p:tgtEl>
                                          <p:spTgt spid="15055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150542"/>
                                        </p:tgtEl>
                                        <p:attrNameLst>
                                          <p:attrName>style.visibility</p:attrName>
                                        </p:attrNameLst>
                                      </p:cBhvr>
                                      <p:to>
                                        <p:strVal val="visible"/>
                                      </p:to>
                                    </p:set>
                                    <p:animEffect transition="in" filter="wipe(up)">
                                      <p:cBhvr>
                                        <p:cTn id="46" dur="500"/>
                                        <p:tgtEl>
                                          <p:spTgt spid="150542"/>
                                        </p:tgtEl>
                                      </p:cBhvr>
                                    </p:animEffect>
                                  </p:childTnLst>
                                </p:cTn>
                              </p:par>
                            </p:childTnLst>
                          </p:cTn>
                        </p:par>
                        <p:par>
                          <p:cTn id="47" fill="hold" nodeType="afterGroup">
                            <p:stCondLst>
                              <p:cond delay="500"/>
                            </p:stCondLst>
                            <p:childTnLst>
                              <p:par>
                                <p:cTn id="48" presetID="22" presetClass="entr" presetSubtype="1" fill="hold" grpId="0" nodeType="afterEffect">
                                  <p:stCondLst>
                                    <p:cond delay="0"/>
                                  </p:stCondLst>
                                  <p:childTnLst>
                                    <p:set>
                                      <p:cBhvr>
                                        <p:cTn id="49" dur="1" fill="hold">
                                          <p:stCondLst>
                                            <p:cond delay="0"/>
                                          </p:stCondLst>
                                        </p:cTn>
                                        <p:tgtEl>
                                          <p:spTgt spid="150541"/>
                                        </p:tgtEl>
                                        <p:attrNameLst>
                                          <p:attrName>style.visibility</p:attrName>
                                        </p:attrNameLst>
                                      </p:cBhvr>
                                      <p:to>
                                        <p:strVal val="visible"/>
                                      </p:to>
                                    </p:set>
                                    <p:animEffect transition="in" filter="wipe(up)">
                                      <p:cBhvr>
                                        <p:cTn id="50" dur="500"/>
                                        <p:tgtEl>
                                          <p:spTgt spid="15054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150559"/>
                                        </p:tgtEl>
                                        <p:attrNameLst>
                                          <p:attrName>style.visibility</p:attrName>
                                        </p:attrNameLst>
                                      </p:cBhvr>
                                      <p:to>
                                        <p:strVal val="visible"/>
                                      </p:to>
                                    </p:set>
                                    <p:animEffect transition="in" filter="wipe(left)">
                                      <p:cBhvr>
                                        <p:cTn id="55" dur="500"/>
                                        <p:tgtEl>
                                          <p:spTgt spid="150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6" grpId="0" autoUpdateAnimBg="0"/>
      <p:bldP spid="150540" grpId="0" autoUpdateAnimBg="0"/>
      <p:bldP spid="150541" grpId="0" autoUpdateAnimBg="0"/>
      <p:bldP spid="150542" grpId="0" autoUpdateAnimBg="0"/>
      <p:bldP spid="150550" grpId="0" autoUpdateAnimBg="0"/>
      <p:bldP spid="150551" grpId="0" autoUpdateAnimBg="0"/>
      <p:bldP spid="150552" grpId="0" autoUpdateAnimBg="0"/>
      <p:bldP spid="150553"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pPr>
              <a:defRPr/>
            </a:pPr>
            <a:r>
              <a:rPr lang="de-DE" altLang="de-DE"/>
              <a:t>Unterteilungen der Zunge</a:t>
            </a:r>
          </a:p>
        </p:txBody>
      </p:sp>
      <p:sp>
        <p:nvSpPr>
          <p:cNvPr id="151555" name="Rectangle 3"/>
          <p:cNvSpPr>
            <a:spLocks noGrp="1" noChangeArrowheads="1"/>
          </p:cNvSpPr>
          <p:nvPr>
            <p:ph type="body" idx="1"/>
          </p:nvPr>
        </p:nvSpPr>
        <p:spPr>
          <a:xfrm>
            <a:off x="838200" y="1981200"/>
            <a:ext cx="7772400" cy="4114800"/>
          </a:xfrm>
        </p:spPr>
        <p:txBody>
          <a:bodyPr/>
          <a:lstStyle/>
          <a:p>
            <a:pPr>
              <a:defRPr/>
            </a:pPr>
            <a:r>
              <a:rPr lang="de-DE" altLang="de-DE">
                <a:cs typeface="Times New Roman" pitchFamily="18" charset="0"/>
              </a:rPr>
              <a:t>Die vordere Kante der Zunge ist der Rand (engl. </a:t>
            </a:r>
            <a:r>
              <a:rPr lang="de-DE" altLang="de-DE" i="1">
                <a:solidFill>
                  <a:schemeClr val="accent2"/>
                </a:solidFill>
                <a:cs typeface="Times New Roman" pitchFamily="18" charset="0"/>
              </a:rPr>
              <a:t>rim</a:t>
            </a:r>
            <a:r>
              <a:rPr lang="de-DE" altLang="de-DE">
                <a:cs typeface="Times New Roman" pitchFamily="18" charset="0"/>
              </a:rPr>
              <a:t>)</a:t>
            </a:r>
            <a:r>
              <a:rPr lang="de-DE" altLang="de-DE" i="1">
                <a:cs typeface="Times New Roman" pitchFamily="18" charset="0"/>
              </a:rPr>
              <a:t>, </a:t>
            </a:r>
            <a:r>
              <a:rPr lang="de-DE" altLang="de-DE">
                <a:cs typeface="Times New Roman" pitchFamily="18" charset="0"/>
              </a:rPr>
              <a:t>und der Mittelpunkt dieser Kante ist die Zungenspitze (lat. </a:t>
            </a:r>
            <a:r>
              <a:rPr lang="de-DE" altLang="de-DE" i="1">
                <a:solidFill>
                  <a:schemeClr val="accent2"/>
                </a:solidFill>
                <a:cs typeface="Times New Roman" pitchFamily="18" charset="0"/>
              </a:rPr>
              <a:t>apex</a:t>
            </a:r>
            <a:r>
              <a:rPr lang="de-DE" altLang="de-DE">
                <a:cs typeface="Times New Roman" pitchFamily="18" charset="0"/>
              </a:rPr>
              <a:t>)</a:t>
            </a:r>
            <a:r>
              <a:rPr lang="de-DE" altLang="de-DE" i="1">
                <a:cs typeface="Times New Roman" pitchFamily="18" charset="0"/>
              </a:rPr>
              <a:t>. </a:t>
            </a:r>
          </a:p>
          <a:p>
            <a:pPr>
              <a:defRPr/>
            </a:pPr>
            <a:r>
              <a:rPr lang="de-DE" altLang="de-DE" i="1">
                <a:cs typeface="Times New Roman" pitchFamily="18" charset="0"/>
              </a:rPr>
              <a:t>Die Oberfläche dieses Zungenteils ist das Zungenblatt (lat. </a:t>
            </a:r>
            <a:r>
              <a:rPr lang="de-DE" altLang="de-DE" i="1">
                <a:solidFill>
                  <a:schemeClr val="accent2"/>
                </a:solidFill>
                <a:cs typeface="Times New Roman" pitchFamily="18" charset="0"/>
              </a:rPr>
              <a:t>lamina</a:t>
            </a:r>
            <a:r>
              <a:rPr lang="de-DE" altLang="de-DE" i="1">
                <a:cs typeface="Times New Roman" pitchFamily="18" charset="0"/>
              </a:rPr>
              <a:t>). </a:t>
            </a:r>
          </a:p>
          <a:p>
            <a:pPr>
              <a:defRPr/>
            </a:pPr>
            <a:r>
              <a:rPr lang="de-DE" altLang="de-DE" i="1">
                <a:cs typeface="Times New Roman" pitchFamily="18" charset="0"/>
              </a:rPr>
              <a:t>Der Rest der Zungenoberfläche ist der Rücken (lat. </a:t>
            </a:r>
            <a:r>
              <a:rPr lang="de-DE" altLang="de-DE" i="1">
                <a:solidFill>
                  <a:schemeClr val="accent2"/>
                </a:solidFill>
                <a:cs typeface="Times New Roman" pitchFamily="18" charset="0"/>
              </a:rPr>
              <a:t>dorsum</a:t>
            </a:r>
            <a:r>
              <a:rPr lang="de-DE" altLang="de-DE" i="1">
                <a:cs typeface="Times New Roman" pitchFamily="18" charset="0"/>
              </a:rPr>
              <a:t> ‘Rücken’). </a:t>
            </a:r>
          </a:p>
          <a:p>
            <a:pPr>
              <a:defRPr/>
            </a:pPr>
            <a:r>
              <a:rPr lang="de-DE" altLang="de-DE" i="1">
                <a:cs typeface="Times New Roman" pitchFamily="18" charset="0"/>
              </a:rPr>
              <a:t>Das letzte Drittel des hinteren Teils ist die Wurzel (lat. </a:t>
            </a:r>
            <a:r>
              <a:rPr lang="de-DE" altLang="de-DE" i="1">
                <a:solidFill>
                  <a:schemeClr val="accent2"/>
                </a:solidFill>
                <a:cs typeface="Times New Roman" pitchFamily="18" charset="0"/>
              </a:rPr>
              <a:t>radix</a:t>
            </a:r>
            <a:r>
              <a:rPr lang="de-DE" altLang="de-DE" i="1">
                <a:cs typeface="Times New Roman" pitchFamily="18"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a:defRPr/>
            </a:pPr>
            <a:r>
              <a:rPr lang="de-DE" altLang="de-DE"/>
              <a:t>Untere (aktive) Artikulatoren</a:t>
            </a:r>
          </a:p>
        </p:txBody>
      </p:sp>
      <p:sp>
        <p:nvSpPr>
          <p:cNvPr id="152579" name="Rectangle 3"/>
          <p:cNvSpPr>
            <a:spLocks noGrp="1" noChangeArrowheads="1"/>
          </p:cNvSpPr>
          <p:nvPr>
            <p:ph type="body" idx="1"/>
          </p:nvPr>
        </p:nvSpPr>
        <p:spPr/>
        <p:txBody>
          <a:bodyPr/>
          <a:lstStyle/>
          <a:p>
            <a:pPr marL="0" indent="0" algn="just">
              <a:buFont typeface="Wingdings 2" pitchFamily="18" charset="2"/>
              <a:buNone/>
              <a:defRPr/>
            </a:pPr>
            <a:r>
              <a:rPr lang="de-DE" altLang="de-DE">
                <a:cs typeface="Times New Roman" pitchFamily="18" charset="0"/>
              </a:rPr>
              <a:t>Die unteren (aktiven) Artikulatoren werden traditionellerweise bezeichnet, indem das Suffix </a:t>
            </a:r>
            <a:r>
              <a:rPr lang="de-DE" altLang="de-DE">
                <a:solidFill>
                  <a:schemeClr val="accent2"/>
                </a:solidFill>
                <a:cs typeface="Times New Roman" pitchFamily="18" charset="0"/>
              </a:rPr>
              <a:t>–al</a:t>
            </a:r>
            <a:r>
              <a:rPr lang="de-DE" altLang="de-DE">
                <a:cs typeface="Times New Roman" pitchFamily="18" charset="0"/>
              </a:rPr>
              <a:t> in den entsprechenden Adjektiven durch das Formativ </a:t>
            </a:r>
            <a:r>
              <a:rPr lang="de-DE" altLang="de-DE">
                <a:solidFill>
                  <a:schemeClr val="accent2"/>
                </a:solidFill>
                <a:cs typeface="Times New Roman" pitchFamily="18" charset="0"/>
              </a:rPr>
              <a:t>–o–</a:t>
            </a:r>
            <a:r>
              <a:rPr lang="de-DE" altLang="de-DE">
                <a:cs typeface="Times New Roman" pitchFamily="18" charset="0"/>
              </a:rPr>
              <a:t> ersetzt wird, so dass Präfixe wie </a:t>
            </a:r>
            <a:r>
              <a:rPr lang="de-DE" altLang="de-DE">
                <a:solidFill>
                  <a:schemeClr val="accent2"/>
                </a:solidFill>
                <a:cs typeface="Times New Roman" pitchFamily="18" charset="0"/>
              </a:rPr>
              <a:t>labio-, linguo-, apiko-</a:t>
            </a:r>
            <a:r>
              <a:rPr lang="de-DE" altLang="de-DE">
                <a:cs typeface="Times New Roman" pitchFamily="18" charset="0"/>
              </a:rPr>
              <a:t> entstehen, die mit den Bezeichnungen für die oberen bzw. passiven Artikulatoren kombiniert werden können.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10"/>
          <p:cNvGraphicFramePr>
            <a:graphicFrameLocks noChangeAspect="1"/>
          </p:cNvGraphicFramePr>
          <p:nvPr/>
        </p:nvGraphicFramePr>
        <p:xfrm>
          <a:off x="1308100" y="1627188"/>
          <a:ext cx="7008813" cy="3911600"/>
        </p:xfrm>
        <a:graphic>
          <a:graphicData uri="http://schemas.openxmlformats.org/presentationml/2006/ole">
            <mc:AlternateContent xmlns:mc="http://schemas.openxmlformats.org/markup-compatibility/2006">
              <mc:Choice xmlns:v="urn:schemas-microsoft-com:vml" Requires="v">
                <p:oleObj spid="_x0000_s21520" name="CorelPhotoPaint.Image.9" r:id="rId3" imgW="7009524" imgH="3911111" progId="CorelPhotoPaint.Image.9">
                  <p:embed/>
                </p:oleObj>
              </mc:Choice>
              <mc:Fallback>
                <p:oleObj name="CorelPhotoPaint.Image.9" r:id="rId3" imgW="7009524" imgH="3911111" progId="CorelPhotoPaint.Image.9">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8100" y="1627188"/>
                        <a:ext cx="7008813" cy="391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11" name="Text Box 11"/>
          <p:cNvSpPr txBox="1">
            <a:spLocks noChangeArrowheads="1"/>
          </p:cNvSpPr>
          <p:nvPr/>
        </p:nvSpPr>
        <p:spPr bwMode="auto">
          <a:xfrm>
            <a:off x="849313" y="2889250"/>
            <a:ext cx="9286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labio-</a:t>
            </a:r>
          </a:p>
        </p:txBody>
      </p:sp>
      <p:sp>
        <p:nvSpPr>
          <p:cNvPr id="153612" name="Text Box 12"/>
          <p:cNvSpPr txBox="1">
            <a:spLocks noChangeArrowheads="1"/>
          </p:cNvSpPr>
          <p:nvPr/>
        </p:nvSpPr>
        <p:spPr bwMode="auto">
          <a:xfrm>
            <a:off x="1290638" y="2508250"/>
            <a:ext cx="96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denti-</a:t>
            </a:r>
          </a:p>
        </p:txBody>
      </p:sp>
      <p:sp>
        <p:nvSpPr>
          <p:cNvPr id="153613" name="Text Box 13"/>
          <p:cNvSpPr txBox="1">
            <a:spLocks noChangeArrowheads="1"/>
          </p:cNvSpPr>
          <p:nvPr/>
        </p:nvSpPr>
        <p:spPr bwMode="auto">
          <a:xfrm>
            <a:off x="1595438" y="2127250"/>
            <a:ext cx="10112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apiko-</a:t>
            </a:r>
          </a:p>
        </p:txBody>
      </p:sp>
      <p:sp>
        <p:nvSpPr>
          <p:cNvPr id="153614" name="Text Box 14"/>
          <p:cNvSpPr txBox="1">
            <a:spLocks noChangeArrowheads="1"/>
          </p:cNvSpPr>
          <p:nvPr/>
        </p:nvSpPr>
        <p:spPr bwMode="auto">
          <a:xfrm>
            <a:off x="1966913" y="1517650"/>
            <a:ext cx="11858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lamino-</a:t>
            </a:r>
          </a:p>
        </p:txBody>
      </p:sp>
      <p:sp>
        <p:nvSpPr>
          <p:cNvPr id="153615" name="Text Box 15"/>
          <p:cNvSpPr txBox="1">
            <a:spLocks noChangeArrowheads="1"/>
          </p:cNvSpPr>
          <p:nvPr/>
        </p:nvSpPr>
        <p:spPr bwMode="auto">
          <a:xfrm>
            <a:off x="5526088" y="1365250"/>
            <a:ext cx="1039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dorso-</a:t>
            </a:r>
          </a:p>
        </p:txBody>
      </p:sp>
      <p:sp>
        <p:nvSpPr>
          <p:cNvPr id="153616" name="Text Box 16"/>
          <p:cNvSpPr txBox="1">
            <a:spLocks noChangeArrowheads="1"/>
          </p:cNvSpPr>
          <p:nvPr/>
        </p:nvSpPr>
        <p:spPr bwMode="auto">
          <a:xfrm>
            <a:off x="917575" y="5022850"/>
            <a:ext cx="1404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exolabio-</a:t>
            </a:r>
          </a:p>
        </p:txBody>
      </p:sp>
      <p:sp>
        <p:nvSpPr>
          <p:cNvPr id="153617" name="Text Box 17"/>
          <p:cNvSpPr txBox="1">
            <a:spLocks noChangeArrowheads="1"/>
          </p:cNvSpPr>
          <p:nvPr/>
        </p:nvSpPr>
        <p:spPr bwMode="auto">
          <a:xfrm>
            <a:off x="2492375" y="5556250"/>
            <a:ext cx="1592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endolabio-</a:t>
            </a:r>
          </a:p>
        </p:txBody>
      </p:sp>
      <p:sp>
        <p:nvSpPr>
          <p:cNvPr id="153618" name="Text Box 18"/>
          <p:cNvSpPr txBox="1">
            <a:spLocks noChangeArrowheads="1"/>
          </p:cNvSpPr>
          <p:nvPr/>
        </p:nvSpPr>
        <p:spPr bwMode="auto">
          <a:xfrm>
            <a:off x="3695700" y="5022850"/>
            <a:ext cx="1660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sublamino-</a:t>
            </a:r>
          </a:p>
        </p:txBody>
      </p:sp>
      <p:sp>
        <p:nvSpPr>
          <p:cNvPr id="153619" name="Text Box 19"/>
          <p:cNvSpPr txBox="1">
            <a:spLocks noChangeArrowheads="1"/>
          </p:cNvSpPr>
          <p:nvPr/>
        </p:nvSpPr>
        <p:spPr bwMode="auto">
          <a:xfrm rot="20550916">
            <a:off x="4025900" y="2584450"/>
            <a:ext cx="1906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anterodorso-</a:t>
            </a:r>
          </a:p>
        </p:txBody>
      </p:sp>
      <p:sp>
        <p:nvSpPr>
          <p:cNvPr id="153620" name="Text Box 20"/>
          <p:cNvSpPr txBox="1">
            <a:spLocks noChangeArrowheads="1"/>
          </p:cNvSpPr>
          <p:nvPr/>
        </p:nvSpPr>
        <p:spPr bwMode="auto">
          <a:xfrm rot="1343315">
            <a:off x="6081713" y="2889250"/>
            <a:ext cx="17367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2000">
                <a:solidFill>
                  <a:srgbClr val="CC3300"/>
                </a:solidFill>
                <a:effectLst>
                  <a:outerShdw blurRad="38100" dist="38100" dir="2700000" algn="tl">
                    <a:srgbClr val="C0C0C0"/>
                  </a:outerShdw>
                </a:effectLst>
                <a:latin typeface="Tahoma" pitchFamily="34" charset="0"/>
              </a:rPr>
              <a:t>posterodorso-</a:t>
            </a:r>
          </a:p>
        </p:txBody>
      </p:sp>
      <p:sp>
        <p:nvSpPr>
          <p:cNvPr id="153621" name="Text Box 21"/>
          <p:cNvSpPr txBox="1">
            <a:spLocks noChangeArrowheads="1"/>
          </p:cNvSpPr>
          <p:nvPr/>
        </p:nvSpPr>
        <p:spPr bwMode="auto">
          <a:xfrm rot="5396731">
            <a:off x="6926262" y="4462463"/>
            <a:ext cx="1120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radiko-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53611"/>
                                        </p:tgtEl>
                                        <p:attrNameLst>
                                          <p:attrName>style.visibility</p:attrName>
                                        </p:attrNameLst>
                                      </p:cBhvr>
                                      <p:to>
                                        <p:strVal val="visible"/>
                                      </p:to>
                                    </p:set>
                                    <p:animEffect transition="in" filter="box(out)">
                                      <p:cBhvr>
                                        <p:cTn id="7" dur="500"/>
                                        <p:tgtEl>
                                          <p:spTgt spid="1536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53612"/>
                                        </p:tgtEl>
                                        <p:attrNameLst>
                                          <p:attrName>style.visibility</p:attrName>
                                        </p:attrNameLst>
                                      </p:cBhvr>
                                      <p:to>
                                        <p:strVal val="visible"/>
                                      </p:to>
                                    </p:set>
                                    <p:animEffect transition="in" filter="box(out)">
                                      <p:cBhvr>
                                        <p:cTn id="12" dur="500"/>
                                        <p:tgtEl>
                                          <p:spTgt spid="1536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53613"/>
                                        </p:tgtEl>
                                        <p:attrNameLst>
                                          <p:attrName>style.visibility</p:attrName>
                                        </p:attrNameLst>
                                      </p:cBhvr>
                                      <p:to>
                                        <p:strVal val="visible"/>
                                      </p:to>
                                    </p:set>
                                    <p:animEffect transition="in" filter="box(out)">
                                      <p:cBhvr>
                                        <p:cTn id="17" dur="500"/>
                                        <p:tgtEl>
                                          <p:spTgt spid="1536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53614"/>
                                        </p:tgtEl>
                                        <p:attrNameLst>
                                          <p:attrName>style.visibility</p:attrName>
                                        </p:attrNameLst>
                                      </p:cBhvr>
                                      <p:to>
                                        <p:strVal val="visible"/>
                                      </p:to>
                                    </p:set>
                                    <p:animEffect transition="in" filter="box(out)">
                                      <p:cBhvr>
                                        <p:cTn id="22" dur="500"/>
                                        <p:tgtEl>
                                          <p:spTgt spid="1536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53615"/>
                                        </p:tgtEl>
                                        <p:attrNameLst>
                                          <p:attrName>style.visibility</p:attrName>
                                        </p:attrNameLst>
                                      </p:cBhvr>
                                      <p:to>
                                        <p:strVal val="visible"/>
                                      </p:to>
                                    </p:set>
                                    <p:animEffect transition="in" filter="box(out)">
                                      <p:cBhvr>
                                        <p:cTn id="27" dur="500"/>
                                        <p:tgtEl>
                                          <p:spTgt spid="15361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53619"/>
                                        </p:tgtEl>
                                        <p:attrNameLst>
                                          <p:attrName>style.visibility</p:attrName>
                                        </p:attrNameLst>
                                      </p:cBhvr>
                                      <p:to>
                                        <p:strVal val="visible"/>
                                      </p:to>
                                    </p:set>
                                    <p:animEffect transition="in" filter="box(out)">
                                      <p:cBhvr>
                                        <p:cTn id="32" dur="500"/>
                                        <p:tgtEl>
                                          <p:spTgt spid="15361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53620"/>
                                        </p:tgtEl>
                                        <p:attrNameLst>
                                          <p:attrName>style.visibility</p:attrName>
                                        </p:attrNameLst>
                                      </p:cBhvr>
                                      <p:to>
                                        <p:strVal val="visible"/>
                                      </p:to>
                                    </p:set>
                                    <p:animEffect transition="in" filter="box(out)">
                                      <p:cBhvr>
                                        <p:cTn id="37" dur="500"/>
                                        <p:tgtEl>
                                          <p:spTgt spid="1536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53621"/>
                                        </p:tgtEl>
                                        <p:attrNameLst>
                                          <p:attrName>style.visibility</p:attrName>
                                        </p:attrNameLst>
                                      </p:cBhvr>
                                      <p:to>
                                        <p:strVal val="visible"/>
                                      </p:to>
                                    </p:set>
                                    <p:animEffect transition="in" filter="box(out)">
                                      <p:cBhvr>
                                        <p:cTn id="42" dur="500"/>
                                        <p:tgtEl>
                                          <p:spTgt spid="15362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153616"/>
                                        </p:tgtEl>
                                        <p:attrNameLst>
                                          <p:attrName>style.visibility</p:attrName>
                                        </p:attrNameLst>
                                      </p:cBhvr>
                                      <p:to>
                                        <p:strVal val="visible"/>
                                      </p:to>
                                    </p:set>
                                    <p:animEffect transition="in" filter="box(out)">
                                      <p:cBhvr>
                                        <p:cTn id="47" dur="500"/>
                                        <p:tgtEl>
                                          <p:spTgt spid="15361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153617"/>
                                        </p:tgtEl>
                                        <p:attrNameLst>
                                          <p:attrName>style.visibility</p:attrName>
                                        </p:attrNameLst>
                                      </p:cBhvr>
                                      <p:to>
                                        <p:strVal val="visible"/>
                                      </p:to>
                                    </p:set>
                                    <p:animEffect transition="in" filter="box(out)">
                                      <p:cBhvr>
                                        <p:cTn id="52" dur="500"/>
                                        <p:tgtEl>
                                          <p:spTgt spid="15361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153618"/>
                                        </p:tgtEl>
                                        <p:attrNameLst>
                                          <p:attrName>style.visibility</p:attrName>
                                        </p:attrNameLst>
                                      </p:cBhvr>
                                      <p:to>
                                        <p:strVal val="visible"/>
                                      </p:to>
                                    </p:set>
                                    <p:animEffect transition="in" filter="box(out)">
                                      <p:cBhvr>
                                        <p:cTn id="57" dur="500"/>
                                        <p:tgtEl>
                                          <p:spTgt spid="153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1" grpId="0" autoUpdateAnimBg="0"/>
      <p:bldP spid="153612" grpId="0" autoUpdateAnimBg="0"/>
      <p:bldP spid="153613" grpId="0" autoUpdateAnimBg="0"/>
      <p:bldP spid="153614" grpId="0" autoUpdateAnimBg="0"/>
      <p:bldP spid="153615" grpId="0" autoUpdateAnimBg="0"/>
      <p:bldP spid="153616" grpId="0" autoUpdateAnimBg="0"/>
      <p:bldP spid="153617" grpId="0" autoUpdateAnimBg="0"/>
      <p:bldP spid="153618" grpId="0" autoUpdateAnimBg="0"/>
      <p:bldP spid="153619" grpId="0" autoUpdateAnimBg="0"/>
      <p:bldP spid="153620" grpId="0" autoUpdateAnimBg="0"/>
      <p:bldP spid="153621"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a:defRPr/>
            </a:pPr>
            <a:r>
              <a:rPr lang="de-DE" altLang="de-DE"/>
              <a:t>Artikulationsstelle</a:t>
            </a:r>
          </a:p>
        </p:txBody>
      </p:sp>
      <p:sp>
        <p:nvSpPr>
          <p:cNvPr id="99331" name="Rectangle 3"/>
          <p:cNvSpPr>
            <a:spLocks noGrp="1" noChangeArrowheads="1"/>
          </p:cNvSpPr>
          <p:nvPr>
            <p:ph type="body" idx="1"/>
          </p:nvPr>
        </p:nvSpPr>
        <p:spPr>
          <a:xfrm>
            <a:off x="838200" y="1981200"/>
            <a:ext cx="8077200" cy="3886200"/>
          </a:xfrm>
        </p:spPr>
        <p:txBody>
          <a:bodyPr/>
          <a:lstStyle/>
          <a:p>
            <a:pPr marL="0" indent="0" algn="just">
              <a:buFont typeface="Wingdings 2" pitchFamily="18" charset="2"/>
              <a:buNone/>
              <a:defRPr/>
            </a:pPr>
            <a:r>
              <a:rPr lang="de-DE" altLang="de-DE">
                <a:cs typeface="Times New Roman" pitchFamily="18" charset="0"/>
              </a:rPr>
              <a:t>Traditionellerweise wird der artikulatorische Prozess unter zwei Rubriken abgehandelt: </a:t>
            </a:r>
          </a:p>
          <a:p>
            <a:pPr marL="758825" lvl="1" algn="just">
              <a:defRPr/>
            </a:pPr>
            <a:r>
              <a:rPr lang="de-DE" altLang="de-DE">
                <a:cs typeface="Times New Roman" pitchFamily="18" charset="0"/>
              </a:rPr>
              <a:t>Artikulationsweise und </a:t>
            </a:r>
          </a:p>
          <a:p>
            <a:pPr marL="758825" lvl="1" algn="just">
              <a:defRPr/>
            </a:pPr>
            <a:r>
              <a:rPr lang="de-DE" altLang="de-DE">
                <a:cs typeface="Times New Roman" pitchFamily="18" charset="0"/>
              </a:rPr>
              <a:t>Artikulationsstelle. </a:t>
            </a:r>
          </a:p>
          <a:p>
            <a:pPr marL="0" indent="0" algn="just">
              <a:buFont typeface="Wingdings 2" pitchFamily="18" charset="2"/>
              <a:buNone/>
              <a:defRPr/>
            </a:pPr>
            <a:r>
              <a:rPr lang="de-DE" altLang="de-DE">
                <a:cs typeface="Times New Roman" pitchFamily="18" charset="0"/>
              </a:rPr>
              <a:t>Beide können als Beziehungen zwischen zwei Artikula-toren beschrieben werden, einem oberen oder passiven Artikulator und einen unteren oder aktiven Artikulator.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Effect transition="in" filter="wipe(left)">
                                      <p:cBhvr>
                                        <p:cTn id="7" dur="500"/>
                                        <p:tgtEl>
                                          <p:spTgt spid="9933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99331">
                                            <p:txEl>
                                              <p:pRg st="1" end="1"/>
                                            </p:txEl>
                                          </p:spTgt>
                                        </p:tgtEl>
                                        <p:attrNameLst>
                                          <p:attrName>style.visibility</p:attrName>
                                        </p:attrNameLst>
                                      </p:cBhvr>
                                      <p:to>
                                        <p:strVal val="visible"/>
                                      </p:to>
                                    </p:set>
                                    <p:animEffect transition="in" filter="wipe(left)">
                                      <p:cBhvr>
                                        <p:cTn id="10" dur="500"/>
                                        <p:tgtEl>
                                          <p:spTgt spid="9933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99331">
                                            <p:txEl>
                                              <p:pRg st="2" end="2"/>
                                            </p:txEl>
                                          </p:spTgt>
                                        </p:tgtEl>
                                        <p:attrNameLst>
                                          <p:attrName>style.visibility</p:attrName>
                                        </p:attrNameLst>
                                      </p:cBhvr>
                                      <p:to>
                                        <p:strVal val="visible"/>
                                      </p:to>
                                    </p:set>
                                    <p:animEffect transition="in" filter="wipe(left)">
                                      <p:cBhvr>
                                        <p:cTn id="13" dur="500"/>
                                        <p:tgtEl>
                                          <p:spTgt spid="99331">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99331">
                                            <p:txEl>
                                              <p:pRg st="3" end="3"/>
                                            </p:txEl>
                                          </p:spTgt>
                                        </p:tgtEl>
                                        <p:attrNameLst>
                                          <p:attrName>style.visibility</p:attrName>
                                        </p:attrNameLst>
                                      </p:cBhvr>
                                      <p:to>
                                        <p:strVal val="visible"/>
                                      </p:to>
                                    </p:set>
                                    <p:animEffect transition="in" filter="wipe(left)">
                                      <p:cBhvr>
                                        <p:cTn id="18" dur="500"/>
                                        <p:tgtEl>
                                          <p:spTgt spid="993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a:defRPr/>
            </a:pPr>
            <a:r>
              <a:rPr lang="de-DE" altLang="de-DE"/>
              <a:t>Terminologie</a:t>
            </a:r>
          </a:p>
        </p:txBody>
      </p:sp>
      <p:sp>
        <p:nvSpPr>
          <p:cNvPr id="154627"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dirty="0">
                <a:cs typeface="Times New Roman" pitchFamily="18" charset="0"/>
              </a:rPr>
              <a:t>Orale Artikulationen werden, wie schon gezeigt, durch Adjektivkomposita ausgedrückt, die ein Präfix, das einen unteren (aktiven) </a:t>
            </a:r>
            <a:r>
              <a:rPr lang="de-DE" altLang="de-DE" dirty="0" err="1">
                <a:cs typeface="Times New Roman" pitchFamily="18" charset="0"/>
              </a:rPr>
              <a:t>Artikulator</a:t>
            </a:r>
            <a:r>
              <a:rPr lang="de-DE" altLang="de-DE" dirty="0">
                <a:cs typeface="Times New Roman" pitchFamily="18" charset="0"/>
              </a:rPr>
              <a:t> bezeichnet, mit einem Terminus für einen oberen (passiven) </a:t>
            </a:r>
            <a:r>
              <a:rPr lang="de-DE" altLang="de-DE" dirty="0" err="1">
                <a:cs typeface="Times New Roman" pitchFamily="18" charset="0"/>
              </a:rPr>
              <a:t>Artikulator</a:t>
            </a:r>
            <a:r>
              <a:rPr lang="de-DE" altLang="de-DE" dirty="0">
                <a:cs typeface="Times New Roman" pitchFamily="18" charset="0"/>
              </a:rPr>
              <a:t> kombinieren. </a:t>
            </a:r>
          </a:p>
          <a:p>
            <a:pPr marL="0" indent="0" algn="just">
              <a:buFont typeface="Wingdings 2" pitchFamily="18" charset="2"/>
              <a:buNone/>
              <a:defRPr/>
            </a:pPr>
            <a:r>
              <a:rPr lang="de-DE" altLang="de-DE" dirty="0">
                <a:cs typeface="Times New Roman" pitchFamily="18" charset="0"/>
              </a:rPr>
              <a:t>Beispielsweise wird eine Verengung zwischen der Unterlippe und den Oberzähnen wie beim engl. </a:t>
            </a:r>
            <a:r>
              <a:rPr lang="de-DE" altLang="de-DE" dirty="0">
                <a:solidFill>
                  <a:schemeClr val="accent2"/>
                </a:solidFill>
                <a:cs typeface="Times New Roman" pitchFamily="18" charset="0"/>
              </a:rPr>
              <a:t>[f, v]</a:t>
            </a:r>
            <a:r>
              <a:rPr lang="de-DE" altLang="de-DE" dirty="0">
                <a:cs typeface="Times New Roman" pitchFamily="18" charset="0"/>
              </a:rPr>
              <a:t> mit </a:t>
            </a:r>
            <a:r>
              <a:rPr lang="de-DE" altLang="de-DE" i="1" dirty="0" err="1">
                <a:solidFill>
                  <a:schemeClr val="hlink"/>
                </a:solidFill>
                <a:cs typeface="Times New Roman" pitchFamily="18" charset="0"/>
              </a:rPr>
              <a:t>labio</a:t>
            </a:r>
            <a:r>
              <a:rPr lang="de-DE" altLang="de-DE" i="1" dirty="0">
                <a:solidFill>
                  <a:schemeClr val="hlink"/>
                </a:solidFill>
                <a:cs typeface="Times New Roman" pitchFamily="18" charset="0"/>
              </a:rPr>
              <a:t>-dental</a:t>
            </a:r>
            <a:r>
              <a:rPr lang="de-DE" altLang="de-DE" dirty="0">
                <a:cs typeface="Times New Roman" pitchFamily="18" charset="0"/>
              </a:rPr>
              <a:t> bezeichnet, eine Annäherung zwischen Zungenrücken und hartem Gaumen wie für </a:t>
            </a:r>
            <a:r>
              <a:rPr lang="de-DE" altLang="de-DE" dirty="0">
                <a:solidFill>
                  <a:schemeClr val="accent2"/>
                </a:solidFill>
                <a:latin typeface="SILSophia IPA93" pitchFamily="2" charset="2"/>
                <a:cs typeface="Times New Roman" pitchFamily="18" charset="0"/>
              </a:rPr>
              <a:t>[i]</a:t>
            </a:r>
            <a:r>
              <a:rPr lang="de-DE" altLang="de-DE" dirty="0">
                <a:cs typeface="Times New Roman" pitchFamily="18" charset="0"/>
              </a:rPr>
              <a:t>, ist </a:t>
            </a:r>
            <a:r>
              <a:rPr lang="de-DE" altLang="de-DE" i="1" dirty="0" err="1">
                <a:solidFill>
                  <a:schemeClr val="hlink"/>
                </a:solidFill>
                <a:cs typeface="Times New Roman" pitchFamily="18" charset="0"/>
              </a:rPr>
              <a:t>dorso</a:t>
            </a:r>
            <a:r>
              <a:rPr lang="de-DE" altLang="de-DE" i="1" dirty="0">
                <a:solidFill>
                  <a:schemeClr val="hlink"/>
                </a:solidFill>
                <a:cs typeface="Times New Roman" pitchFamily="18" charset="0"/>
              </a:rPr>
              <a:t>-palatal</a:t>
            </a:r>
            <a:r>
              <a:rPr lang="de-DE" altLang="de-DE" i="1" dirty="0">
                <a:cs typeface="Times New Roman" pitchFamily="18" charset="0"/>
              </a:rPr>
              <a:t> ... </a:t>
            </a:r>
            <a:r>
              <a:rPr lang="de-DE" altLang="de-DE" dirty="0">
                <a:cs typeface="Times New Roman" pitchFamily="18" charset="0"/>
              </a:rPr>
              <a:t>etc.. </a:t>
            </a:r>
            <a:endParaRPr lang="de-DE" altLang="de-D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a:defRPr/>
            </a:pPr>
            <a:r>
              <a:rPr lang="de-DE" altLang="de-DE"/>
              <a:t>Terminologie</a:t>
            </a:r>
          </a:p>
        </p:txBody>
      </p:sp>
      <p:sp>
        <p:nvSpPr>
          <p:cNvPr id="155651" name="Rectangle 3"/>
          <p:cNvSpPr>
            <a:spLocks noGrp="1" noChangeArrowheads="1"/>
          </p:cNvSpPr>
          <p:nvPr>
            <p:ph type="body" idx="1"/>
          </p:nvPr>
        </p:nvSpPr>
        <p:spPr>
          <a:xfrm>
            <a:off x="762000" y="1981200"/>
            <a:ext cx="8001000" cy="4327525"/>
          </a:xfrm>
        </p:spPr>
        <p:txBody>
          <a:bodyPr/>
          <a:lstStyle/>
          <a:p>
            <a:pPr marL="0" indent="0" algn="just">
              <a:lnSpc>
                <a:spcPct val="90000"/>
              </a:lnSpc>
              <a:spcBef>
                <a:spcPct val="30000"/>
              </a:spcBef>
              <a:buFont typeface="Wingdings 2" pitchFamily="18" charset="2"/>
              <a:buNone/>
              <a:defRPr/>
            </a:pPr>
            <a:r>
              <a:rPr lang="de-DE" altLang="de-DE">
                <a:cs typeface="Times New Roman" pitchFamily="18" charset="0"/>
              </a:rPr>
              <a:t>In formal-analytischen Bezeichnungen muss man explizit sein und einen möglichst vollständigen Terminus verwenden. </a:t>
            </a:r>
          </a:p>
          <a:p>
            <a:pPr marL="0" indent="0" algn="just">
              <a:lnSpc>
                <a:spcPct val="90000"/>
              </a:lnSpc>
              <a:spcBef>
                <a:spcPct val="30000"/>
              </a:spcBef>
              <a:buFont typeface="Wingdings 2" pitchFamily="18" charset="2"/>
              <a:buNone/>
              <a:defRPr/>
            </a:pPr>
            <a:r>
              <a:rPr lang="de-DE" altLang="de-DE">
                <a:cs typeface="Times New Roman" pitchFamily="18" charset="0"/>
              </a:rPr>
              <a:t>In der Praxis ist es jedoch häufig ausreichend, abkürzen-de Termini wie </a:t>
            </a:r>
            <a:r>
              <a:rPr lang="de-DE" altLang="de-DE" i="1">
                <a:solidFill>
                  <a:schemeClr val="accent2"/>
                </a:solidFill>
                <a:cs typeface="Times New Roman" pitchFamily="18" charset="0"/>
              </a:rPr>
              <a:t>bilabial</a:t>
            </a:r>
            <a:r>
              <a:rPr lang="de-DE" altLang="de-DE" i="1">
                <a:cs typeface="Times New Roman" pitchFamily="18" charset="0"/>
              </a:rPr>
              <a:t> </a:t>
            </a:r>
            <a:r>
              <a:rPr lang="de-DE" altLang="de-DE">
                <a:cs typeface="Times New Roman" pitchFamily="18" charset="0"/>
              </a:rPr>
              <a:t>für </a:t>
            </a:r>
            <a:r>
              <a:rPr lang="de-DE" altLang="de-DE" i="1">
                <a:solidFill>
                  <a:schemeClr val="hlink"/>
                </a:solidFill>
                <a:cs typeface="Times New Roman" pitchFamily="18" charset="0"/>
              </a:rPr>
              <a:t>l</a:t>
            </a:r>
            <a:r>
              <a:rPr lang="de-DE" altLang="de-DE" i="1">
                <a:solidFill>
                  <a:schemeClr val="accent2"/>
                </a:solidFill>
                <a:cs typeface="Times New Roman" pitchFamily="18" charset="0"/>
              </a:rPr>
              <a:t>abio-labial</a:t>
            </a:r>
            <a:r>
              <a:rPr lang="de-DE" altLang="de-DE">
                <a:cs typeface="Times New Roman" pitchFamily="18" charset="0"/>
              </a:rPr>
              <a:t> oder </a:t>
            </a:r>
            <a:r>
              <a:rPr lang="de-DE" altLang="de-DE" i="1">
                <a:solidFill>
                  <a:schemeClr val="accent2"/>
                </a:solidFill>
                <a:cs typeface="Times New Roman" pitchFamily="18" charset="0"/>
              </a:rPr>
              <a:t>retroflex</a:t>
            </a:r>
            <a:r>
              <a:rPr lang="de-DE" altLang="de-DE">
                <a:cs typeface="Times New Roman" pitchFamily="18" charset="0"/>
              </a:rPr>
              <a:t> für </a:t>
            </a:r>
            <a:r>
              <a:rPr lang="de-DE" altLang="de-DE" i="1">
                <a:solidFill>
                  <a:schemeClr val="accent2"/>
                </a:solidFill>
                <a:cs typeface="Times New Roman" pitchFamily="18" charset="0"/>
              </a:rPr>
              <a:t>apiko-palatal</a:t>
            </a:r>
            <a:r>
              <a:rPr lang="de-DE" altLang="de-DE" i="1">
                <a:cs typeface="Times New Roman" pitchFamily="18" charset="0"/>
              </a:rPr>
              <a:t> </a:t>
            </a:r>
            <a:r>
              <a:rPr lang="de-DE" altLang="de-DE">
                <a:cs typeface="Times New Roman" pitchFamily="18" charset="0"/>
              </a:rPr>
              <a:t>zu verwenden. </a:t>
            </a:r>
          </a:p>
          <a:p>
            <a:pPr marL="0" indent="0" algn="just">
              <a:lnSpc>
                <a:spcPct val="90000"/>
              </a:lnSpc>
              <a:spcBef>
                <a:spcPct val="30000"/>
              </a:spcBef>
              <a:buFont typeface="Wingdings 2" pitchFamily="18" charset="2"/>
              <a:buNone/>
              <a:defRPr/>
            </a:pPr>
            <a:r>
              <a:rPr lang="de-DE" altLang="de-DE">
                <a:cs typeface="Times New Roman" pitchFamily="18" charset="0"/>
              </a:rPr>
              <a:t>Gelegentlich ist es nützlich einen Oberbegriff wie </a:t>
            </a:r>
            <a:r>
              <a:rPr lang="de-DE" altLang="de-DE" i="1">
                <a:solidFill>
                  <a:schemeClr val="accent2"/>
                </a:solidFill>
                <a:cs typeface="Times New Roman" pitchFamily="18" charset="0"/>
              </a:rPr>
              <a:t>labial</a:t>
            </a:r>
            <a:r>
              <a:rPr lang="de-DE" altLang="de-DE" i="1">
                <a:cs typeface="Times New Roman" pitchFamily="18" charset="0"/>
              </a:rPr>
              <a:t> </a:t>
            </a:r>
            <a:r>
              <a:rPr lang="de-DE" altLang="de-DE">
                <a:cs typeface="Times New Roman" pitchFamily="18" charset="0"/>
              </a:rPr>
              <a:t>für </a:t>
            </a:r>
            <a:r>
              <a:rPr lang="de-DE" altLang="de-DE" i="1">
                <a:solidFill>
                  <a:schemeClr val="accent2"/>
                </a:solidFill>
                <a:cs typeface="Times New Roman" pitchFamily="18" charset="0"/>
              </a:rPr>
              <a:t>labio-labial </a:t>
            </a:r>
            <a:r>
              <a:rPr lang="de-DE" altLang="de-DE">
                <a:cs typeface="Times New Roman" pitchFamily="18" charset="0"/>
              </a:rPr>
              <a:t>und </a:t>
            </a:r>
            <a:r>
              <a:rPr lang="de-DE" altLang="de-DE" i="1">
                <a:solidFill>
                  <a:schemeClr val="hlink"/>
                </a:solidFill>
                <a:cs typeface="Times New Roman" pitchFamily="18" charset="0"/>
              </a:rPr>
              <a:t>l</a:t>
            </a:r>
            <a:r>
              <a:rPr lang="de-DE" altLang="de-DE" i="1">
                <a:solidFill>
                  <a:schemeClr val="accent2"/>
                </a:solidFill>
                <a:cs typeface="Times New Roman" pitchFamily="18" charset="0"/>
              </a:rPr>
              <a:t>abio-dental</a:t>
            </a:r>
            <a:r>
              <a:rPr lang="de-DE" altLang="de-DE">
                <a:cs typeface="Times New Roman" pitchFamily="18" charset="0"/>
              </a:rPr>
              <a:t> zur Verfügung zu haben. </a:t>
            </a:r>
          </a:p>
          <a:p>
            <a:pPr marL="0" indent="0" algn="just">
              <a:lnSpc>
                <a:spcPct val="90000"/>
              </a:lnSpc>
              <a:spcBef>
                <a:spcPct val="30000"/>
              </a:spcBef>
              <a:buFont typeface="Wingdings 2" pitchFamily="18" charset="2"/>
              <a:buNone/>
              <a:defRPr/>
            </a:pPr>
            <a:r>
              <a:rPr lang="de-DE" altLang="de-DE">
                <a:cs typeface="Times New Roman" pitchFamily="18" charset="0"/>
              </a:rPr>
              <a:t>In vielen Fällen ist der untere Artikulator mit der Festlegung des oberen vorhersagbar, so dass das Präfix weggelassen werden kann.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animEffect transition="in" filter="wipe(left)">
                                      <p:cBhvr>
                                        <p:cTn id="7" dur="500"/>
                                        <p:tgtEl>
                                          <p:spTgt spid="155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5651">
                                            <p:txEl>
                                              <p:pRg st="1" end="1"/>
                                            </p:txEl>
                                          </p:spTgt>
                                        </p:tgtEl>
                                        <p:attrNameLst>
                                          <p:attrName>style.visibility</p:attrName>
                                        </p:attrNameLst>
                                      </p:cBhvr>
                                      <p:to>
                                        <p:strVal val="visible"/>
                                      </p:to>
                                    </p:set>
                                    <p:animEffect transition="in" filter="wipe(left)">
                                      <p:cBhvr>
                                        <p:cTn id="12" dur="500"/>
                                        <p:tgtEl>
                                          <p:spTgt spid="155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5651">
                                            <p:txEl>
                                              <p:pRg st="2" end="2"/>
                                            </p:txEl>
                                          </p:spTgt>
                                        </p:tgtEl>
                                        <p:attrNameLst>
                                          <p:attrName>style.visibility</p:attrName>
                                        </p:attrNameLst>
                                      </p:cBhvr>
                                      <p:to>
                                        <p:strVal val="visible"/>
                                      </p:to>
                                    </p:set>
                                    <p:animEffect transition="in" filter="wipe(left)">
                                      <p:cBhvr>
                                        <p:cTn id="17" dur="500"/>
                                        <p:tgtEl>
                                          <p:spTgt spid="155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5651">
                                            <p:txEl>
                                              <p:pRg st="3" end="3"/>
                                            </p:txEl>
                                          </p:spTgt>
                                        </p:tgtEl>
                                        <p:attrNameLst>
                                          <p:attrName>style.visibility</p:attrName>
                                        </p:attrNameLst>
                                      </p:cBhvr>
                                      <p:to>
                                        <p:strVal val="visible"/>
                                      </p:to>
                                    </p:set>
                                    <p:animEffect transition="in" filter="wipe(left)">
                                      <p:cBhvr>
                                        <p:cTn id="22" dur="500"/>
                                        <p:tgtEl>
                                          <p:spTgt spid="155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a:defRPr/>
            </a:pPr>
            <a:r>
              <a:rPr lang="de-DE" altLang="de-DE"/>
              <a:t>labio-labial</a:t>
            </a:r>
          </a:p>
        </p:txBody>
      </p:sp>
      <p:sp>
        <p:nvSpPr>
          <p:cNvPr id="156675" name="Rectangle 3"/>
          <p:cNvSpPr>
            <a:spLocks noGrp="1" noChangeArrowheads="1"/>
          </p:cNvSpPr>
          <p:nvPr>
            <p:ph type="body" idx="1"/>
          </p:nvPr>
        </p:nvSpPr>
        <p:spPr>
          <a:xfrm>
            <a:off x="838200" y="1981200"/>
            <a:ext cx="7924800" cy="4114800"/>
          </a:xfrm>
        </p:spPr>
        <p:txBody>
          <a:bodyPr/>
          <a:lstStyle/>
          <a:p>
            <a:pPr marL="0" indent="0" algn="just">
              <a:spcBef>
                <a:spcPct val="30000"/>
              </a:spcBef>
              <a:buFont typeface="Wingdings 2" pitchFamily="18" charset="2"/>
              <a:buNone/>
              <a:defRPr/>
            </a:pPr>
            <a:r>
              <a:rPr lang="de-DE" altLang="de-DE" dirty="0">
                <a:cs typeface="Times New Roman" pitchFamily="18" charset="0"/>
              </a:rPr>
              <a:t>Die übliche Bezeichnung dafür ist die Kurzform </a:t>
            </a:r>
            <a:r>
              <a:rPr lang="de-DE" altLang="de-DE" i="1" dirty="0">
                <a:solidFill>
                  <a:schemeClr val="accent2"/>
                </a:solidFill>
                <a:cs typeface="Times New Roman" pitchFamily="18" charset="0"/>
              </a:rPr>
              <a:t>bilabial</a:t>
            </a:r>
            <a:r>
              <a:rPr lang="de-DE" altLang="de-DE" i="1" dirty="0">
                <a:cs typeface="Times New Roman" pitchFamily="18" charset="0"/>
              </a:rPr>
              <a:t>. </a:t>
            </a:r>
            <a:endParaRPr lang="de-DE" altLang="de-DE" dirty="0">
              <a:cs typeface="Times New Roman" pitchFamily="18" charset="0"/>
            </a:endParaRPr>
          </a:p>
          <a:p>
            <a:pPr marL="0" indent="0" algn="just">
              <a:spcBef>
                <a:spcPct val="30000"/>
              </a:spcBef>
              <a:buFont typeface="Wingdings 2" pitchFamily="18" charset="2"/>
              <a:buNone/>
              <a:defRPr/>
            </a:pPr>
            <a:r>
              <a:rPr lang="de-DE" altLang="de-DE" dirty="0">
                <a:cs typeface="Times New Roman" pitchFamily="18" charset="0"/>
              </a:rPr>
              <a:t>Der Terminus </a:t>
            </a:r>
            <a:r>
              <a:rPr lang="de-DE" altLang="de-DE" i="1" dirty="0">
                <a:solidFill>
                  <a:schemeClr val="accent2"/>
                </a:solidFill>
                <a:cs typeface="Times New Roman" pitchFamily="18" charset="0"/>
              </a:rPr>
              <a:t>bilabial</a:t>
            </a:r>
            <a:r>
              <a:rPr lang="de-DE" altLang="de-DE" dirty="0">
                <a:cs typeface="Times New Roman" pitchFamily="18" charset="0"/>
              </a:rPr>
              <a:t> umfasst alle Artikulationen, die mit der Unterlippe als aktivem und der Oberlippe als </a:t>
            </a:r>
            <a:r>
              <a:rPr lang="de-DE" altLang="de-DE" dirty="0" err="1">
                <a:cs typeface="Times New Roman" pitchFamily="18" charset="0"/>
              </a:rPr>
              <a:t>passi-vem</a:t>
            </a:r>
            <a:r>
              <a:rPr lang="de-DE" altLang="de-DE" dirty="0">
                <a:cs typeface="Times New Roman" pitchFamily="18" charset="0"/>
              </a:rPr>
              <a:t> </a:t>
            </a:r>
            <a:r>
              <a:rPr lang="de-DE" altLang="de-DE" dirty="0" err="1">
                <a:cs typeface="Times New Roman" pitchFamily="18" charset="0"/>
              </a:rPr>
              <a:t>Artikulator</a:t>
            </a:r>
            <a:r>
              <a:rPr lang="de-DE" altLang="de-DE" dirty="0">
                <a:cs typeface="Times New Roman" pitchFamily="18" charset="0"/>
              </a:rPr>
              <a:t> gebildet werden. Dazu gehören u.a. die im IPA-Alphabet mit </a:t>
            </a:r>
            <a:r>
              <a:rPr lang="de-DE" altLang="de-DE" dirty="0">
                <a:solidFill>
                  <a:schemeClr val="accent2"/>
                </a:solidFill>
                <a:cs typeface="Times New Roman" pitchFamily="18" charset="0"/>
              </a:rPr>
              <a:t>[p, b, m, ɸ, β, w]</a:t>
            </a:r>
            <a:r>
              <a:rPr lang="de-DE" altLang="de-DE" dirty="0">
                <a:cs typeface="Times New Roman" pitchFamily="18" charset="0"/>
              </a:rPr>
              <a:t> notierten Laute. </a:t>
            </a:r>
          </a:p>
          <a:p>
            <a:pPr marL="0" indent="0" algn="just">
              <a:spcBef>
                <a:spcPct val="30000"/>
              </a:spcBef>
              <a:buFont typeface="Wingdings 2" pitchFamily="18" charset="2"/>
              <a:buNone/>
              <a:defRPr/>
            </a:pPr>
            <a:r>
              <a:rPr lang="de-DE" altLang="de-DE" dirty="0">
                <a:cs typeface="Times New Roman" pitchFamily="18" charset="0"/>
              </a:rPr>
              <a:t>Im Normalfall sind eher die äußeren </a:t>
            </a:r>
            <a:r>
              <a:rPr lang="de-DE" altLang="de-DE" dirty="0" err="1">
                <a:cs typeface="Times New Roman" pitchFamily="18" charset="0"/>
              </a:rPr>
              <a:t>Subzonen</a:t>
            </a:r>
            <a:r>
              <a:rPr lang="de-DE" altLang="de-DE" dirty="0">
                <a:cs typeface="Times New Roman" pitchFamily="18" charset="0"/>
              </a:rPr>
              <a:t> der Lippen beteiligt, so dass eine weitere Differenzierung (</a:t>
            </a:r>
            <a:r>
              <a:rPr lang="de-DE" altLang="de-DE" dirty="0" err="1">
                <a:cs typeface="Times New Roman" pitchFamily="18" charset="0"/>
              </a:rPr>
              <a:t>exolabial</a:t>
            </a:r>
            <a:r>
              <a:rPr lang="de-DE" altLang="de-DE" dirty="0">
                <a:cs typeface="Times New Roman" pitchFamily="18" charset="0"/>
              </a:rPr>
              <a:t> vs. </a:t>
            </a:r>
            <a:r>
              <a:rPr lang="de-DE" altLang="de-DE" dirty="0" err="1">
                <a:cs typeface="Times New Roman" pitchFamily="18" charset="0"/>
              </a:rPr>
              <a:t>endolabial</a:t>
            </a:r>
            <a:r>
              <a:rPr lang="de-DE" altLang="de-DE" dirty="0">
                <a:cs typeface="Times New Roman" pitchFamily="18" charset="0"/>
              </a:rPr>
              <a:t>) unnötig ist.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6675">
                                            <p:txEl>
                                              <p:pRg st="0" end="0"/>
                                            </p:txEl>
                                          </p:spTgt>
                                        </p:tgtEl>
                                        <p:attrNameLst>
                                          <p:attrName>style.visibility</p:attrName>
                                        </p:attrNameLst>
                                      </p:cBhvr>
                                      <p:to>
                                        <p:strVal val="visible"/>
                                      </p:to>
                                    </p:set>
                                    <p:animEffect transition="in" filter="wipe(left)">
                                      <p:cBhvr>
                                        <p:cTn id="7" dur="500"/>
                                        <p:tgtEl>
                                          <p:spTgt spid="156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6675">
                                            <p:txEl>
                                              <p:pRg st="1" end="1"/>
                                            </p:txEl>
                                          </p:spTgt>
                                        </p:tgtEl>
                                        <p:attrNameLst>
                                          <p:attrName>style.visibility</p:attrName>
                                        </p:attrNameLst>
                                      </p:cBhvr>
                                      <p:to>
                                        <p:strVal val="visible"/>
                                      </p:to>
                                    </p:set>
                                    <p:animEffect transition="in" filter="wipe(left)">
                                      <p:cBhvr>
                                        <p:cTn id="12" dur="500"/>
                                        <p:tgtEl>
                                          <p:spTgt spid="156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6675">
                                            <p:txEl>
                                              <p:pRg st="2" end="2"/>
                                            </p:txEl>
                                          </p:spTgt>
                                        </p:tgtEl>
                                        <p:attrNameLst>
                                          <p:attrName>style.visibility</p:attrName>
                                        </p:attrNameLst>
                                      </p:cBhvr>
                                      <p:to>
                                        <p:strVal val="visible"/>
                                      </p:to>
                                    </p:set>
                                    <p:animEffect transition="in" filter="wipe(left)">
                                      <p:cBhvr>
                                        <p:cTn id="17" dur="500"/>
                                        <p:tgtEl>
                                          <p:spTgt spid="156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a:defRPr/>
            </a:pPr>
            <a:r>
              <a:rPr lang="de-DE" altLang="de-DE"/>
              <a:t>labio-labial</a:t>
            </a:r>
          </a:p>
        </p:txBody>
      </p:sp>
      <p:sp>
        <p:nvSpPr>
          <p:cNvPr id="168963" name="Rectangle 3"/>
          <p:cNvSpPr>
            <a:spLocks noGrp="1" noChangeArrowheads="1"/>
          </p:cNvSpPr>
          <p:nvPr>
            <p:ph type="body" idx="1"/>
          </p:nvPr>
        </p:nvSpPr>
        <p:spPr>
          <a:xfrm>
            <a:off x="838200" y="1752600"/>
            <a:ext cx="7924800" cy="4343400"/>
          </a:xfrm>
        </p:spPr>
        <p:txBody>
          <a:bodyPr/>
          <a:lstStyle/>
          <a:p>
            <a:pPr marL="0" indent="0" algn="just">
              <a:lnSpc>
                <a:spcPct val="90000"/>
              </a:lnSpc>
              <a:buFont typeface="Wingdings 2" pitchFamily="18" charset="2"/>
              <a:buNone/>
              <a:defRPr/>
            </a:pPr>
            <a:r>
              <a:rPr lang="de-DE" altLang="de-DE" dirty="0">
                <a:cs typeface="Times New Roman" pitchFamily="18" charset="0"/>
              </a:rPr>
              <a:t>Dies ist die übliche Artikulation des bilabialen Nasals </a:t>
            </a:r>
            <a:r>
              <a:rPr lang="de-DE" altLang="de-DE" dirty="0">
                <a:solidFill>
                  <a:schemeClr val="accent2"/>
                </a:solidFill>
                <a:cs typeface="Times New Roman" pitchFamily="18" charset="0"/>
              </a:rPr>
              <a:t>[m]</a:t>
            </a:r>
            <a:r>
              <a:rPr lang="de-DE" altLang="de-DE" dirty="0">
                <a:cs typeface="Times New Roman" pitchFamily="18" charset="0"/>
              </a:rPr>
              <a:t>, der Plosive </a:t>
            </a:r>
            <a:r>
              <a:rPr lang="de-DE" altLang="de-DE" dirty="0">
                <a:solidFill>
                  <a:schemeClr val="accent2"/>
                </a:solidFill>
                <a:cs typeface="Times New Roman" pitchFamily="18" charset="0"/>
              </a:rPr>
              <a:t>[p, b]</a:t>
            </a:r>
            <a:r>
              <a:rPr lang="de-DE" altLang="de-DE" dirty="0">
                <a:cs typeface="Times New Roman" pitchFamily="18" charset="0"/>
              </a:rPr>
              <a:t>, und der Frikative </a:t>
            </a:r>
            <a:r>
              <a:rPr lang="de-DE" altLang="de-DE" dirty="0">
                <a:solidFill>
                  <a:schemeClr val="accent2"/>
                </a:solidFill>
                <a:cs typeface="Times New Roman" pitchFamily="18" charset="0"/>
              </a:rPr>
              <a:t>[ɸ, β]</a:t>
            </a:r>
            <a:r>
              <a:rPr lang="de-DE" altLang="de-DE" dirty="0">
                <a:cs typeface="Times New Roman" pitchFamily="18" charset="0"/>
              </a:rPr>
              <a:t>. </a:t>
            </a:r>
          </a:p>
          <a:p>
            <a:pPr marL="0" indent="0" algn="just">
              <a:lnSpc>
                <a:spcPct val="90000"/>
              </a:lnSpc>
              <a:buFont typeface="Wingdings 2" pitchFamily="18" charset="2"/>
              <a:buNone/>
              <a:defRPr/>
            </a:pPr>
            <a:r>
              <a:rPr lang="de-DE" altLang="de-DE" dirty="0">
                <a:cs typeface="Times New Roman" pitchFamily="18" charset="0"/>
              </a:rPr>
              <a:t>Der stimmhafte bilabiale Frikativ </a:t>
            </a:r>
            <a:r>
              <a:rPr lang="de-DE" altLang="de-DE" dirty="0">
                <a:solidFill>
                  <a:schemeClr val="accent2"/>
                </a:solidFill>
                <a:cs typeface="Times New Roman" pitchFamily="18" charset="0"/>
              </a:rPr>
              <a:t>[B]</a:t>
            </a:r>
            <a:r>
              <a:rPr lang="de-DE" altLang="de-DE" dirty="0">
                <a:cs typeface="Times New Roman" pitchFamily="18" charset="0"/>
              </a:rPr>
              <a:t> wird beispielsweise in den meisten Varietäten des Spanischen in </a:t>
            </a:r>
            <a:r>
              <a:rPr lang="de-DE" altLang="de-DE" dirty="0" err="1">
                <a:cs typeface="Times New Roman" pitchFamily="18" charset="0"/>
              </a:rPr>
              <a:t>intervoka-lischer</a:t>
            </a:r>
            <a:r>
              <a:rPr lang="de-DE" altLang="de-DE" dirty="0">
                <a:cs typeface="Times New Roman" pitchFamily="18" charset="0"/>
              </a:rPr>
              <a:t> Position als das normale Allophon des Phonems </a:t>
            </a:r>
            <a:r>
              <a:rPr lang="de-DE" altLang="de-DE" dirty="0">
                <a:solidFill>
                  <a:schemeClr val="accent2"/>
                </a:solidFill>
                <a:cs typeface="Times New Roman" pitchFamily="18" charset="0"/>
              </a:rPr>
              <a:t>/b/</a:t>
            </a:r>
            <a:r>
              <a:rPr lang="de-DE" altLang="de-DE" dirty="0">
                <a:cs typeface="Times New Roman" pitchFamily="18" charset="0"/>
              </a:rPr>
              <a:t> verwendet, z.B. in </a:t>
            </a:r>
            <a:r>
              <a:rPr lang="de-DE" altLang="de-DE" i="1" dirty="0" err="1">
                <a:solidFill>
                  <a:schemeClr val="accent2"/>
                </a:solidFill>
                <a:cs typeface="Times New Roman" pitchFamily="18" charset="0"/>
              </a:rPr>
              <a:t>sabe</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sa</a:t>
            </a:r>
            <a:r>
              <a:rPr lang="de-DE" altLang="de-DE" dirty="0">
                <a:solidFill>
                  <a:schemeClr val="accent2"/>
                </a:solidFill>
                <a:cs typeface="Times New Roman" pitchFamily="18" charset="0"/>
              </a:rPr>
              <a:t>βe]</a:t>
            </a:r>
            <a:r>
              <a:rPr lang="de-DE" altLang="de-DE" dirty="0">
                <a:cs typeface="Times New Roman" pitchFamily="18" charset="0"/>
              </a:rPr>
              <a:t> ‘er weiß’. </a:t>
            </a:r>
          </a:p>
          <a:p>
            <a:pPr marL="0" indent="0" algn="just">
              <a:lnSpc>
                <a:spcPct val="90000"/>
              </a:lnSpc>
              <a:buFont typeface="Wingdings 2" pitchFamily="18" charset="2"/>
              <a:buNone/>
              <a:defRPr/>
            </a:pPr>
            <a:r>
              <a:rPr lang="de-DE" altLang="de-DE" dirty="0">
                <a:cs typeface="Times New Roman" pitchFamily="18" charset="0"/>
              </a:rPr>
              <a:t>Das </a:t>
            </a:r>
            <a:r>
              <a:rPr lang="de-DE" altLang="de-DE" dirty="0">
                <a:solidFill>
                  <a:schemeClr val="accent2"/>
                </a:solidFill>
                <a:cs typeface="Times New Roman" pitchFamily="18" charset="0"/>
              </a:rPr>
              <a:t>[β]</a:t>
            </a:r>
            <a:r>
              <a:rPr lang="de-DE" altLang="de-DE" dirty="0">
                <a:cs typeface="Times New Roman" pitchFamily="18" charset="0"/>
              </a:rPr>
              <a:t> kommt auch in süddeutschen Dialekten anstelle des regulären </a:t>
            </a:r>
            <a:r>
              <a:rPr lang="de-DE" altLang="de-DE" dirty="0" err="1">
                <a:cs typeface="Times New Roman" pitchFamily="18" charset="0"/>
              </a:rPr>
              <a:t>labio</a:t>
            </a:r>
            <a:r>
              <a:rPr lang="de-DE" altLang="de-DE" dirty="0">
                <a:cs typeface="Times New Roman" pitchFamily="18" charset="0"/>
              </a:rPr>
              <a:t>-dentalen </a:t>
            </a:r>
            <a:r>
              <a:rPr lang="de-DE" altLang="de-DE" dirty="0">
                <a:solidFill>
                  <a:schemeClr val="accent2"/>
                </a:solidFill>
                <a:cs typeface="Times New Roman" pitchFamily="18" charset="0"/>
              </a:rPr>
              <a:t>[v]</a:t>
            </a:r>
            <a:r>
              <a:rPr lang="de-DE" altLang="de-DE" dirty="0">
                <a:cs typeface="Times New Roman" pitchFamily="18" charset="0"/>
              </a:rPr>
              <a:t> des Standard-deutschen vor: </a:t>
            </a:r>
            <a:r>
              <a:rPr lang="de-DE" altLang="de-DE" i="1" dirty="0">
                <a:solidFill>
                  <a:schemeClr val="accent2"/>
                </a:solidFill>
                <a:cs typeface="Times New Roman" pitchFamily="18" charset="0"/>
              </a:rPr>
              <a:t>Wand</a:t>
            </a:r>
            <a:r>
              <a:rPr lang="de-DE" altLang="de-DE" dirty="0">
                <a:solidFill>
                  <a:schemeClr val="accent2"/>
                </a:solidFill>
                <a:cs typeface="Times New Roman" pitchFamily="18" charset="0"/>
              </a:rPr>
              <a:t> [β</a:t>
            </a:r>
            <a:r>
              <a:rPr lang="de-DE" altLang="de-DE" dirty="0" err="1">
                <a:solidFill>
                  <a:schemeClr val="accent2"/>
                </a:solidFill>
                <a:cs typeface="Times New Roman" pitchFamily="18" charset="0"/>
              </a:rPr>
              <a:t>ant</a:t>
            </a:r>
            <a:r>
              <a:rPr lang="de-DE" altLang="de-DE" dirty="0">
                <a:solidFill>
                  <a:schemeClr val="accent2"/>
                </a:solidFill>
                <a:cs typeface="Times New Roman" pitchFamily="18" charset="0"/>
              </a:rPr>
              <a:t>]</a:t>
            </a:r>
            <a:r>
              <a:rPr lang="de-DE" altLang="de-DE" dirty="0">
                <a:cs typeface="Times New Roman" pitchFamily="18" charset="0"/>
              </a:rPr>
              <a:t> oder </a:t>
            </a:r>
            <a:r>
              <a:rPr lang="de-DE" altLang="de-DE" i="1" dirty="0">
                <a:solidFill>
                  <a:schemeClr val="accent2"/>
                </a:solidFill>
                <a:cs typeface="Times New Roman" pitchFamily="18" charset="0"/>
              </a:rPr>
              <a:t>Qualle</a:t>
            </a:r>
            <a:r>
              <a:rPr lang="de-DE" altLang="de-DE" dirty="0">
                <a:solidFill>
                  <a:schemeClr val="accent2"/>
                </a:solidFill>
                <a:cs typeface="Times New Roman" pitchFamily="18" charset="0"/>
              </a:rPr>
              <a:t> [ˈkβ</a:t>
            </a:r>
            <a:r>
              <a:rPr lang="de-DE" altLang="de-DE" dirty="0" err="1">
                <a:solidFill>
                  <a:schemeClr val="accent2"/>
                </a:solidFill>
                <a:cs typeface="Times New Roman" pitchFamily="18" charset="0"/>
              </a:rPr>
              <a:t>alə</a:t>
            </a:r>
            <a:r>
              <a:rPr lang="de-DE" altLang="de-DE" dirty="0">
                <a:solidFill>
                  <a:schemeClr val="accent2"/>
                </a:solidFill>
                <a:cs typeface="Times New Roman" pitchFamily="18" charset="0"/>
              </a:rPr>
              <a:t>]</a:t>
            </a:r>
            <a:r>
              <a:rPr lang="de-DE" altLang="de-DE" dirty="0">
                <a:cs typeface="Times New Roman" pitchFamily="18" charset="0"/>
              </a:rPr>
              <a:t>. </a:t>
            </a:r>
          </a:p>
          <a:p>
            <a:pPr marL="0" indent="0" algn="just">
              <a:lnSpc>
                <a:spcPct val="90000"/>
              </a:lnSpc>
              <a:buFont typeface="Wingdings 2" pitchFamily="18" charset="2"/>
              <a:buNone/>
              <a:defRPr/>
            </a:pPr>
            <a:r>
              <a:rPr lang="de-DE" altLang="de-DE" dirty="0">
                <a:cs typeface="Times New Roman" pitchFamily="18" charset="0"/>
              </a:rPr>
              <a:t>Ein stimmloses bilabiales </a:t>
            </a:r>
            <a:r>
              <a:rPr lang="de-DE" altLang="de-DE" dirty="0">
                <a:solidFill>
                  <a:schemeClr val="accent2"/>
                </a:solidFill>
                <a:cs typeface="Times New Roman" pitchFamily="18" charset="0"/>
              </a:rPr>
              <a:t>[ɸ]</a:t>
            </a:r>
            <a:r>
              <a:rPr lang="de-DE" altLang="de-DE" dirty="0">
                <a:cs typeface="Times New Roman" pitchFamily="18" charset="0"/>
              </a:rPr>
              <a:t> ist im Japanischen ein Allophon von </a:t>
            </a:r>
            <a:r>
              <a:rPr lang="de-DE" altLang="de-DE" dirty="0">
                <a:solidFill>
                  <a:schemeClr val="accent2"/>
                </a:solidFill>
                <a:cs typeface="Times New Roman" pitchFamily="18" charset="0"/>
              </a:rPr>
              <a:t>/h/</a:t>
            </a:r>
            <a:r>
              <a:rPr lang="de-DE" altLang="de-DE" dirty="0">
                <a:cs typeface="Times New Roman" pitchFamily="18" charset="0"/>
              </a:rPr>
              <a:t>, und zwar vor dem Vokal </a:t>
            </a:r>
            <a:r>
              <a:rPr lang="de-DE" altLang="de-DE" dirty="0">
                <a:solidFill>
                  <a:schemeClr val="accent2"/>
                </a:solidFill>
                <a:cs typeface="Times New Roman" pitchFamily="18" charset="0"/>
              </a:rPr>
              <a:t>/u/: /</a:t>
            </a:r>
            <a:r>
              <a:rPr lang="de-DE" altLang="de-DE" dirty="0" err="1">
                <a:solidFill>
                  <a:schemeClr val="accent2"/>
                </a:solidFill>
                <a:cs typeface="Times New Roman" pitchFamily="18" charset="0"/>
              </a:rPr>
              <a:t>huta</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ɸu̥ta</a:t>
            </a:r>
            <a:r>
              <a:rPr lang="de-DE" altLang="de-DE" dirty="0">
                <a:solidFill>
                  <a:schemeClr val="accent2"/>
                </a:solidFill>
                <a:cs typeface="Times New Roman" pitchFamily="18" charset="0"/>
              </a:rPr>
              <a:t>]</a:t>
            </a:r>
            <a:r>
              <a:rPr lang="de-DE" altLang="de-DE" dirty="0">
                <a:cs typeface="Times New Roman" pitchFamily="18" charset="0"/>
              </a:rPr>
              <a:t> 'Deckel'.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animEffect transition="in" filter="wipe(left)">
                                      <p:cBhvr>
                                        <p:cTn id="7" dur="500"/>
                                        <p:tgtEl>
                                          <p:spTgt spid="1689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8963">
                                            <p:txEl>
                                              <p:pRg st="1" end="1"/>
                                            </p:txEl>
                                          </p:spTgt>
                                        </p:tgtEl>
                                        <p:attrNameLst>
                                          <p:attrName>style.visibility</p:attrName>
                                        </p:attrNameLst>
                                      </p:cBhvr>
                                      <p:to>
                                        <p:strVal val="visible"/>
                                      </p:to>
                                    </p:set>
                                    <p:animEffect transition="in" filter="wipe(left)">
                                      <p:cBhvr>
                                        <p:cTn id="12" dur="500"/>
                                        <p:tgtEl>
                                          <p:spTgt spid="1689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8963">
                                            <p:txEl>
                                              <p:pRg st="2" end="2"/>
                                            </p:txEl>
                                          </p:spTgt>
                                        </p:tgtEl>
                                        <p:attrNameLst>
                                          <p:attrName>style.visibility</p:attrName>
                                        </p:attrNameLst>
                                      </p:cBhvr>
                                      <p:to>
                                        <p:strVal val="visible"/>
                                      </p:to>
                                    </p:set>
                                    <p:animEffect transition="in" filter="wipe(left)">
                                      <p:cBhvr>
                                        <p:cTn id="17" dur="500"/>
                                        <p:tgtEl>
                                          <p:spTgt spid="1689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8963">
                                            <p:txEl>
                                              <p:pRg st="3" end="3"/>
                                            </p:txEl>
                                          </p:spTgt>
                                        </p:tgtEl>
                                        <p:attrNameLst>
                                          <p:attrName>style.visibility</p:attrName>
                                        </p:attrNameLst>
                                      </p:cBhvr>
                                      <p:to>
                                        <p:strVal val="visible"/>
                                      </p:to>
                                    </p:set>
                                    <p:animEffect transition="in" filter="wipe(left)">
                                      <p:cBhvr>
                                        <p:cTn id="22" dur="500"/>
                                        <p:tgtEl>
                                          <p:spTgt spid="168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a:defRPr/>
            </a:pPr>
            <a:r>
              <a:rPr lang="de-DE" altLang="de-DE"/>
              <a:t>labio-dental</a:t>
            </a:r>
          </a:p>
        </p:txBody>
      </p:sp>
      <p:sp>
        <p:nvSpPr>
          <p:cNvPr id="157699"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dirty="0">
                <a:cs typeface="Times New Roman" pitchFamily="18" charset="0"/>
              </a:rPr>
              <a:t>Die häufigste Artikulationsstelle mit der Unterlippe als aktivem </a:t>
            </a:r>
            <a:r>
              <a:rPr lang="de-DE" altLang="de-DE" dirty="0" err="1">
                <a:cs typeface="Times New Roman" pitchFamily="18" charset="0"/>
              </a:rPr>
              <a:t>Artikulator</a:t>
            </a:r>
            <a:r>
              <a:rPr lang="de-DE" altLang="de-DE" dirty="0">
                <a:cs typeface="Times New Roman" pitchFamily="18" charset="0"/>
              </a:rPr>
              <a:t> müsste phonetisch exakt als </a:t>
            </a:r>
            <a:r>
              <a:rPr lang="de-DE" altLang="de-DE" i="1" dirty="0" err="1">
                <a:solidFill>
                  <a:schemeClr val="accent2"/>
                </a:solidFill>
                <a:cs typeface="Times New Roman" pitchFamily="18" charset="0"/>
              </a:rPr>
              <a:t>endolabio</a:t>
            </a:r>
            <a:r>
              <a:rPr lang="de-DE" altLang="de-DE" i="1" dirty="0">
                <a:solidFill>
                  <a:schemeClr val="accent2"/>
                </a:solidFill>
                <a:cs typeface="Times New Roman" pitchFamily="18" charset="0"/>
              </a:rPr>
              <a:t>-dental</a:t>
            </a:r>
            <a:r>
              <a:rPr lang="de-DE" altLang="de-DE" dirty="0">
                <a:solidFill>
                  <a:schemeClr val="accent2"/>
                </a:solidFill>
                <a:cs typeface="Times New Roman" pitchFamily="18" charset="0"/>
              </a:rPr>
              <a:t> </a:t>
            </a:r>
            <a:r>
              <a:rPr lang="de-DE" altLang="de-DE" dirty="0">
                <a:cs typeface="Times New Roman" pitchFamily="18" charset="0"/>
              </a:rPr>
              <a:t>bezeichnet werden: </a:t>
            </a:r>
          </a:p>
          <a:p>
            <a:pPr marL="0" indent="0" algn="just">
              <a:buFont typeface="Wingdings 2" pitchFamily="18" charset="2"/>
              <a:buNone/>
              <a:defRPr/>
            </a:pPr>
            <a:r>
              <a:rPr lang="de-DE" altLang="de-DE" dirty="0">
                <a:cs typeface="Times New Roman" pitchFamily="18" charset="0"/>
              </a:rPr>
              <a:t>die Unterlippe wird leicht angehoben, so dass die Innen-seite mit der Unterkante und partiell der Vorderseite der Oberzähne in Kontakt tritt.</a:t>
            </a:r>
          </a:p>
          <a:p>
            <a:pPr marL="0" indent="0" algn="just">
              <a:buFont typeface="Wingdings 2" pitchFamily="18" charset="2"/>
              <a:buNone/>
              <a:defRPr/>
            </a:pPr>
            <a:r>
              <a:rPr lang="de-DE" altLang="de-DE" dirty="0">
                <a:cs typeface="Times New Roman" pitchFamily="18" charset="0"/>
              </a:rPr>
              <a:t>Dies ist die Artikulation der Laute </a:t>
            </a:r>
            <a:r>
              <a:rPr lang="de-DE" altLang="de-DE" dirty="0">
                <a:solidFill>
                  <a:schemeClr val="accent2"/>
                </a:solidFill>
                <a:cs typeface="Times New Roman" pitchFamily="18" charset="0"/>
              </a:rPr>
              <a:t>[f]</a:t>
            </a:r>
            <a:r>
              <a:rPr lang="de-DE" altLang="de-DE" dirty="0">
                <a:cs typeface="Times New Roman" pitchFamily="18" charset="0"/>
              </a:rPr>
              <a:t> und </a:t>
            </a:r>
            <a:r>
              <a:rPr lang="de-DE" altLang="de-DE" dirty="0">
                <a:solidFill>
                  <a:schemeClr val="accent2"/>
                </a:solidFill>
                <a:cs typeface="Times New Roman" pitchFamily="18" charset="0"/>
              </a:rPr>
              <a:t>[v]</a:t>
            </a:r>
            <a:r>
              <a:rPr lang="de-DE" altLang="de-DE" dirty="0">
                <a:cs typeface="Times New Roman" pitchFamily="18" charset="0"/>
              </a:rPr>
              <a:t> z.B. im Englischen, Deutschen  und vielen anderen Sprachen.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7699">
                                            <p:txEl>
                                              <p:pRg st="0" end="0"/>
                                            </p:txEl>
                                          </p:spTgt>
                                        </p:tgtEl>
                                        <p:attrNameLst>
                                          <p:attrName>style.visibility</p:attrName>
                                        </p:attrNameLst>
                                      </p:cBhvr>
                                      <p:to>
                                        <p:strVal val="visible"/>
                                      </p:to>
                                    </p:set>
                                    <p:animEffect transition="in" filter="wipe(left)">
                                      <p:cBhvr>
                                        <p:cTn id="7" dur="500"/>
                                        <p:tgtEl>
                                          <p:spTgt spid="157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7699">
                                            <p:txEl>
                                              <p:pRg st="1" end="1"/>
                                            </p:txEl>
                                          </p:spTgt>
                                        </p:tgtEl>
                                        <p:attrNameLst>
                                          <p:attrName>style.visibility</p:attrName>
                                        </p:attrNameLst>
                                      </p:cBhvr>
                                      <p:to>
                                        <p:strVal val="visible"/>
                                      </p:to>
                                    </p:set>
                                    <p:animEffect transition="in" filter="wipe(left)">
                                      <p:cBhvr>
                                        <p:cTn id="12" dur="500"/>
                                        <p:tgtEl>
                                          <p:spTgt spid="157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7699">
                                            <p:txEl>
                                              <p:pRg st="2" end="2"/>
                                            </p:txEl>
                                          </p:spTgt>
                                        </p:tgtEl>
                                        <p:attrNameLst>
                                          <p:attrName>style.visibility</p:attrName>
                                        </p:attrNameLst>
                                      </p:cBhvr>
                                      <p:to>
                                        <p:strVal val="visible"/>
                                      </p:to>
                                    </p:set>
                                    <p:animEffect transition="in" filter="wipe(left)">
                                      <p:cBhvr>
                                        <p:cTn id="17" dur="500"/>
                                        <p:tgtEl>
                                          <p:spTgt spid="157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a:defRPr/>
            </a:pPr>
            <a:r>
              <a:rPr lang="de-DE" altLang="de-DE"/>
              <a:t>apikal</a:t>
            </a:r>
          </a:p>
        </p:txBody>
      </p:sp>
      <p:sp>
        <p:nvSpPr>
          <p:cNvPr id="158723" name="Rectangle 3"/>
          <p:cNvSpPr>
            <a:spLocks noGrp="1" noChangeArrowheads="1"/>
          </p:cNvSpPr>
          <p:nvPr>
            <p:ph type="body" idx="1"/>
          </p:nvPr>
        </p:nvSpPr>
        <p:spPr>
          <a:xfrm>
            <a:off x="838200" y="1752600"/>
            <a:ext cx="7924800" cy="4556125"/>
          </a:xfrm>
        </p:spPr>
        <p:txBody>
          <a:bodyPr/>
          <a:lstStyle/>
          <a:p>
            <a:pPr marL="0" indent="0" algn="just">
              <a:lnSpc>
                <a:spcPct val="90000"/>
              </a:lnSpc>
              <a:spcBef>
                <a:spcPct val="30000"/>
              </a:spcBef>
              <a:buFont typeface="Wingdings 2" pitchFamily="18" charset="2"/>
              <a:buNone/>
              <a:defRPr/>
            </a:pPr>
            <a:r>
              <a:rPr lang="de-DE" altLang="de-DE" i="1" dirty="0">
                <a:cs typeface="Times New Roman" pitchFamily="18" charset="0"/>
              </a:rPr>
              <a:t>Apikale</a:t>
            </a:r>
            <a:r>
              <a:rPr lang="de-DE" altLang="de-DE" dirty="0">
                <a:cs typeface="Times New Roman" pitchFamily="18" charset="0"/>
              </a:rPr>
              <a:t> Artikulationen werden mit der Zungenspitze (lat. </a:t>
            </a:r>
            <a:r>
              <a:rPr lang="de-DE" altLang="de-DE" i="1" dirty="0" err="1">
                <a:solidFill>
                  <a:schemeClr val="accent2"/>
                </a:solidFill>
                <a:cs typeface="Times New Roman" pitchFamily="18" charset="0"/>
              </a:rPr>
              <a:t>apex</a:t>
            </a:r>
            <a:r>
              <a:rPr lang="de-DE" altLang="de-DE" dirty="0">
                <a:cs typeface="Times New Roman" pitchFamily="18" charset="0"/>
              </a:rPr>
              <a:t>) und passiven </a:t>
            </a:r>
            <a:r>
              <a:rPr lang="de-DE" altLang="de-DE" dirty="0" err="1">
                <a:cs typeface="Times New Roman" pitchFamily="18" charset="0"/>
              </a:rPr>
              <a:t>Artikulatoren</a:t>
            </a:r>
            <a:r>
              <a:rPr lang="de-DE" altLang="de-DE" dirty="0">
                <a:cs typeface="Times New Roman" pitchFamily="18" charset="0"/>
              </a:rPr>
              <a:t> von den Lippen bis zur postalveolaren und eventuell präpalatalen Zone gebildet: </a:t>
            </a:r>
          </a:p>
          <a:p>
            <a:pPr marL="0" indent="0" algn="just">
              <a:lnSpc>
                <a:spcPct val="90000"/>
              </a:lnSpc>
              <a:spcBef>
                <a:spcPct val="30000"/>
              </a:spcBef>
              <a:buFont typeface="Wingdings 2" pitchFamily="18" charset="2"/>
              <a:buNone/>
              <a:defRPr/>
            </a:pPr>
            <a:r>
              <a:rPr lang="de-DE" altLang="de-DE" i="1" dirty="0" err="1">
                <a:solidFill>
                  <a:schemeClr val="accent2"/>
                </a:solidFill>
                <a:cs typeface="Times New Roman" pitchFamily="18" charset="0"/>
              </a:rPr>
              <a:t>Apiko</a:t>
            </a:r>
            <a:r>
              <a:rPr lang="de-DE" altLang="de-DE" i="1" dirty="0">
                <a:solidFill>
                  <a:schemeClr val="accent2"/>
                </a:solidFill>
                <a:cs typeface="Times New Roman" pitchFamily="18" charset="0"/>
              </a:rPr>
              <a:t>-labial:</a:t>
            </a:r>
            <a:r>
              <a:rPr lang="de-DE" altLang="de-DE" i="1" dirty="0">
                <a:cs typeface="Times New Roman" pitchFamily="18" charset="0"/>
              </a:rPr>
              <a:t> </a:t>
            </a:r>
            <a:r>
              <a:rPr lang="de-DE" altLang="de-DE" dirty="0">
                <a:cs typeface="Times New Roman" pitchFamily="18" charset="0"/>
              </a:rPr>
              <a:t>Zungenspitze artikuliert mit der Oberlippe. </a:t>
            </a:r>
          </a:p>
          <a:p>
            <a:pPr marL="0" indent="0" algn="just">
              <a:lnSpc>
                <a:spcPct val="90000"/>
              </a:lnSpc>
              <a:spcBef>
                <a:spcPct val="30000"/>
              </a:spcBef>
              <a:buFont typeface="Wingdings 2" pitchFamily="18" charset="2"/>
              <a:buNone/>
              <a:defRPr/>
            </a:pPr>
            <a:r>
              <a:rPr lang="de-DE" altLang="de-DE" i="1" dirty="0" err="1">
                <a:solidFill>
                  <a:schemeClr val="accent2"/>
                </a:solidFill>
                <a:cs typeface="Times New Roman" pitchFamily="18" charset="0"/>
              </a:rPr>
              <a:t>Apiko</a:t>
            </a:r>
            <a:r>
              <a:rPr lang="de-DE" altLang="de-DE" i="1" dirty="0">
                <a:solidFill>
                  <a:schemeClr val="accent2"/>
                </a:solidFill>
                <a:cs typeface="Times New Roman" pitchFamily="18" charset="0"/>
              </a:rPr>
              <a:t>-dental:</a:t>
            </a:r>
            <a:r>
              <a:rPr lang="de-DE" altLang="de-DE" i="1" dirty="0">
                <a:cs typeface="Times New Roman" pitchFamily="18" charset="0"/>
              </a:rPr>
              <a:t> </a:t>
            </a:r>
            <a:r>
              <a:rPr lang="de-DE" altLang="de-DE" dirty="0">
                <a:cs typeface="Times New Roman" pitchFamily="18" charset="0"/>
              </a:rPr>
              <a:t>Zungenspitze gegen Unterkante oder Rückseite der Oberzähne, oft vereinfacht ‘dental’ genannt. </a:t>
            </a:r>
          </a:p>
          <a:p>
            <a:pPr marL="0" indent="0" algn="just">
              <a:lnSpc>
                <a:spcPct val="90000"/>
              </a:lnSpc>
              <a:spcBef>
                <a:spcPct val="30000"/>
              </a:spcBef>
              <a:buFont typeface="Wingdings 2" pitchFamily="18" charset="2"/>
              <a:buNone/>
              <a:defRPr/>
            </a:pPr>
            <a:r>
              <a:rPr lang="de-DE" altLang="de-DE" dirty="0" err="1">
                <a:cs typeface="Times New Roman" pitchFamily="18" charset="0"/>
              </a:rPr>
              <a:t>Apiko</a:t>
            </a:r>
            <a:r>
              <a:rPr lang="de-DE" altLang="de-DE" dirty="0">
                <a:cs typeface="Times New Roman" pitchFamily="18" charset="0"/>
              </a:rPr>
              <a:t>-dentale Plosive </a:t>
            </a:r>
            <a:r>
              <a:rPr lang="de-DE" altLang="de-DE" dirty="0">
                <a:solidFill>
                  <a:schemeClr val="accent2"/>
                </a:solidFill>
                <a:cs typeface="Times New Roman" pitchFamily="18" charset="0"/>
              </a:rPr>
              <a:t>[t̪, d̪]</a:t>
            </a:r>
            <a:r>
              <a:rPr lang="de-DE" altLang="de-DE" dirty="0">
                <a:cs typeface="Times New Roman" pitchFamily="18" charset="0"/>
              </a:rPr>
              <a:t>, der Nasal </a:t>
            </a:r>
            <a:r>
              <a:rPr lang="de-DE" altLang="de-DE" dirty="0">
                <a:solidFill>
                  <a:schemeClr val="accent2"/>
                </a:solidFill>
                <a:cs typeface="Times New Roman" pitchFamily="18" charset="0"/>
              </a:rPr>
              <a:t>[n̪]</a:t>
            </a:r>
            <a:r>
              <a:rPr lang="de-DE" altLang="de-DE" dirty="0">
                <a:cs typeface="Times New Roman" pitchFamily="18" charset="0"/>
              </a:rPr>
              <a:t>, und der Lateral </a:t>
            </a:r>
            <a:r>
              <a:rPr lang="de-DE" altLang="de-DE" dirty="0">
                <a:solidFill>
                  <a:schemeClr val="accent2"/>
                </a:solidFill>
                <a:cs typeface="Times New Roman" pitchFamily="18" charset="0"/>
              </a:rPr>
              <a:t>[l̪]</a:t>
            </a:r>
            <a:r>
              <a:rPr lang="de-DE" altLang="de-DE" dirty="0">
                <a:cs typeface="Times New Roman" pitchFamily="18" charset="0"/>
              </a:rPr>
              <a:t> sind in vielen Sprachen der Welt </a:t>
            </a:r>
            <a:r>
              <a:rPr lang="de-DE" altLang="de-DE" dirty="0" err="1">
                <a:cs typeface="Times New Roman" pitchFamily="18" charset="0"/>
              </a:rPr>
              <a:t>gebräuch-lich</a:t>
            </a:r>
            <a:r>
              <a:rPr lang="de-DE" altLang="de-DE" dirty="0">
                <a:cs typeface="Times New Roman" pitchFamily="18" charset="0"/>
              </a:rPr>
              <a:t>, so z.B. im Deutschen und in einigen nördlichen Dialekten des Englischen, wenngleich im Englischen eher </a:t>
            </a:r>
            <a:r>
              <a:rPr lang="de-DE" altLang="de-DE" dirty="0" err="1">
                <a:cs typeface="Times New Roman" pitchFamily="18" charset="0"/>
              </a:rPr>
              <a:t>apiko</a:t>
            </a:r>
            <a:r>
              <a:rPr lang="de-DE" altLang="de-DE" dirty="0">
                <a:cs typeface="Times New Roman" pitchFamily="18" charset="0"/>
              </a:rPr>
              <a:t>-alveolare Artikulation gebräuchlich ist.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8723">
                                            <p:txEl>
                                              <p:pRg st="0" end="0"/>
                                            </p:txEl>
                                          </p:spTgt>
                                        </p:tgtEl>
                                        <p:attrNameLst>
                                          <p:attrName>style.visibility</p:attrName>
                                        </p:attrNameLst>
                                      </p:cBhvr>
                                      <p:to>
                                        <p:strVal val="visible"/>
                                      </p:to>
                                    </p:set>
                                    <p:animEffect transition="in" filter="wipe(left)">
                                      <p:cBhvr>
                                        <p:cTn id="7" dur="500"/>
                                        <p:tgtEl>
                                          <p:spTgt spid="1587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8723">
                                            <p:txEl>
                                              <p:pRg st="1" end="1"/>
                                            </p:txEl>
                                          </p:spTgt>
                                        </p:tgtEl>
                                        <p:attrNameLst>
                                          <p:attrName>style.visibility</p:attrName>
                                        </p:attrNameLst>
                                      </p:cBhvr>
                                      <p:to>
                                        <p:strVal val="visible"/>
                                      </p:to>
                                    </p:set>
                                    <p:animEffect transition="in" filter="wipe(left)">
                                      <p:cBhvr>
                                        <p:cTn id="12" dur="500"/>
                                        <p:tgtEl>
                                          <p:spTgt spid="1587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8723">
                                            <p:txEl>
                                              <p:pRg st="2" end="2"/>
                                            </p:txEl>
                                          </p:spTgt>
                                        </p:tgtEl>
                                        <p:attrNameLst>
                                          <p:attrName>style.visibility</p:attrName>
                                        </p:attrNameLst>
                                      </p:cBhvr>
                                      <p:to>
                                        <p:strVal val="visible"/>
                                      </p:to>
                                    </p:set>
                                    <p:animEffect transition="in" filter="wipe(left)">
                                      <p:cBhvr>
                                        <p:cTn id="17" dur="500"/>
                                        <p:tgtEl>
                                          <p:spTgt spid="1587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8723">
                                            <p:txEl>
                                              <p:pRg st="3" end="3"/>
                                            </p:txEl>
                                          </p:spTgt>
                                        </p:tgtEl>
                                        <p:attrNameLst>
                                          <p:attrName>style.visibility</p:attrName>
                                        </p:attrNameLst>
                                      </p:cBhvr>
                                      <p:to>
                                        <p:strVal val="visible"/>
                                      </p:to>
                                    </p:set>
                                    <p:animEffect transition="in" filter="wipe(left)">
                                      <p:cBhvr>
                                        <p:cTn id="22" dur="500"/>
                                        <p:tgtEl>
                                          <p:spTgt spid="1587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3"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6" name="Rectangle 1026"/>
          <p:cNvSpPr>
            <a:spLocks noGrp="1" noChangeArrowheads="1"/>
          </p:cNvSpPr>
          <p:nvPr>
            <p:ph type="title"/>
          </p:nvPr>
        </p:nvSpPr>
        <p:spPr/>
        <p:txBody>
          <a:bodyPr/>
          <a:lstStyle/>
          <a:p>
            <a:pPr>
              <a:defRPr/>
            </a:pPr>
            <a:r>
              <a:rPr lang="de-DE" altLang="de-DE"/>
              <a:t>apiko-dental</a:t>
            </a:r>
          </a:p>
        </p:txBody>
      </p:sp>
      <p:sp>
        <p:nvSpPr>
          <p:cNvPr id="169987" name="Rectangle 1027"/>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dirty="0">
                <a:cs typeface="Times New Roman" pitchFamily="18" charset="0"/>
              </a:rPr>
              <a:t>Gewöhnlich kommt es zusätzlich auch zu einem </a:t>
            </a:r>
            <a:r>
              <a:rPr lang="de-DE" altLang="de-DE" dirty="0" err="1">
                <a:cs typeface="Times New Roman" pitchFamily="18" charset="0"/>
              </a:rPr>
              <a:t>lamino</a:t>
            </a:r>
            <a:r>
              <a:rPr lang="de-DE" altLang="de-DE" dirty="0">
                <a:cs typeface="Times New Roman" pitchFamily="18" charset="0"/>
              </a:rPr>
              <a:t>-alveolaren Kontakt. Der entscheidende Punkt ist jedoch, dass die Zungenspitze einen Kontakt mit den Oberzähnen bildet: Dies macht die Artikulation </a:t>
            </a:r>
            <a:r>
              <a:rPr lang="de-DE" altLang="de-DE" dirty="0" err="1">
                <a:cs typeface="Times New Roman" pitchFamily="18" charset="0"/>
              </a:rPr>
              <a:t>apiko</a:t>
            </a:r>
            <a:r>
              <a:rPr lang="de-DE" altLang="de-DE" dirty="0">
                <a:cs typeface="Times New Roman" pitchFamily="18" charset="0"/>
              </a:rPr>
              <a:t>-dental, gleich-gültig was das Zungenblatt dabei tun mag.</a:t>
            </a:r>
          </a:p>
          <a:p>
            <a:pPr marL="0" indent="0" algn="just">
              <a:buFont typeface="Wingdings 2" pitchFamily="18" charset="2"/>
              <a:buNone/>
              <a:defRPr/>
            </a:pPr>
            <a:r>
              <a:rPr lang="de-DE" altLang="de-DE" dirty="0">
                <a:cs typeface="Times New Roman" pitchFamily="18" charset="0"/>
              </a:rPr>
              <a:t>Bei </a:t>
            </a:r>
            <a:r>
              <a:rPr lang="de-DE" altLang="de-DE" dirty="0" err="1">
                <a:cs typeface="Times New Roman" pitchFamily="18" charset="0"/>
              </a:rPr>
              <a:t>apiko</a:t>
            </a:r>
            <a:r>
              <a:rPr lang="de-DE" altLang="de-DE" dirty="0">
                <a:cs typeface="Times New Roman" pitchFamily="18" charset="0"/>
              </a:rPr>
              <a:t>-dentalen Frikativen und Approximanten befindet sich der Zungenrand nahe an der Kante der Oberzähne und unmittelbar dahinter. Englisch hat die </a:t>
            </a:r>
            <a:r>
              <a:rPr lang="de-DE" altLang="de-DE" dirty="0" err="1">
                <a:cs typeface="Times New Roman" pitchFamily="18" charset="0"/>
              </a:rPr>
              <a:t>apiko</a:t>
            </a:r>
            <a:r>
              <a:rPr lang="de-DE" altLang="de-DE" dirty="0">
                <a:cs typeface="Times New Roman" pitchFamily="18" charset="0"/>
              </a:rPr>
              <a:t>-dentalen Frikative </a:t>
            </a:r>
            <a:r>
              <a:rPr lang="de-DE" altLang="de-DE" dirty="0">
                <a:solidFill>
                  <a:schemeClr val="accent2"/>
                </a:solidFill>
                <a:latin typeface="SILSophia IPA93" pitchFamily="2" charset="2"/>
                <a:cs typeface="Times New Roman" pitchFamily="18" charset="0"/>
              </a:rPr>
              <a:t>[θ, ð]</a:t>
            </a:r>
            <a:r>
              <a:rPr lang="de-DE" altLang="de-DE" dirty="0">
                <a:latin typeface="PhonSymbol" pitchFamily="82" charset="0"/>
                <a:cs typeface="Times New Roman" pitchFamily="18" charset="0"/>
              </a:rPr>
              <a:t>.</a:t>
            </a:r>
            <a:endParaRPr lang="de-DE" altLang="de-DE"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9987">
                                            <p:txEl>
                                              <p:pRg st="0" end="0"/>
                                            </p:txEl>
                                          </p:spTgt>
                                        </p:tgtEl>
                                        <p:attrNameLst>
                                          <p:attrName>style.visibility</p:attrName>
                                        </p:attrNameLst>
                                      </p:cBhvr>
                                      <p:to>
                                        <p:strVal val="visible"/>
                                      </p:to>
                                    </p:set>
                                    <p:animEffect transition="in" filter="wipe(left)">
                                      <p:cBhvr>
                                        <p:cTn id="7" dur="500"/>
                                        <p:tgtEl>
                                          <p:spTgt spid="169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9987">
                                            <p:txEl>
                                              <p:pRg st="1" end="1"/>
                                            </p:txEl>
                                          </p:spTgt>
                                        </p:tgtEl>
                                        <p:attrNameLst>
                                          <p:attrName>style.visibility</p:attrName>
                                        </p:attrNameLst>
                                      </p:cBhvr>
                                      <p:to>
                                        <p:strVal val="visible"/>
                                      </p:to>
                                    </p:set>
                                    <p:animEffect transition="in" filter="wipe(left)">
                                      <p:cBhvr>
                                        <p:cTn id="12" dur="500"/>
                                        <p:tgtEl>
                                          <p:spTgt spid="1699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a:defRPr/>
            </a:pPr>
            <a:r>
              <a:rPr lang="de-DE" altLang="de-DE"/>
              <a:t>apiko-alveolar</a:t>
            </a:r>
          </a:p>
        </p:txBody>
      </p:sp>
      <p:sp>
        <p:nvSpPr>
          <p:cNvPr id="172035"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i="1" dirty="0" err="1">
                <a:solidFill>
                  <a:schemeClr val="accent2"/>
                </a:solidFill>
                <a:cs typeface="Times New Roman" pitchFamily="18" charset="0"/>
              </a:rPr>
              <a:t>Apiko</a:t>
            </a:r>
            <a:r>
              <a:rPr lang="de-DE" altLang="de-DE" i="1" dirty="0">
                <a:solidFill>
                  <a:schemeClr val="accent2"/>
                </a:solidFill>
                <a:cs typeface="Times New Roman" pitchFamily="18" charset="0"/>
              </a:rPr>
              <a:t>-alveolar:</a:t>
            </a:r>
            <a:r>
              <a:rPr lang="de-DE" altLang="de-DE" i="1" dirty="0">
                <a:cs typeface="Times New Roman" pitchFamily="18" charset="0"/>
              </a:rPr>
              <a:t> </a:t>
            </a:r>
            <a:r>
              <a:rPr lang="de-DE" altLang="de-DE" dirty="0">
                <a:cs typeface="Times New Roman" pitchFamily="18" charset="0"/>
              </a:rPr>
              <a:t>die Zungenspitze und der relative flache Teil des Zahndamms unmittelbar hinter den Oberzähnen sind die aktiven und passiven </a:t>
            </a:r>
            <a:r>
              <a:rPr lang="de-DE" altLang="de-DE" dirty="0" err="1">
                <a:cs typeface="Times New Roman" pitchFamily="18" charset="0"/>
              </a:rPr>
              <a:t>Artikulatoren</a:t>
            </a:r>
            <a:r>
              <a:rPr lang="de-DE" altLang="de-DE" dirty="0">
                <a:cs typeface="Times New Roman" pitchFamily="18" charset="0"/>
              </a:rPr>
              <a:t>. Vereinfacht wird diese Artikulation oft nur alveolar genannt. </a:t>
            </a:r>
          </a:p>
          <a:p>
            <a:pPr marL="0" indent="0" algn="just">
              <a:buFont typeface="Wingdings 2" pitchFamily="18" charset="2"/>
              <a:buNone/>
              <a:defRPr/>
            </a:pPr>
            <a:r>
              <a:rPr lang="de-DE" altLang="de-DE" dirty="0">
                <a:cs typeface="Times New Roman" pitchFamily="18" charset="0"/>
              </a:rPr>
              <a:t>Dies ist die Artikulation der häufigsten Varianten der englischen Laute </a:t>
            </a:r>
            <a:r>
              <a:rPr lang="de-DE" altLang="de-DE" dirty="0">
                <a:solidFill>
                  <a:schemeClr val="accent2"/>
                </a:solidFill>
                <a:cs typeface="Times New Roman" pitchFamily="18" charset="0"/>
              </a:rPr>
              <a:t>[t, d, n, l]</a:t>
            </a:r>
            <a:r>
              <a:rPr lang="de-DE" altLang="de-DE" dirty="0">
                <a:cs typeface="Times New Roman" pitchFamily="18" charset="0"/>
              </a:rPr>
              <a:t>. Ein leicht 'pfeifende' Form der Sibilanten </a:t>
            </a:r>
            <a:r>
              <a:rPr lang="de-DE" altLang="de-DE" dirty="0">
                <a:solidFill>
                  <a:schemeClr val="accent2"/>
                </a:solidFill>
                <a:cs typeface="Times New Roman" pitchFamily="18" charset="0"/>
              </a:rPr>
              <a:t>[s, z]</a:t>
            </a:r>
            <a:r>
              <a:rPr lang="de-DE" altLang="de-DE" dirty="0">
                <a:cs typeface="Times New Roman" pitchFamily="18" charset="0"/>
              </a:rPr>
              <a:t> kann auf diese Weise artikuliert werden (z.B. im Spanischen). Die englischen Laute </a:t>
            </a:r>
            <a:r>
              <a:rPr lang="de-DE" altLang="de-DE" dirty="0">
                <a:solidFill>
                  <a:schemeClr val="accent2"/>
                </a:solidFill>
                <a:cs typeface="Times New Roman" pitchFamily="18" charset="0"/>
              </a:rPr>
              <a:t>[s]</a:t>
            </a:r>
            <a:r>
              <a:rPr lang="de-DE" altLang="de-DE" dirty="0">
                <a:cs typeface="Times New Roman" pitchFamily="18" charset="0"/>
              </a:rPr>
              <a:t> und </a:t>
            </a:r>
            <a:r>
              <a:rPr lang="de-DE" altLang="de-DE" dirty="0">
                <a:solidFill>
                  <a:schemeClr val="accent2"/>
                </a:solidFill>
                <a:cs typeface="Times New Roman" pitchFamily="18" charset="0"/>
              </a:rPr>
              <a:t>[z]</a:t>
            </a:r>
            <a:r>
              <a:rPr lang="de-DE" altLang="de-DE" dirty="0">
                <a:cs typeface="Times New Roman" pitchFamily="18" charset="0"/>
              </a:rPr>
              <a:t> sind jedoch normalerweise laminal.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2035">
                                            <p:txEl>
                                              <p:pRg st="0" end="0"/>
                                            </p:txEl>
                                          </p:spTgt>
                                        </p:tgtEl>
                                        <p:attrNameLst>
                                          <p:attrName>style.visibility</p:attrName>
                                        </p:attrNameLst>
                                      </p:cBhvr>
                                      <p:to>
                                        <p:strVal val="visible"/>
                                      </p:to>
                                    </p:set>
                                    <p:animEffect transition="in" filter="wipe(left)">
                                      <p:cBhvr>
                                        <p:cTn id="7" dur="500"/>
                                        <p:tgtEl>
                                          <p:spTgt spid="1720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2035">
                                            <p:txEl>
                                              <p:pRg st="1" end="1"/>
                                            </p:txEl>
                                          </p:spTgt>
                                        </p:tgtEl>
                                        <p:attrNameLst>
                                          <p:attrName>style.visibility</p:attrName>
                                        </p:attrNameLst>
                                      </p:cBhvr>
                                      <p:to>
                                        <p:strVal val="visible"/>
                                      </p:to>
                                    </p:set>
                                    <p:animEffect transition="in" filter="wipe(left)">
                                      <p:cBhvr>
                                        <p:cTn id="12" dur="500"/>
                                        <p:tgtEl>
                                          <p:spTgt spid="1720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a:defRPr/>
            </a:pPr>
            <a:r>
              <a:rPr lang="de-DE" altLang="de-DE"/>
              <a:t>apiko-postalveolar</a:t>
            </a:r>
          </a:p>
        </p:txBody>
      </p:sp>
      <p:sp>
        <p:nvSpPr>
          <p:cNvPr id="173059" name="Rectangle 3"/>
          <p:cNvSpPr>
            <a:spLocks noGrp="1" noChangeArrowheads="1"/>
          </p:cNvSpPr>
          <p:nvPr>
            <p:ph type="body" idx="1"/>
          </p:nvPr>
        </p:nvSpPr>
        <p:spPr>
          <a:xfrm>
            <a:off x="838200" y="1752600"/>
            <a:ext cx="7924800" cy="4114800"/>
          </a:xfrm>
        </p:spPr>
        <p:txBody>
          <a:bodyPr/>
          <a:lstStyle/>
          <a:p>
            <a:pPr marL="0" indent="0" algn="just">
              <a:spcBef>
                <a:spcPct val="30000"/>
              </a:spcBef>
              <a:buFont typeface="Wingdings 2" pitchFamily="18" charset="2"/>
              <a:buNone/>
              <a:defRPr/>
            </a:pPr>
            <a:r>
              <a:rPr lang="de-DE" altLang="de-DE" i="1" dirty="0" err="1">
                <a:solidFill>
                  <a:schemeClr val="accent2"/>
                </a:solidFill>
                <a:cs typeface="Times New Roman" pitchFamily="18" charset="0"/>
              </a:rPr>
              <a:t>Apiko</a:t>
            </a:r>
            <a:r>
              <a:rPr lang="de-DE" altLang="de-DE" i="1" dirty="0">
                <a:solidFill>
                  <a:schemeClr val="accent2"/>
                </a:solidFill>
                <a:cs typeface="Times New Roman" pitchFamily="18" charset="0"/>
              </a:rPr>
              <a:t>-postalveolar:</a:t>
            </a:r>
            <a:r>
              <a:rPr lang="de-DE" altLang="de-DE" i="1" dirty="0">
                <a:cs typeface="Times New Roman" pitchFamily="18" charset="0"/>
              </a:rPr>
              <a:t> </a:t>
            </a:r>
            <a:r>
              <a:rPr lang="de-DE" altLang="de-DE" dirty="0">
                <a:cs typeface="Times New Roman" pitchFamily="18" charset="0"/>
              </a:rPr>
              <a:t>die Zungenspitze ist der aktive, das gewölbte hintere Ende des Zahndamms der passive </a:t>
            </a:r>
            <a:r>
              <a:rPr lang="de-DE" altLang="de-DE" dirty="0" err="1">
                <a:cs typeface="Times New Roman" pitchFamily="18" charset="0"/>
              </a:rPr>
              <a:t>Artikulator</a:t>
            </a:r>
            <a:r>
              <a:rPr lang="de-DE" altLang="de-DE" dirty="0">
                <a:cs typeface="Times New Roman" pitchFamily="18" charset="0"/>
              </a:rPr>
              <a:t>. </a:t>
            </a:r>
          </a:p>
          <a:p>
            <a:pPr marL="0" indent="0" algn="just">
              <a:spcBef>
                <a:spcPct val="30000"/>
              </a:spcBef>
              <a:buFont typeface="Wingdings 2" pitchFamily="18" charset="2"/>
              <a:buNone/>
              <a:defRPr/>
            </a:pPr>
            <a:r>
              <a:rPr lang="de-DE" altLang="de-DE" dirty="0">
                <a:cs typeface="Times New Roman" pitchFamily="18" charset="0"/>
              </a:rPr>
              <a:t>Ein typischer </a:t>
            </a:r>
            <a:r>
              <a:rPr lang="de-DE" altLang="de-DE" dirty="0" err="1">
                <a:cs typeface="Times New Roman" pitchFamily="18" charset="0"/>
              </a:rPr>
              <a:t>apiko</a:t>
            </a:r>
            <a:r>
              <a:rPr lang="de-DE" altLang="de-DE" dirty="0">
                <a:cs typeface="Times New Roman" pitchFamily="18" charset="0"/>
              </a:rPr>
              <a:t>-postalveolarer Laut ist der (Britisch-) Englische Approximant </a:t>
            </a:r>
            <a:r>
              <a:rPr lang="de-DE" altLang="de-DE" dirty="0">
                <a:solidFill>
                  <a:schemeClr val="accent2"/>
                </a:solidFill>
                <a:latin typeface="SILSophia IPA93" pitchFamily="2" charset="2"/>
                <a:cs typeface="Times New Roman" pitchFamily="18" charset="0"/>
              </a:rPr>
              <a:t>[</a:t>
            </a:r>
            <a:r>
              <a:rPr lang="de-DE" altLang="de-DE" dirty="0">
                <a:solidFill>
                  <a:schemeClr val="accent2"/>
                </a:solidFill>
                <a:cs typeface="Times New Roman" pitchFamily="18" charset="0"/>
                <a:sym typeface="SILDoulosIPA" pitchFamily="2" charset="2"/>
              </a:rPr>
              <a:t>ɹ</a:t>
            </a:r>
            <a:r>
              <a:rPr lang="de-DE" altLang="de-DE" dirty="0">
                <a:solidFill>
                  <a:schemeClr val="accent2"/>
                </a:solidFill>
                <a:latin typeface="SILSophia IPA93" pitchFamily="2" charset="2"/>
                <a:cs typeface="Times New Roman" pitchFamily="18" charset="0"/>
              </a:rPr>
              <a:t>]</a:t>
            </a:r>
            <a:r>
              <a:rPr lang="de-DE" altLang="de-DE" dirty="0">
                <a:cs typeface="Times New Roman" pitchFamily="18" charset="0"/>
              </a:rPr>
              <a:t> -- z.B. das </a:t>
            </a:r>
            <a:r>
              <a:rPr lang="de-DE" altLang="de-DE" i="1" dirty="0">
                <a:solidFill>
                  <a:schemeClr val="accent2"/>
                </a:solidFill>
                <a:cs typeface="Times New Roman" pitchFamily="18" charset="0"/>
              </a:rPr>
              <a:t>r</a:t>
            </a:r>
            <a:r>
              <a:rPr lang="de-DE" altLang="de-DE" dirty="0">
                <a:cs typeface="Times New Roman" pitchFamily="18" charset="0"/>
              </a:rPr>
              <a:t> in </a:t>
            </a:r>
            <a:r>
              <a:rPr lang="de-DE" altLang="de-DE" i="1" dirty="0">
                <a:solidFill>
                  <a:schemeClr val="accent2"/>
                </a:solidFill>
                <a:cs typeface="Times New Roman" pitchFamily="18" charset="0"/>
              </a:rPr>
              <a:t>red</a:t>
            </a:r>
            <a:r>
              <a:rPr lang="de-DE" altLang="de-DE" dirty="0">
                <a:cs typeface="Times New Roman" pitchFamily="18" charset="0"/>
              </a:rPr>
              <a:t>. </a:t>
            </a:r>
          </a:p>
          <a:p>
            <a:pPr marL="0" indent="0" algn="just">
              <a:spcBef>
                <a:spcPct val="30000"/>
              </a:spcBef>
              <a:buFont typeface="Wingdings 2" pitchFamily="18" charset="2"/>
              <a:buNone/>
              <a:defRPr/>
            </a:pPr>
            <a:r>
              <a:rPr lang="de-DE" altLang="de-DE" dirty="0">
                <a:cs typeface="Times New Roman" pitchFamily="18" charset="0"/>
              </a:rPr>
              <a:t>Die Englischen </a:t>
            </a:r>
            <a:r>
              <a:rPr lang="de-DE" altLang="de-DE" dirty="0">
                <a:solidFill>
                  <a:schemeClr val="accent2"/>
                </a:solidFill>
                <a:latin typeface="SILSophia IPA93" pitchFamily="2" charset="2"/>
                <a:cs typeface="Times New Roman" pitchFamily="18" charset="0"/>
              </a:rPr>
              <a:t>[t, d]</a:t>
            </a:r>
            <a:r>
              <a:rPr lang="de-DE" altLang="de-DE" dirty="0">
                <a:latin typeface="PhonSymbol" pitchFamily="82" charset="0"/>
                <a:cs typeface="Times New Roman" pitchFamily="18" charset="0"/>
              </a:rPr>
              <a:t>-</a:t>
            </a:r>
            <a:r>
              <a:rPr lang="de-DE" altLang="de-DE" dirty="0">
                <a:cs typeface="Times New Roman" pitchFamily="18" charset="0"/>
              </a:rPr>
              <a:t>Laute, die dem </a:t>
            </a:r>
            <a:r>
              <a:rPr lang="de-DE" altLang="de-DE" dirty="0" err="1">
                <a:cs typeface="Times New Roman" pitchFamily="18" charset="0"/>
              </a:rPr>
              <a:t>apiko</a:t>
            </a:r>
            <a:r>
              <a:rPr lang="de-DE" altLang="de-DE" dirty="0">
                <a:cs typeface="Times New Roman" pitchFamily="18" charset="0"/>
              </a:rPr>
              <a:t>-postalveolaren </a:t>
            </a:r>
            <a:r>
              <a:rPr lang="de-DE" altLang="de-DE" dirty="0" err="1">
                <a:cs typeface="Times New Roman" pitchFamily="18" charset="0"/>
              </a:rPr>
              <a:t>Approximanten</a:t>
            </a:r>
            <a:r>
              <a:rPr lang="de-DE" altLang="de-DE" dirty="0">
                <a:cs typeface="Times New Roman" pitchFamily="18" charset="0"/>
              </a:rPr>
              <a:t> </a:t>
            </a:r>
            <a:r>
              <a:rPr lang="de-DE" altLang="de-DE" dirty="0">
                <a:solidFill>
                  <a:schemeClr val="accent2"/>
                </a:solidFill>
                <a:cs typeface="Times New Roman" pitchFamily="18" charset="0"/>
              </a:rPr>
              <a:t>[</a:t>
            </a:r>
            <a:r>
              <a:rPr lang="de-DE" altLang="de-DE" dirty="0">
                <a:solidFill>
                  <a:schemeClr val="accent2"/>
                </a:solidFill>
                <a:cs typeface="Times New Roman" pitchFamily="18" charset="0"/>
                <a:sym typeface="SILDoulosIPA" pitchFamily="2" charset="2"/>
              </a:rPr>
              <a:t>ɹ</a:t>
            </a:r>
            <a:r>
              <a:rPr lang="de-DE" altLang="de-DE" dirty="0">
                <a:solidFill>
                  <a:schemeClr val="accent2"/>
                </a:solidFill>
                <a:cs typeface="Times New Roman" pitchFamily="18" charset="0"/>
              </a:rPr>
              <a:t>]</a:t>
            </a:r>
            <a:r>
              <a:rPr lang="de-DE" altLang="de-DE" dirty="0">
                <a:cs typeface="Times New Roman" pitchFamily="18" charset="0"/>
              </a:rPr>
              <a:t> in Wörtern wie </a:t>
            </a:r>
            <a:r>
              <a:rPr lang="de-DE" altLang="de-DE" i="1" dirty="0" err="1">
                <a:solidFill>
                  <a:schemeClr val="accent2"/>
                </a:solidFill>
                <a:cs typeface="Times New Roman" pitchFamily="18" charset="0"/>
              </a:rPr>
              <a:t>try</a:t>
            </a:r>
            <a:r>
              <a:rPr lang="de-DE" altLang="de-DE" dirty="0">
                <a:cs typeface="Times New Roman" pitchFamily="18" charset="0"/>
              </a:rPr>
              <a:t>, </a:t>
            </a:r>
            <a:r>
              <a:rPr lang="de-DE" altLang="de-DE" i="1" dirty="0">
                <a:solidFill>
                  <a:schemeClr val="accent2"/>
                </a:solidFill>
                <a:cs typeface="Times New Roman" pitchFamily="18" charset="0"/>
              </a:rPr>
              <a:t>dry</a:t>
            </a:r>
            <a:r>
              <a:rPr lang="de-DE" altLang="de-DE" dirty="0">
                <a:cs typeface="Times New Roman" pitchFamily="18" charset="0"/>
              </a:rPr>
              <a:t> vorangehen, werden manchmal als </a:t>
            </a:r>
            <a:r>
              <a:rPr lang="de-DE" altLang="de-DE" dirty="0" err="1">
                <a:cs typeface="Times New Roman" pitchFamily="18" charset="0"/>
              </a:rPr>
              <a:t>apiko</a:t>
            </a:r>
            <a:r>
              <a:rPr lang="de-DE" altLang="de-DE" dirty="0">
                <a:cs typeface="Times New Roman" pitchFamily="18" charset="0"/>
              </a:rPr>
              <a:t>-postalveolare Verschluss-laute gesehen.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3059">
                                            <p:txEl>
                                              <p:pRg st="0" end="0"/>
                                            </p:txEl>
                                          </p:spTgt>
                                        </p:tgtEl>
                                        <p:attrNameLst>
                                          <p:attrName>style.visibility</p:attrName>
                                        </p:attrNameLst>
                                      </p:cBhvr>
                                      <p:to>
                                        <p:strVal val="visible"/>
                                      </p:to>
                                    </p:set>
                                    <p:animEffect transition="in" filter="wipe(left)">
                                      <p:cBhvr>
                                        <p:cTn id="7" dur="500"/>
                                        <p:tgtEl>
                                          <p:spTgt spid="1730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3059">
                                            <p:txEl>
                                              <p:pRg st="1" end="1"/>
                                            </p:txEl>
                                          </p:spTgt>
                                        </p:tgtEl>
                                        <p:attrNameLst>
                                          <p:attrName>style.visibility</p:attrName>
                                        </p:attrNameLst>
                                      </p:cBhvr>
                                      <p:to>
                                        <p:strVal val="visible"/>
                                      </p:to>
                                    </p:set>
                                    <p:animEffect transition="in" filter="wipe(left)">
                                      <p:cBhvr>
                                        <p:cTn id="12" dur="500"/>
                                        <p:tgtEl>
                                          <p:spTgt spid="1730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3059">
                                            <p:txEl>
                                              <p:pRg st="2" end="2"/>
                                            </p:txEl>
                                          </p:spTgt>
                                        </p:tgtEl>
                                        <p:attrNameLst>
                                          <p:attrName>style.visibility</p:attrName>
                                        </p:attrNameLst>
                                      </p:cBhvr>
                                      <p:to>
                                        <p:strVal val="visible"/>
                                      </p:to>
                                    </p:set>
                                    <p:animEffect transition="in" filter="wipe(left)">
                                      <p:cBhvr>
                                        <p:cTn id="17" dur="500"/>
                                        <p:tgtEl>
                                          <p:spTgt spid="1730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a:defRPr/>
            </a:pPr>
            <a:r>
              <a:rPr lang="de-DE" altLang="de-DE"/>
              <a:t>apiko-postalveolar</a:t>
            </a:r>
          </a:p>
        </p:txBody>
      </p:sp>
      <p:sp>
        <p:nvSpPr>
          <p:cNvPr id="174083"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dirty="0">
                <a:cs typeface="Times New Roman" pitchFamily="18" charset="0"/>
              </a:rPr>
              <a:t>Die </a:t>
            </a:r>
            <a:r>
              <a:rPr lang="de-DE" altLang="de-DE" dirty="0" err="1">
                <a:cs typeface="Times New Roman" pitchFamily="18" charset="0"/>
              </a:rPr>
              <a:t>Apiko</a:t>
            </a:r>
            <a:r>
              <a:rPr lang="de-DE" altLang="de-DE" dirty="0">
                <a:cs typeface="Times New Roman" pitchFamily="18" charset="0"/>
              </a:rPr>
              <a:t>-postalveolaren Frikative sind häufig vom Typ </a:t>
            </a:r>
            <a:r>
              <a:rPr lang="de-DE" altLang="de-DE" dirty="0">
                <a:solidFill>
                  <a:schemeClr val="accent2"/>
                </a:solidFill>
                <a:cs typeface="Times New Roman" pitchFamily="18" charset="0"/>
              </a:rPr>
              <a:t>[ʃ, ʒ]</a:t>
            </a:r>
            <a:r>
              <a:rPr lang="de-DE" altLang="de-DE" dirty="0">
                <a:cs typeface="Times New Roman" pitchFamily="18" charset="0"/>
              </a:rPr>
              <a:t>. </a:t>
            </a:r>
          </a:p>
          <a:p>
            <a:pPr marL="0" indent="0" algn="just">
              <a:buFont typeface="Wingdings 2" pitchFamily="18" charset="2"/>
              <a:buNone/>
              <a:defRPr/>
            </a:pPr>
            <a:r>
              <a:rPr lang="de-DE" altLang="de-DE" dirty="0">
                <a:cs typeface="Times New Roman" pitchFamily="18" charset="0"/>
              </a:rPr>
              <a:t>Im Englischen sind diese Frikative jedoch im Normalfall </a:t>
            </a:r>
            <a:r>
              <a:rPr lang="de-DE" altLang="de-DE" dirty="0" err="1">
                <a:cs typeface="Times New Roman" pitchFamily="18" charset="0"/>
              </a:rPr>
              <a:t>lamino</a:t>
            </a:r>
            <a:r>
              <a:rPr lang="de-DE" altLang="de-DE" dirty="0">
                <a:cs typeface="Times New Roman" pitchFamily="18" charset="0"/>
              </a:rPr>
              <a:t>-postalveolar. </a:t>
            </a:r>
          </a:p>
          <a:p>
            <a:pPr marL="0" indent="0" algn="just">
              <a:buFont typeface="Wingdings 2" pitchFamily="18" charset="2"/>
              <a:buNone/>
              <a:defRPr/>
            </a:pPr>
            <a:r>
              <a:rPr lang="de-DE" altLang="de-DE" dirty="0" err="1">
                <a:cs typeface="Times New Roman" pitchFamily="18" charset="0"/>
              </a:rPr>
              <a:t>Apiko</a:t>
            </a:r>
            <a:r>
              <a:rPr lang="de-DE" altLang="de-DE" dirty="0">
                <a:cs typeface="Times New Roman" pitchFamily="18" charset="0"/>
              </a:rPr>
              <a:t>-postalveolare </a:t>
            </a:r>
            <a:r>
              <a:rPr lang="de-DE" altLang="de-DE" dirty="0">
                <a:solidFill>
                  <a:schemeClr val="accent2"/>
                </a:solidFill>
                <a:cs typeface="Times New Roman" pitchFamily="18" charset="0"/>
              </a:rPr>
              <a:t>[ʃ, ʒ]</a:t>
            </a:r>
            <a:r>
              <a:rPr lang="de-DE" altLang="de-DE" dirty="0">
                <a:cs typeface="Times New Roman" pitchFamily="18" charset="0"/>
              </a:rPr>
              <a:t> kommen im Russischen vor, und häufig im deutschen </a:t>
            </a:r>
            <a:r>
              <a:rPr lang="de-DE" altLang="de-DE" dirty="0">
                <a:solidFill>
                  <a:schemeClr val="accent2"/>
                </a:solidFill>
                <a:cs typeface="Times New Roman" pitchFamily="18" charset="0"/>
              </a:rPr>
              <a:t>[ʃ]</a:t>
            </a:r>
            <a:r>
              <a:rPr lang="de-DE" altLang="de-DE" dirty="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4083">
                                            <p:txEl>
                                              <p:pRg st="0" end="0"/>
                                            </p:txEl>
                                          </p:spTgt>
                                        </p:tgtEl>
                                        <p:attrNameLst>
                                          <p:attrName>style.visibility</p:attrName>
                                        </p:attrNameLst>
                                      </p:cBhvr>
                                      <p:to>
                                        <p:strVal val="visible"/>
                                      </p:to>
                                    </p:set>
                                    <p:animEffect transition="in" filter="wipe(left)">
                                      <p:cBhvr>
                                        <p:cTn id="7" dur="500"/>
                                        <p:tgtEl>
                                          <p:spTgt spid="1740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083">
                                            <p:txEl>
                                              <p:pRg st="1" end="1"/>
                                            </p:txEl>
                                          </p:spTgt>
                                        </p:tgtEl>
                                        <p:attrNameLst>
                                          <p:attrName>style.visibility</p:attrName>
                                        </p:attrNameLst>
                                      </p:cBhvr>
                                      <p:to>
                                        <p:strVal val="visible"/>
                                      </p:to>
                                    </p:set>
                                    <p:animEffect transition="in" filter="wipe(left)">
                                      <p:cBhvr>
                                        <p:cTn id="12" dur="500"/>
                                        <p:tgtEl>
                                          <p:spTgt spid="1740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4083">
                                            <p:txEl>
                                              <p:pRg st="2" end="2"/>
                                            </p:txEl>
                                          </p:spTgt>
                                        </p:tgtEl>
                                        <p:attrNameLst>
                                          <p:attrName>style.visibility</p:attrName>
                                        </p:attrNameLst>
                                      </p:cBhvr>
                                      <p:to>
                                        <p:strVal val="visible"/>
                                      </p:to>
                                    </p:set>
                                    <p:animEffect transition="in" filter="wipe(left)">
                                      <p:cBhvr>
                                        <p:cTn id="17" dur="500"/>
                                        <p:tgtEl>
                                          <p:spTgt spid="1740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a:defRPr/>
            </a:pPr>
            <a:r>
              <a:rPr lang="de-DE" altLang="de-DE"/>
              <a:t>Artikulationsstelle</a:t>
            </a:r>
          </a:p>
        </p:txBody>
      </p:sp>
      <p:sp>
        <p:nvSpPr>
          <p:cNvPr id="138243" name="Rectangle 3"/>
          <p:cNvSpPr>
            <a:spLocks noGrp="1" noChangeArrowheads="1"/>
          </p:cNvSpPr>
          <p:nvPr>
            <p:ph type="body" idx="1"/>
          </p:nvPr>
        </p:nvSpPr>
        <p:spPr>
          <a:xfrm>
            <a:off x="838200" y="1981200"/>
            <a:ext cx="8077200" cy="3886200"/>
          </a:xfrm>
        </p:spPr>
        <p:txBody>
          <a:bodyPr/>
          <a:lstStyle/>
          <a:p>
            <a:pPr marL="0" indent="0" algn="just">
              <a:buFont typeface="Wingdings 2" pitchFamily="18" charset="2"/>
              <a:buNone/>
              <a:defRPr/>
            </a:pPr>
            <a:r>
              <a:rPr lang="de-DE" altLang="de-DE">
                <a:cs typeface="Times New Roman" pitchFamily="18" charset="0"/>
              </a:rPr>
              <a:t>Die </a:t>
            </a:r>
            <a:r>
              <a:rPr lang="de-DE" altLang="de-DE">
                <a:solidFill>
                  <a:schemeClr val="accent2"/>
                </a:solidFill>
                <a:cs typeface="Times New Roman" pitchFamily="18" charset="0"/>
              </a:rPr>
              <a:t>Artikulationsweise</a:t>
            </a:r>
            <a:r>
              <a:rPr lang="de-DE" altLang="de-DE">
                <a:cs typeface="Times New Roman" pitchFamily="18" charset="0"/>
              </a:rPr>
              <a:t> behandelt im wesentlichen den Grad der Verengung zwischen den beiden Artikulatoren. </a:t>
            </a:r>
          </a:p>
          <a:p>
            <a:pPr marL="0" indent="0" algn="just">
              <a:buFont typeface="Wingdings 2" pitchFamily="18" charset="2"/>
              <a:buNone/>
              <a:defRPr/>
            </a:pPr>
            <a:r>
              <a:rPr lang="de-DE" altLang="de-DE">
                <a:cs typeface="Times New Roman" pitchFamily="18" charset="0"/>
              </a:rPr>
              <a:t>Die </a:t>
            </a:r>
            <a:r>
              <a:rPr lang="de-DE" altLang="de-DE">
                <a:solidFill>
                  <a:schemeClr val="accent2"/>
                </a:solidFill>
                <a:cs typeface="Times New Roman" pitchFamily="18" charset="0"/>
              </a:rPr>
              <a:t>Artikulationstelle</a:t>
            </a:r>
            <a:r>
              <a:rPr lang="de-DE" altLang="de-DE">
                <a:cs typeface="Times New Roman" pitchFamily="18" charset="0"/>
              </a:rPr>
              <a:t> behandelt die Lokalisierung der Artikulatoren im Lautgang.</a:t>
            </a:r>
          </a:p>
          <a:p>
            <a:pPr marL="0" indent="0" algn="just">
              <a:buFont typeface="Wingdings 2" pitchFamily="18" charset="2"/>
              <a:buNone/>
              <a:defRPr/>
            </a:pPr>
            <a:endParaRPr lang="de-DE" altLang="de-DE">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Effect transition="in" filter="wipe(left)">
                                      <p:cBhvr>
                                        <p:cTn id="7" dur="500"/>
                                        <p:tgtEl>
                                          <p:spTgt spid="138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8243">
                                            <p:txEl>
                                              <p:pRg st="1" end="1"/>
                                            </p:txEl>
                                          </p:spTgt>
                                        </p:tgtEl>
                                        <p:attrNameLst>
                                          <p:attrName>style.visibility</p:attrName>
                                        </p:attrNameLst>
                                      </p:cBhvr>
                                      <p:to>
                                        <p:strVal val="visible"/>
                                      </p:to>
                                    </p:set>
                                    <p:animEffect transition="in" filter="wipe(left)">
                                      <p:cBhvr>
                                        <p:cTn id="12" dur="500"/>
                                        <p:tgtEl>
                                          <p:spTgt spid="1382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a:defRPr/>
            </a:pPr>
            <a:r>
              <a:rPr lang="de-DE" altLang="de-DE"/>
              <a:t>laminal</a:t>
            </a:r>
          </a:p>
        </p:txBody>
      </p:sp>
      <p:sp>
        <p:nvSpPr>
          <p:cNvPr id="159747"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a:cs typeface="Times New Roman" pitchFamily="18" charset="0"/>
              </a:rPr>
              <a:t>Bei laminalen Artikulationen tritt das Zungenblatt als aktiver Artikulator mit der Oberlippe, den Oberzähnen, dem Zahndamm und möglicherweise dem präpalatalen Bogen das Gaumens als passivem Artikulator in Kontakt.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a:defRPr/>
            </a:pPr>
            <a:r>
              <a:rPr lang="de-DE" altLang="de-DE"/>
              <a:t>lamino-dental</a:t>
            </a:r>
          </a:p>
        </p:txBody>
      </p:sp>
      <p:sp>
        <p:nvSpPr>
          <p:cNvPr id="175107" name="Rectangle 3"/>
          <p:cNvSpPr>
            <a:spLocks noGrp="1" noChangeArrowheads="1"/>
          </p:cNvSpPr>
          <p:nvPr>
            <p:ph type="body" idx="1"/>
          </p:nvPr>
        </p:nvSpPr>
        <p:spPr>
          <a:xfrm>
            <a:off x="838200" y="1981200"/>
            <a:ext cx="7924800" cy="4114800"/>
          </a:xfrm>
        </p:spPr>
        <p:txBody>
          <a:bodyPr/>
          <a:lstStyle/>
          <a:p>
            <a:pPr marL="0" indent="0" algn="just">
              <a:spcBef>
                <a:spcPct val="30000"/>
              </a:spcBef>
              <a:buFont typeface="Wingdings 2" pitchFamily="18" charset="2"/>
              <a:buNone/>
              <a:defRPr/>
            </a:pPr>
            <a:r>
              <a:rPr lang="de-DE" altLang="de-DE" i="1" dirty="0" err="1">
                <a:solidFill>
                  <a:schemeClr val="accent2"/>
                </a:solidFill>
                <a:cs typeface="Times New Roman" pitchFamily="18" charset="0"/>
              </a:rPr>
              <a:t>Lamino</a:t>
            </a:r>
            <a:r>
              <a:rPr lang="de-DE" altLang="de-DE" i="1" dirty="0">
                <a:solidFill>
                  <a:schemeClr val="accent2"/>
                </a:solidFill>
                <a:cs typeface="Times New Roman" pitchFamily="18" charset="0"/>
              </a:rPr>
              <a:t>-dental:</a:t>
            </a:r>
            <a:r>
              <a:rPr lang="de-DE" altLang="de-DE" i="1" dirty="0">
                <a:cs typeface="Times New Roman" pitchFamily="18" charset="0"/>
              </a:rPr>
              <a:t> </a:t>
            </a:r>
            <a:r>
              <a:rPr lang="de-DE" altLang="de-DE" dirty="0">
                <a:cs typeface="Times New Roman" pitchFamily="18" charset="0"/>
              </a:rPr>
              <a:t>die Zungenspitze befindet sich </a:t>
            </a:r>
            <a:r>
              <a:rPr lang="de-DE" altLang="de-DE" dirty="0" err="1">
                <a:cs typeface="Times New Roman" pitchFamily="18" charset="0"/>
              </a:rPr>
              <a:t>unmittel</a:t>
            </a:r>
            <a:r>
              <a:rPr lang="de-DE" altLang="de-DE" dirty="0">
                <a:cs typeface="Times New Roman" pitchFamily="18" charset="0"/>
              </a:rPr>
              <a:t>-bar unterhalb der Kante der Unterzähne, das Zungenblatt liegt an der Rückseite der Oberzähne. </a:t>
            </a:r>
          </a:p>
          <a:p>
            <a:pPr marL="0" indent="0" algn="just">
              <a:buFont typeface="Wingdings 2" pitchFamily="18" charset="2"/>
              <a:buNone/>
              <a:defRPr/>
            </a:pPr>
            <a:r>
              <a:rPr lang="de-DE" altLang="de-DE" dirty="0">
                <a:cs typeface="Times New Roman" pitchFamily="18" charset="0"/>
              </a:rPr>
              <a:t>Varianten der Dentale </a:t>
            </a:r>
            <a:r>
              <a:rPr lang="de-DE" altLang="de-DE" dirty="0">
                <a:solidFill>
                  <a:schemeClr val="accent2"/>
                </a:solidFill>
                <a:cs typeface="Times New Roman" pitchFamily="18" charset="0"/>
              </a:rPr>
              <a:t>[t̪, d̪, θ, ð]</a:t>
            </a:r>
            <a:r>
              <a:rPr lang="de-DE" altLang="de-DE" dirty="0">
                <a:cs typeface="Times New Roman" pitchFamily="18" charset="0"/>
              </a:rPr>
              <a:t> können so gebildet werden. </a:t>
            </a:r>
          </a:p>
          <a:p>
            <a:pPr marL="0" indent="0" algn="just">
              <a:buFont typeface="Wingdings 2" pitchFamily="18" charset="2"/>
              <a:buNone/>
              <a:defRPr/>
            </a:pPr>
            <a:r>
              <a:rPr lang="de-DE" altLang="de-DE" dirty="0">
                <a:cs typeface="Times New Roman" pitchFamily="18" charset="0"/>
              </a:rPr>
              <a:t>Ein </a:t>
            </a:r>
            <a:r>
              <a:rPr lang="de-DE" altLang="de-DE" dirty="0" err="1">
                <a:cs typeface="Times New Roman" pitchFamily="18" charset="0"/>
              </a:rPr>
              <a:t>lamino</a:t>
            </a:r>
            <a:r>
              <a:rPr lang="de-DE" altLang="de-DE" dirty="0">
                <a:cs typeface="Times New Roman" pitchFamily="18" charset="0"/>
              </a:rPr>
              <a:t>-dentales </a:t>
            </a:r>
            <a:r>
              <a:rPr lang="de-DE" altLang="de-DE" dirty="0">
                <a:solidFill>
                  <a:schemeClr val="accent2"/>
                </a:solidFill>
                <a:cs typeface="Times New Roman" pitchFamily="18" charset="0"/>
              </a:rPr>
              <a:t>[t̪]</a:t>
            </a:r>
            <a:r>
              <a:rPr lang="de-DE" altLang="de-DE" dirty="0">
                <a:cs typeface="Times New Roman" pitchFamily="18" charset="0"/>
              </a:rPr>
              <a:t>, das mit einem </a:t>
            </a:r>
            <a:r>
              <a:rPr lang="de-DE" altLang="de-DE" dirty="0" err="1">
                <a:cs typeface="Times New Roman" pitchFamily="18" charset="0"/>
              </a:rPr>
              <a:t>apiko</a:t>
            </a:r>
            <a:r>
              <a:rPr lang="de-DE" altLang="de-DE" dirty="0">
                <a:cs typeface="Times New Roman" pitchFamily="18" charset="0"/>
              </a:rPr>
              <a:t>-alveolaren </a:t>
            </a:r>
            <a:r>
              <a:rPr lang="de-DE" altLang="de-DE" dirty="0">
                <a:solidFill>
                  <a:schemeClr val="accent2"/>
                </a:solidFill>
                <a:cs typeface="Times New Roman" pitchFamily="18" charset="0"/>
              </a:rPr>
              <a:t>[t]</a:t>
            </a:r>
            <a:r>
              <a:rPr lang="de-DE" altLang="de-DE" dirty="0">
                <a:cs typeface="Times New Roman" pitchFamily="18" charset="0"/>
              </a:rPr>
              <a:t> und retroflexen </a:t>
            </a:r>
            <a:r>
              <a:rPr lang="de-DE" altLang="de-DE" dirty="0">
                <a:solidFill>
                  <a:schemeClr val="accent2"/>
                </a:solidFill>
                <a:cs typeface="Times New Roman" pitchFamily="18" charset="0"/>
              </a:rPr>
              <a:t>[ʈ]</a:t>
            </a:r>
            <a:r>
              <a:rPr lang="de-DE" altLang="de-DE" dirty="0">
                <a:cs typeface="Times New Roman" pitchFamily="18" charset="0"/>
              </a:rPr>
              <a:t> kontrastiert, kommt in verschiede-</a:t>
            </a:r>
            <a:r>
              <a:rPr lang="de-DE" altLang="de-DE" dirty="0" err="1">
                <a:cs typeface="Times New Roman" pitchFamily="18" charset="0"/>
              </a:rPr>
              <a:t>nen</a:t>
            </a:r>
            <a:r>
              <a:rPr lang="de-DE" altLang="de-DE" dirty="0">
                <a:cs typeface="Times New Roman" pitchFamily="18" charset="0"/>
              </a:rPr>
              <a:t> australischen Sprachen vor.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a:defRPr/>
            </a:pPr>
            <a:r>
              <a:rPr lang="de-DE" altLang="de-DE"/>
              <a:t>lamino-alveolar</a:t>
            </a:r>
          </a:p>
        </p:txBody>
      </p:sp>
      <p:sp>
        <p:nvSpPr>
          <p:cNvPr id="171011" name="Rectangle 3"/>
          <p:cNvSpPr>
            <a:spLocks noGrp="1" noChangeArrowheads="1"/>
          </p:cNvSpPr>
          <p:nvPr>
            <p:ph type="body" idx="1"/>
          </p:nvPr>
        </p:nvSpPr>
        <p:spPr>
          <a:xfrm>
            <a:off x="838200" y="2057400"/>
            <a:ext cx="7848600" cy="3733800"/>
          </a:xfrm>
        </p:spPr>
        <p:txBody>
          <a:bodyPr/>
          <a:lstStyle/>
          <a:p>
            <a:pPr marL="0" indent="0" algn="just">
              <a:spcBef>
                <a:spcPct val="30000"/>
              </a:spcBef>
              <a:buFont typeface="Wingdings 2" pitchFamily="18" charset="2"/>
              <a:buNone/>
              <a:defRPr/>
            </a:pPr>
            <a:r>
              <a:rPr lang="de-DE" altLang="de-DE" i="1" dirty="0" err="1">
                <a:solidFill>
                  <a:schemeClr val="accent2"/>
                </a:solidFill>
                <a:cs typeface="Times New Roman" pitchFamily="18" charset="0"/>
              </a:rPr>
              <a:t>Lamino</a:t>
            </a:r>
            <a:r>
              <a:rPr lang="de-DE" altLang="de-DE" i="1" dirty="0">
                <a:solidFill>
                  <a:schemeClr val="accent2"/>
                </a:solidFill>
                <a:cs typeface="Times New Roman" pitchFamily="18" charset="0"/>
              </a:rPr>
              <a:t>‑alveolar:</a:t>
            </a:r>
            <a:r>
              <a:rPr lang="de-DE" altLang="de-DE" i="1" dirty="0">
                <a:cs typeface="Times New Roman" pitchFamily="18" charset="0"/>
              </a:rPr>
              <a:t> </a:t>
            </a:r>
            <a:r>
              <a:rPr lang="de-DE" altLang="de-DE" dirty="0">
                <a:cs typeface="Times New Roman" pitchFamily="18" charset="0"/>
              </a:rPr>
              <a:t>die Zungenspitze befindet sich </a:t>
            </a:r>
            <a:r>
              <a:rPr lang="de-DE" altLang="de-DE" dirty="0" err="1">
                <a:cs typeface="Times New Roman" pitchFamily="18" charset="0"/>
              </a:rPr>
              <a:t>unmit-telbar</a:t>
            </a:r>
            <a:r>
              <a:rPr lang="de-DE" altLang="de-DE" dirty="0">
                <a:cs typeface="Times New Roman" pitchFamily="18" charset="0"/>
              </a:rPr>
              <a:t> unterhalb der Kante der Unterzähne, das Zungen-blatt tritt mit dem Zahndamm in Kontakt. </a:t>
            </a:r>
          </a:p>
          <a:p>
            <a:pPr marL="0" indent="0">
              <a:spcBef>
                <a:spcPct val="30000"/>
              </a:spcBef>
              <a:buFont typeface="Wingdings 2" pitchFamily="18" charset="2"/>
              <a:buNone/>
              <a:defRPr/>
            </a:pPr>
            <a:r>
              <a:rPr lang="de-DE" altLang="de-DE" dirty="0">
                <a:cs typeface="Times New Roman" pitchFamily="18" charset="0"/>
              </a:rPr>
              <a:t>Die Plosive </a:t>
            </a:r>
            <a:r>
              <a:rPr lang="de-DE" altLang="de-DE" dirty="0">
                <a:solidFill>
                  <a:schemeClr val="accent2"/>
                </a:solidFill>
                <a:cs typeface="Times New Roman" pitchFamily="18" charset="0"/>
              </a:rPr>
              <a:t>[t, d]</a:t>
            </a:r>
            <a:r>
              <a:rPr lang="de-DE" altLang="de-DE" dirty="0">
                <a:cs typeface="Times New Roman" pitchFamily="18" charset="0"/>
              </a:rPr>
              <a:t> können so gebildet werden. </a:t>
            </a:r>
          </a:p>
          <a:p>
            <a:pPr marL="0" indent="0">
              <a:spcBef>
                <a:spcPct val="30000"/>
              </a:spcBef>
              <a:buFont typeface="Wingdings 2" pitchFamily="18" charset="2"/>
              <a:buNone/>
              <a:defRPr/>
            </a:pPr>
            <a:r>
              <a:rPr lang="de-DE" altLang="de-DE" dirty="0" err="1">
                <a:cs typeface="Times New Roman" pitchFamily="18" charset="0"/>
              </a:rPr>
              <a:t>Lamino</a:t>
            </a:r>
            <a:r>
              <a:rPr lang="de-DE" altLang="de-DE" dirty="0">
                <a:cs typeface="Times New Roman" pitchFamily="18" charset="0"/>
              </a:rPr>
              <a:t>-alveolare Frikative sind die typischen englischen Sibilanten </a:t>
            </a:r>
            <a:r>
              <a:rPr lang="de-DE" altLang="de-DE" dirty="0">
                <a:solidFill>
                  <a:schemeClr val="accent2"/>
                </a:solidFill>
                <a:cs typeface="Times New Roman" pitchFamily="18" charset="0"/>
              </a:rPr>
              <a:t>[s]</a:t>
            </a:r>
            <a:r>
              <a:rPr lang="de-DE" altLang="de-DE" dirty="0">
                <a:cs typeface="Times New Roman" pitchFamily="18" charset="0"/>
              </a:rPr>
              <a:t> </a:t>
            </a:r>
            <a:r>
              <a:rPr lang="de-DE" altLang="de-DE" dirty="0" err="1">
                <a:cs typeface="Times New Roman" pitchFamily="18" charset="0"/>
              </a:rPr>
              <a:t>and</a:t>
            </a:r>
            <a:r>
              <a:rPr lang="de-DE" altLang="de-DE" dirty="0">
                <a:cs typeface="Times New Roman" pitchFamily="18" charset="0"/>
              </a:rPr>
              <a:t> </a:t>
            </a:r>
            <a:r>
              <a:rPr lang="de-DE" altLang="de-DE" dirty="0">
                <a:solidFill>
                  <a:schemeClr val="accent2"/>
                </a:solidFill>
                <a:cs typeface="Times New Roman" pitchFamily="18" charset="0"/>
              </a:rPr>
              <a:t>[z]</a:t>
            </a:r>
            <a:r>
              <a:rPr lang="de-DE" altLang="de-DE" dirty="0">
                <a:cs typeface="Times New Roman" pitchFamily="18" charset="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a:defRPr/>
            </a:pPr>
            <a:r>
              <a:rPr lang="de-DE" altLang="de-DE"/>
              <a:t>lamino-postalveolar</a:t>
            </a:r>
          </a:p>
        </p:txBody>
      </p:sp>
      <p:sp>
        <p:nvSpPr>
          <p:cNvPr id="176131" name="Rectangle 3"/>
          <p:cNvSpPr>
            <a:spLocks noGrp="1" noChangeArrowheads="1"/>
          </p:cNvSpPr>
          <p:nvPr>
            <p:ph type="body" idx="1"/>
          </p:nvPr>
        </p:nvSpPr>
        <p:spPr>
          <a:xfrm>
            <a:off x="838200" y="1828800"/>
            <a:ext cx="7848600" cy="4114800"/>
          </a:xfrm>
        </p:spPr>
        <p:txBody>
          <a:bodyPr/>
          <a:lstStyle/>
          <a:p>
            <a:pPr marL="0" indent="0" algn="just">
              <a:spcBef>
                <a:spcPct val="30000"/>
              </a:spcBef>
              <a:buFont typeface="Wingdings 2" pitchFamily="18" charset="2"/>
              <a:buNone/>
              <a:defRPr/>
            </a:pPr>
            <a:r>
              <a:rPr lang="de-DE" altLang="de-DE" i="1" dirty="0" err="1">
                <a:solidFill>
                  <a:schemeClr val="accent2"/>
                </a:solidFill>
                <a:cs typeface="Times New Roman" pitchFamily="18" charset="0"/>
              </a:rPr>
              <a:t>Lamino</a:t>
            </a:r>
            <a:r>
              <a:rPr lang="de-DE" altLang="de-DE" i="1" dirty="0">
                <a:solidFill>
                  <a:schemeClr val="accent2"/>
                </a:solidFill>
                <a:cs typeface="Times New Roman" pitchFamily="18" charset="0"/>
              </a:rPr>
              <a:t>-postalveolar:</a:t>
            </a:r>
            <a:r>
              <a:rPr lang="de-DE" altLang="de-DE" i="1" dirty="0">
                <a:cs typeface="Times New Roman" pitchFamily="18" charset="0"/>
              </a:rPr>
              <a:t> </a:t>
            </a:r>
            <a:r>
              <a:rPr lang="de-DE" altLang="de-DE" dirty="0">
                <a:cs typeface="Times New Roman" pitchFamily="18" charset="0"/>
              </a:rPr>
              <a:t>das Zungenblatt tritt mit dem äußersten hinteren konvexen Teil des Zahndamms in Kontakt. </a:t>
            </a:r>
          </a:p>
          <a:p>
            <a:pPr marL="0" indent="0" algn="just">
              <a:spcBef>
                <a:spcPct val="30000"/>
              </a:spcBef>
              <a:buFont typeface="Wingdings 2" pitchFamily="18" charset="2"/>
              <a:buNone/>
              <a:defRPr/>
            </a:pPr>
            <a:r>
              <a:rPr lang="de-DE" altLang="de-DE" dirty="0">
                <a:cs typeface="Times New Roman" pitchFamily="18" charset="0"/>
              </a:rPr>
              <a:t>Typische </a:t>
            </a:r>
            <a:r>
              <a:rPr lang="de-DE" altLang="de-DE" dirty="0" err="1">
                <a:cs typeface="Times New Roman" pitchFamily="18" charset="0"/>
              </a:rPr>
              <a:t>lamino</a:t>
            </a:r>
            <a:r>
              <a:rPr lang="de-DE" altLang="de-DE" dirty="0">
                <a:cs typeface="Times New Roman" pitchFamily="18" charset="0"/>
              </a:rPr>
              <a:t>-postalveolare Laute sind die englischen </a:t>
            </a:r>
            <a:r>
              <a:rPr lang="de-DE" altLang="de-DE" dirty="0" err="1">
                <a:cs typeface="Times New Roman" pitchFamily="18" charset="0"/>
              </a:rPr>
              <a:t>lamino</a:t>
            </a:r>
            <a:r>
              <a:rPr lang="de-DE" altLang="de-DE" dirty="0">
                <a:cs typeface="Times New Roman" pitchFamily="18" charset="0"/>
              </a:rPr>
              <a:t>-postalveolaren Frikative </a:t>
            </a:r>
            <a:r>
              <a:rPr lang="de-DE" altLang="de-DE" dirty="0">
                <a:solidFill>
                  <a:schemeClr val="accent2"/>
                </a:solidFill>
                <a:cs typeface="Times New Roman" pitchFamily="18" charset="0"/>
              </a:rPr>
              <a:t>[ʃ]</a:t>
            </a:r>
            <a:r>
              <a:rPr lang="de-DE" altLang="de-DE" dirty="0">
                <a:cs typeface="Times New Roman" pitchFamily="18" charset="0"/>
              </a:rPr>
              <a:t> und </a:t>
            </a:r>
            <a:r>
              <a:rPr lang="de-DE" altLang="de-DE" dirty="0">
                <a:solidFill>
                  <a:schemeClr val="accent2"/>
                </a:solidFill>
                <a:cs typeface="Times New Roman" pitchFamily="18" charset="0"/>
              </a:rPr>
              <a:t>[ʒ]</a:t>
            </a:r>
            <a:r>
              <a:rPr lang="de-DE" altLang="de-DE" dirty="0">
                <a:cs typeface="Times New Roman" pitchFamily="18" charset="0"/>
              </a:rPr>
              <a:t>. </a:t>
            </a:r>
          </a:p>
          <a:p>
            <a:pPr marL="0" indent="0" algn="just">
              <a:spcBef>
                <a:spcPct val="30000"/>
              </a:spcBef>
              <a:buFont typeface="Wingdings 2" pitchFamily="18" charset="2"/>
              <a:buNone/>
              <a:defRPr/>
            </a:pPr>
            <a:r>
              <a:rPr lang="de-DE" altLang="de-DE" dirty="0">
                <a:cs typeface="Times New Roman" pitchFamily="18" charset="0"/>
              </a:rPr>
              <a:t>Verschlusslaute können natürlich ebenfalls an dieser Stelle gebildet werden. Die Verschlusslaute, die im Englischen </a:t>
            </a:r>
            <a:r>
              <a:rPr lang="de-DE" altLang="de-DE" dirty="0">
                <a:solidFill>
                  <a:schemeClr val="accent2"/>
                </a:solidFill>
                <a:cs typeface="Times New Roman" pitchFamily="18" charset="0"/>
              </a:rPr>
              <a:t>[ʃ], [ʃ]</a:t>
            </a:r>
            <a:r>
              <a:rPr lang="de-DE" altLang="de-DE" dirty="0">
                <a:cs typeface="Times New Roman" pitchFamily="18" charset="0"/>
              </a:rPr>
              <a:t> in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tʃ</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dʒ</a:t>
            </a:r>
            <a:r>
              <a:rPr lang="de-DE" altLang="de-DE" dirty="0">
                <a:solidFill>
                  <a:schemeClr val="accent2"/>
                </a:solidFill>
                <a:cs typeface="Times New Roman" pitchFamily="18" charset="0"/>
              </a:rPr>
              <a:t>]</a:t>
            </a:r>
            <a:r>
              <a:rPr lang="de-DE" altLang="de-DE" dirty="0">
                <a:cs typeface="Times New Roman" pitchFamily="18" charset="0"/>
              </a:rPr>
              <a:t> vorangehen wie in </a:t>
            </a:r>
            <a:r>
              <a:rPr lang="de-DE" altLang="de-DE" i="1" dirty="0" err="1">
                <a:solidFill>
                  <a:schemeClr val="accent2"/>
                </a:solidFill>
                <a:cs typeface="Times New Roman" pitchFamily="18" charset="0"/>
              </a:rPr>
              <a:t>church</a:t>
            </a:r>
            <a:r>
              <a:rPr lang="de-DE" altLang="de-DE" i="1" dirty="0">
                <a:cs typeface="Times New Roman" pitchFamily="18" charset="0"/>
              </a:rPr>
              <a:t> </a:t>
            </a:r>
            <a:r>
              <a:rPr lang="de-DE" altLang="de-DE" dirty="0">
                <a:cs typeface="Times New Roman" pitchFamily="18" charset="0"/>
              </a:rPr>
              <a:t>und </a:t>
            </a:r>
            <a:r>
              <a:rPr lang="de-DE" altLang="de-DE" i="1" dirty="0" err="1">
                <a:solidFill>
                  <a:schemeClr val="accent2"/>
                </a:solidFill>
                <a:cs typeface="Times New Roman" pitchFamily="18" charset="0"/>
              </a:rPr>
              <a:t>judge</a:t>
            </a:r>
            <a:r>
              <a:rPr lang="de-DE" altLang="de-DE" i="1" dirty="0">
                <a:cs typeface="Times New Roman" pitchFamily="18" charset="0"/>
              </a:rPr>
              <a:t> </a:t>
            </a:r>
            <a:r>
              <a:rPr lang="de-DE" altLang="de-DE" dirty="0">
                <a:cs typeface="Times New Roman" pitchFamily="18" charset="0"/>
              </a:rPr>
              <a:t>sind häufig </a:t>
            </a:r>
            <a:r>
              <a:rPr lang="de-DE" altLang="de-DE" dirty="0" err="1">
                <a:cs typeface="Times New Roman" pitchFamily="18" charset="0"/>
              </a:rPr>
              <a:t>lamino</a:t>
            </a:r>
            <a:r>
              <a:rPr lang="de-DE" altLang="de-DE" dirty="0">
                <a:cs typeface="Times New Roman" pitchFamily="18" charset="0"/>
              </a:rPr>
              <a:t>-postalveolar.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a:defRPr/>
            </a:pPr>
            <a:r>
              <a:rPr lang="de-DE" altLang="de-DE"/>
              <a:t>sublaminal</a:t>
            </a:r>
          </a:p>
        </p:txBody>
      </p:sp>
      <p:sp>
        <p:nvSpPr>
          <p:cNvPr id="160771" name="Rectangle 3"/>
          <p:cNvSpPr>
            <a:spLocks noGrp="1" noChangeArrowheads="1"/>
          </p:cNvSpPr>
          <p:nvPr>
            <p:ph type="body" idx="1"/>
          </p:nvPr>
        </p:nvSpPr>
        <p:spPr>
          <a:xfrm>
            <a:off x="838200" y="1981200"/>
            <a:ext cx="7924800" cy="3962400"/>
          </a:xfrm>
        </p:spPr>
        <p:txBody>
          <a:bodyPr/>
          <a:lstStyle/>
          <a:p>
            <a:pPr marL="0" indent="0" algn="just">
              <a:buFont typeface="Wingdings 2" pitchFamily="18" charset="2"/>
              <a:buNone/>
              <a:defRPr/>
            </a:pPr>
            <a:r>
              <a:rPr lang="de-DE" altLang="de-DE">
                <a:cs typeface="Times New Roman" pitchFamily="18" charset="0"/>
              </a:rPr>
              <a:t>Sublaminale Artikulationen kommen dadurch zustande, dass die Zungenspitze angehoben wird und nach oben oder nach hinten gerichtet ist (daher die Bezeichnung ‘</a:t>
            </a:r>
            <a:r>
              <a:rPr lang="de-DE" altLang="de-DE">
                <a:solidFill>
                  <a:schemeClr val="accent2"/>
                </a:solidFill>
                <a:cs typeface="Times New Roman" pitchFamily="18" charset="0"/>
              </a:rPr>
              <a:t>retroflex’</a:t>
            </a:r>
            <a:r>
              <a:rPr lang="de-DE" altLang="de-DE">
                <a:cs typeface="Times New Roman" pitchFamily="18" charset="0"/>
              </a:rPr>
              <a:t>), so dass die Unterseite mit den postalveolaren oder präpalatalen Zonen artikuliert.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pPr>
              <a:defRPr/>
            </a:pPr>
            <a:r>
              <a:rPr lang="de-DE" altLang="de-DE"/>
              <a:t>sublamino-postalveolar</a:t>
            </a:r>
          </a:p>
        </p:txBody>
      </p:sp>
      <p:sp>
        <p:nvSpPr>
          <p:cNvPr id="177155" name="Rectangle 3"/>
          <p:cNvSpPr>
            <a:spLocks noGrp="1" noChangeArrowheads="1"/>
          </p:cNvSpPr>
          <p:nvPr>
            <p:ph type="body" idx="1"/>
          </p:nvPr>
        </p:nvSpPr>
        <p:spPr>
          <a:xfrm>
            <a:off x="838200" y="2060848"/>
            <a:ext cx="7924800" cy="3810000"/>
          </a:xfrm>
        </p:spPr>
        <p:txBody>
          <a:bodyPr/>
          <a:lstStyle/>
          <a:p>
            <a:pPr marL="0" indent="0" algn="just">
              <a:buFont typeface="Wingdings 2" pitchFamily="18" charset="2"/>
              <a:buNone/>
              <a:defRPr/>
            </a:pPr>
            <a:r>
              <a:rPr lang="de-DE" altLang="de-DE" i="1" dirty="0" err="1">
                <a:solidFill>
                  <a:schemeClr val="accent2"/>
                </a:solidFill>
                <a:cs typeface="Times New Roman" pitchFamily="18" charset="0"/>
              </a:rPr>
              <a:t>Sublamino</a:t>
            </a:r>
            <a:r>
              <a:rPr lang="de-DE" altLang="de-DE" i="1" dirty="0">
                <a:solidFill>
                  <a:schemeClr val="accent2"/>
                </a:solidFill>
                <a:cs typeface="Times New Roman" pitchFamily="18" charset="0"/>
              </a:rPr>
              <a:t>-postalveolar:</a:t>
            </a:r>
            <a:r>
              <a:rPr lang="de-DE" altLang="de-DE" i="1" dirty="0">
                <a:cs typeface="Times New Roman" pitchFamily="18" charset="0"/>
              </a:rPr>
              <a:t> </a:t>
            </a:r>
            <a:r>
              <a:rPr lang="de-DE" altLang="de-DE" dirty="0">
                <a:cs typeface="Times New Roman" pitchFamily="18" charset="0"/>
              </a:rPr>
              <a:t>die Unterseite des Zungen-blattes liegt gegenüber dem äußersten hinteren Ende des Zahndamms. </a:t>
            </a:r>
          </a:p>
          <a:p>
            <a:pPr marL="0" indent="0" algn="just">
              <a:buFont typeface="Wingdings 2" pitchFamily="18" charset="2"/>
              <a:buNone/>
              <a:defRPr/>
            </a:pPr>
            <a:r>
              <a:rPr lang="de-DE" altLang="de-DE" dirty="0">
                <a:cs typeface="Times New Roman" pitchFamily="18" charset="0"/>
              </a:rPr>
              <a:t>Die </a:t>
            </a:r>
            <a:r>
              <a:rPr lang="de-DE" altLang="de-DE" dirty="0">
                <a:solidFill>
                  <a:schemeClr val="accent2"/>
                </a:solidFill>
                <a:cs typeface="Times New Roman" pitchFamily="18" charset="0"/>
              </a:rPr>
              <a:t>[ʈ, ɖ]</a:t>
            </a:r>
            <a:r>
              <a:rPr lang="de-DE" altLang="de-DE" dirty="0">
                <a:cs typeface="Times New Roman" pitchFamily="18" charset="0"/>
              </a:rPr>
              <a:t> Laute des Nordindischen, sowie das </a:t>
            </a:r>
            <a:r>
              <a:rPr lang="de-DE" altLang="de-DE" dirty="0">
                <a:solidFill>
                  <a:schemeClr val="accent2"/>
                </a:solidFill>
                <a:cs typeface="Times New Roman" pitchFamily="18" charset="0"/>
              </a:rPr>
              <a:t>[</a:t>
            </a:r>
            <a:r>
              <a:rPr lang="de-DE" altLang="de-DE" dirty="0">
                <a:solidFill>
                  <a:schemeClr val="accent2"/>
                </a:solidFill>
                <a:cs typeface="Times New Roman" pitchFamily="18" charset="0"/>
                <a:sym typeface="SILDoulos IPA93" pitchFamily="2" charset="2"/>
              </a:rPr>
              <a:t>ɽ</a:t>
            </a:r>
            <a:r>
              <a:rPr lang="de-DE" altLang="de-DE" dirty="0">
                <a:solidFill>
                  <a:schemeClr val="accent2"/>
                </a:solidFill>
                <a:cs typeface="Times New Roman" pitchFamily="18" charset="0"/>
              </a:rPr>
              <a:t>]</a:t>
            </a:r>
            <a:r>
              <a:rPr lang="de-DE" altLang="de-DE" dirty="0">
                <a:cs typeface="Times New Roman" pitchFamily="18" charset="0"/>
              </a:rPr>
              <a:t> einiger Sprachen werden gewöhnlich so gebildet.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pPr>
              <a:defRPr/>
            </a:pPr>
            <a:r>
              <a:rPr lang="de-DE" altLang="de-DE"/>
              <a:t>sublamino-präpalatal</a:t>
            </a:r>
          </a:p>
        </p:txBody>
      </p:sp>
      <p:sp>
        <p:nvSpPr>
          <p:cNvPr id="178179" name="Rectangle 3"/>
          <p:cNvSpPr>
            <a:spLocks noGrp="1" noChangeArrowheads="1"/>
          </p:cNvSpPr>
          <p:nvPr>
            <p:ph type="body" idx="1"/>
          </p:nvPr>
        </p:nvSpPr>
        <p:spPr>
          <a:xfrm>
            <a:off x="838200" y="1981200"/>
            <a:ext cx="7924800" cy="4114800"/>
          </a:xfrm>
        </p:spPr>
        <p:txBody>
          <a:bodyPr/>
          <a:lstStyle/>
          <a:p>
            <a:pPr marL="0" indent="0">
              <a:buFont typeface="Wingdings 2" pitchFamily="18" charset="2"/>
              <a:buNone/>
              <a:defRPr/>
            </a:pPr>
            <a:r>
              <a:rPr lang="de-DE" altLang="de-DE" i="1" dirty="0" err="1">
                <a:solidFill>
                  <a:schemeClr val="accent2"/>
                </a:solidFill>
                <a:cs typeface="Times New Roman" pitchFamily="18" charset="0"/>
              </a:rPr>
              <a:t>Sublamino</a:t>
            </a:r>
            <a:r>
              <a:rPr lang="de-DE" altLang="de-DE" i="1" dirty="0">
                <a:solidFill>
                  <a:schemeClr val="accent2"/>
                </a:solidFill>
                <a:cs typeface="Times New Roman" pitchFamily="18" charset="0"/>
              </a:rPr>
              <a:t>‑präpalatal:</a:t>
            </a:r>
            <a:r>
              <a:rPr lang="de-DE" altLang="de-DE" i="1" dirty="0">
                <a:cs typeface="Times New Roman" pitchFamily="18" charset="0"/>
              </a:rPr>
              <a:t> </a:t>
            </a:r>
            <a:r>
              <a:rPr lang="de-DE" altLang="de-DE" dirty="0">
                <a:cs typeface="Times New Roman" pitchFamily="18" charset="0"/>
              </a:rPr>
              <a:t>Unterseite des Zungenblattes gegenüber dem präpalatalen Bogen – der am meisten retroflexe Laut: </a:t>
            </a:r>
            <a:r>
              <a:rPr lang="de-DE" altLang="de-DE" dirty="0">
                <a:solidFill>
                  <a:schemeClr val="accent2"/>
                </a:solidFill>
                <a:cs typeface="Times New Roman" pitchFamily="18" charset="0"/>
              </a:rPr>
              <a:t>[ʈ, ɖ].</a:t>
            </a:r>
            <a:r>
              <a:rPr lang="de-DE" altLang="de-DE" dirty="0">
                <a:cs typeface="Times New Roman" pitchFamily="18" charset="0"/>
              </a:rPr>
              <a:t> </a:t>
            </a:r>
          </a:p>
          <a:p>
            <a:pPr marL="0" indent="0">
              <a:buFont typeface="Wingdings 2" pitchFamily="18" charset="2"/>
              <a:buNone/>
              <a:defRPr/>
            </a:pPr>
            <a:r>
              <a:rPr lang="de-DE" altLang="de-DE" dirty="0">
                <a:cs typeface="Times New Roman" pitchFamily="18" charset="0"/>
              </a:rPr>
              <a:t>Die retroflexen </a:t>
            </a:r>
            <a:r>
              <a:rPr lang="de-DE" altLang="de-DE" dirty="0">
                <a:solidFill>
                  <a:schemeClr val="accent2"/>
                </a:solidFill>
                <a:cs typeface="Times New Roman" pitchFamily="18" charset="0"/>
              </a:rPr>
              <a:t>[ʈ, ɖ, </a:t>
            </a:r>
            <a:r>
              <a:rPr lang="de-DE" altLang="de-DE" dirty="0">
                <a:solidFill>
                  <a:schemeClr val="accent2"/>
                </a:solidFill>
                <a:cs typeface="Times New Roman" pitchFamily="18" charset="0"/>
                <a:sym typeface="SILDoulos IPA93" pitchFamily="2" charset="2"/>
              </a:rPr>
              <a:t>ɠ</a:t>
            </a:r>
            <a:r>
              <a:rPr lang="de-DE" altLang="de-DE" dirty="0">
                <a:solidFill>
                  <a:schemeClr val="accent2"/>
                </a:solidFill>
                <a:cs typeface="Times New Roman" pitchFamily="18" charset="0"/>
              </a:rPr>
              <a:t>]</a:t>
            </a:r>
            <a:r>
              <a:rPr lang="de-DE" altLang="de-DE" dirty="0">
                <a:cs typeface="Times New Roman" pitchFamily="18" charset="0"/>
              </a:rPr>
              <a:t> des Tamil und anderer </a:t>
            </a:r>
            <a:r>
              <a:rPr lang="de-DE" altLang="de-DE" dirty="0" err="1">
                <a:cs typeface="Times New Roman" pitchFamily="18" charset="0"/>
              </a:rPr>
              <a:t>dravidischer</a:t>
            </a:r>
            <a:r>
              <a:rPr lang="de-DE" altLang="de-DE" dirty="0">
                <a:cs typeface="Times New Roman" pitchFamily="18" charset="0"/>
              </a:rPr>
              <a:t> Sprachen sind häufig von diesem Typ.</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a:defRPr/>
            </a:pPr>
            <a:r>
              <a:rPr lang="de-DE" altLang="de-DE"/>
              <a:t>dorso-präpalatal</a:t>
            </a:r>
          </a:p>
        </p:txBody>
      </p:sp>
      <p:sp>
        <p:nvSpPr>
          <p:cNvPr id="161795" name="Rectangle 3"/>
          <p:cNvSpPr>
            <a:spLocks noGrp="1" noChangeArrowheads="1"/>
          </p:cNvSpPr>
          <p:nvPr>
            <p:ph type="body" idx="1"/>
          </p:nvPr>
        </p:nvSpPr>
        <p:spPr>
          <a:xfrm>
            <a:off x="838200" y="1981200"/>
            <a:ext cx="7924800" cy="4114800"/>
          </a:xfrm>
        </p:spPr>
        <p:txBody>
          <a:bodyPr/>
          <a:lstStyle/>
          <a:p>
            <a:pPr marL="0" indent="0">
              <a:buFont typeface="Wingdings 2" pitchFamily="18" charset="2"/>
              <a:buNone/>
              <a:defRPr/>
            </a:pPr>
            <a:r>
              <a:rPr lang="de-DE" altLang="de-DE" i="1" dirty="0" err="1">
                <a:solidFill>
                  <a:schemeClr val="accent2"/>
                </a:solidFill>
                <a:cs typeface="Times New Roman" pitchFamily="18" charset="0"/>
              </a:rPr>
              <a:t>Dorso</a:t>
            </a:r>
            <a:r>
              <a:rPr lang="de-DE" altLang="de-DE" i="1" dirty="0">
                <a:solidFill>
                  <a:schemeClr val="accent2"/>
                </a:solidFill>
                <a:cs typeface="Times New Roman" pitchFamily="18" charset="0"/>
              </a:rPr>
              <a:t>-präpalatal:</a:t>
            </a:r>
            <a:r>
              <a:rPr lang="de-DE" altLang="de-DE" i="1" dirty="0">
                <a:cs typeface="Times New Roman" pitchFamily="18" charset="0"/>
              </a:rPr>
              <a:t> </a:t>
            </a:r>
            <a:r>
              <a:rPr lang="de-DE" altLang="de-DE" dirty="0">
                <a:cs typeface="Times New Roman" pitchFamily="18" charset="0"/>
              </a:rPr>
              <a:t>der Zungenrücken unmittelbar hinter dem Zungenblatt nähert sich dem vorderen Bogen des harten Gaumens. </a:t>
            </a:r>
          </a:p>
          <a:p>
            <a:pPr marL="0" indent="0">
              <a:buFont typeface="Wingdings 2" pitchFamily="18" charset="2"/>
              <a:buNone/>
              <a:defRPr/>
            </a:pPr>
            <a:r>
              <a:rPr lang="de-DE" altLang="de-DE" dirty="0">
                <a:cs typeface="Times New Roman" pitchFamily="18" charset="0"/>
              </a:rPr>
              <a:t>Verschlusslaute, Frikative, </a:t>
            </a:r>
            <a:r>
              <a:rPr lang="de-DE" altLang="de-DE" dirty="0" err="1">
                <a:cs typeface="Times New Roman" pitchFamily="18" charset="0"/>
              </a:rPr>
              <a:t>Approximanten</a:t>
            </a:r>
            <a:r>
              <a:rPr lang="de-DE" altLang="de-DE" dirty="0">
                <a:cs typeface="Times New Roman" pitchFamily="18" charset="0"/>
              </a:rPr>
              <a:t>, ein Nasal und ein Lateral können hier artikuliert werden. Besondere Symbole gibt es nur für Frikative: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ɕ,ʑ</a:t>
            </a:r>
            <a:r>
              <a:rPr lang="de-DE" altLang="de-DE" dirty="0">
                <a:solidFill>
                  <a:schemeClr val="accent2"/>
                </a:solidFill>
                <a:cs typeface="Times New Roman" pitchFamily="18" charset="0"/>
              </a:rPr>
              <a:t>]</a:t>
            </a:r>
            <a:r>
              <a:rPr lang="de-DE" altLang="de-DE" dirty="0">
                <a:cs typeface="Times New Roman" pitchFamily="18" charset="0"/>
              </a:rPr>
              <a:t> (Polnisch  </a:t>
            </a:r>
            <a:r>
              <a:rPr lang="de-DE" dirty="0">
                <a:solidFill>
                  <a:schemeClr val="accent2"/>
                </a:solidFill>
                <a:cs typeface="Times New Roman" pitchFamily="18" charset="0"/>
              </a:rPr>
              <a:t>ś</a:t>
            </a:r>
            <a:r>
              <a:rPr lang="de-DE" altLang="de-DE" dirty="0">
                <a:solidFill>
                  <a:schemeClr val="accent2"/>
                </a:solidFill>
                <a:effectLst>
                  <a:outerShdw blurRad="38100" dist="38100" dir="2700000" algn="tl">
                    <a:srgbClr val="000000">
                      <a:alpha val="43137"/>
                    </a:srgbClr>
                  </a:outerShdw>
                </a:effectLst>
                <a:cs typeface="Times New Roman" pitchFamily="18" charset="0"/>
              </a:rPr>
              <a:t> ź</a:t>
            </a:r>
            <a:r>
              <a:rPr lang="de-DE" altLang="de-DE" dirty="0">
                <a:cs typeface="Times New Roman" pitchFamily="18" charset="0"/>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a:defRPr/>
            </a:pPr>
            <a:r>
              <a:rPr lang="de-DE" altLang="de-DE"/>
              <a:t>dorso-palatal</a:t>
            </a:r>
          </a:p>
        </p:txBody>
      </p:sp>
      <p:sp>
        <p:nvSpPr>
          <p:cNvPr id="162819" name="Rectangle 3"/>
          <p:cNvSpPr>
            <a:spLocks noGrp="1" noChangeArrowheads="1"/>
          </p:cNvSpPr>
          <p:nvPr>
            <p:ph type="body" idx="1"/>
          </p:nvPr>
        </p:nvSpPr>
        <p:spPr>
          <a:xfrm>
            <a:off x="685800" y="1981200"/>
            <a:ext cx="8229600" cy="4114800"/>
          </a:xfrm>
        </p:spPr>
        <p:txBody>
          <a:bodyPr/>
          <a:lstStyle/>
          <a:p>
            <a:pPr marL="0" indent="0">
              <a:buFont typeface="Wingdings 2" pitchFamily="18" charset="2"/>
              <a:buNone/>
              <a:defRPr/>
            </a:pPr>
            <a:r>
              <a:rPr lang="de-DE" altLang="de-DE" i="1" dirty="0" err="1">
                <a:solidFill>
                  <a:schemeClr val="accent2"/>
                </a:solidFill>
                <a:cs typeface="Times New Roman" pitchFamily="18" charset="0"/>
              </a:rPr>
              <a:t>Dorso</a:t>
            </a:r>
            <a:r>
              <a:rPr lang="de-DE" altLang="de-DE" i="1" dirty="0">
                <a:solidFill>
                  <a:schemeClr val="accent2"/>
                </a:solidFill>
                <a:cs typeface="Times New Roman" pitchFamily="18" charset="0"/>
              </a:rPr>
              <a:t>-palatal:</a:t>
            </a:r>
            <a:r>
              <a:rPr lang="de-DE" altLang="de-DE" i="1" dirty="0">
                <a:cs typeface="Times New Roman" pitchFamily="18" charset="0"/>
              </a:rPr>
              <a:t> </a:t>
            </a:r>
            <a:r>
              <a:rPr lang="de-DE" altLang="de-DE" dirty="0">
                <a:cs typeface="Times New Roman" pitchFamily="18" charset="0"/>
              </a:rPr>
              <a:t>der Zungenrücken nähert sich der Wölbung des harten Gaumens. </a:t>
            </a:r>
          </a:p>
          <a:p>
            <a:pPr marL="0" indent="0">
              <a:buFont typeface="Wingdings 2" pitchFamily="18" charset="2"/>
              <a:buNone/>
              <a:defRPr/>
            </a:pPr>
            <a:r>
              <a:rPr lang="de-DE" altLang="de-DE" dirty="0">
                <a:cs typeface="Times New Roman" pitchFamily="18" charset="0"/>
              </a:rPr>
              <a:t>Die Verschlusslaute </a:t>
            </a:r>
            <a:r>
              <a:rPr lang="de-DE" altLang="de-DE" dirty="0">
                <a:solidFill>
                  <a:schemeClr val="accent2"/>
                </a:solidFill>
                <a:cs typeface="Times New Roman" pitchFamily="18" charset="0"/>
              </a:rPr>
              <a:t>[c, ɟ]</a:t>
            </a:r>
            <a:r>
              <a:rPr lang="de-DE" altLang="de-DE" dirty="0">
                <a:cs typeface="Times New Roman" pitchFamily="18" charset="0"/>
              </a:rPr>
              <a:t>, der Nasal </a:t>
            </a:r>
            <a:r>
              <a:rPr lang="de-DE" altLang="de-DE" dirty="0">
                <a:solidFill>
                  <a:schemeClr val="accent2"/>
                </a:solidFill>
                <a:cs typeface="Times New Roman" pitchFamily="18" charset="0"/>
              </a:rPr>
              <a:t>[ɲ]</a:t>
            </a:r>
            <a:r>
              <a:rPr lang="de-DE" altLang="de-DE" dirty="0">
                <a:cs typeface="Times New Roman" pitchFamily="18" charset="0"/>
              </a:rPr>
              <a:t>, die Frikative </a:t>
            </a:r>
            <a:r>
              <a:rPr lang="de-DE" altLang="de-DE" dirty="0">
                <a:solidFill>
                  <a:schemeClr val="accent2"/>
                </a:solidFill>
                <a:cs typeface="Times New Roman" pitchFamily="18" charset="0"/>
              </a:rPr>
              <a:t>[ç, ʝ]</a:t>
            </a:r>
            <a:r>
              <a:rPr lang="de-DE" altLang="de-DE" dirty="0">
                <a:cs typeface="Times New Roman" pitchFamily="18" charset="0"/>
              </a:rPr>
              <a:t>, das laterale </a:t>
            </a:r>
            <a:r>
              <a:rPr lang="de-DE" altLang="de-DE" dirty="0">
                <a:solidFill>
                  <a:schemeClr val="accent2"/>
                </a:solidFill>
                <a:cs typeface="Times New Roman" pitchFamily="18" charset="0"/>
              </a:rPr>
              <a:t>[</a:t>
            </a:r>
            <a:r>
              <a:rPr lang="de-DE" altLang="de-DE" dirty="0">
                <a:solidFill>
                  <a:schemeClr val="accent2"/>
                </a:solidFill>
                <a:cs typeface="Times New Roman" pitchFamily="18" charset="0"/>
                <a:sym typeface="SILDoulos IPA93" pitchFamily="2" charset="2"/>
              </a:rPr>
              <a:t>ʎ</a:t>
            </a:r>
            <a:r>
              <a:rPr lang="de-DE" altLang="de-DE" dirty="0">
                <a:solidFill>
                  <a:schemeClr val="accent2"/>
                </a:solidFill>
                <a:cs typeface="Times New Roman" pitchFamily="18" charset="0"/>
              </a:rPr>
              <a:t>],</a:t>
            </a:r>
            <a:r>
              <a:rPr lang="de-DE" altLang="de-DE" dirty="0">
                <a:cs typeface="Times New Roman" pitchFamily="18" charset="0"/>
              </a:rPr>
              <a:t> </a:t>
            </a:r>
            <a:r>
              <a:rPr lang="de-DE" altLang="de-DE" dirty="0" err="1">
                <a:cs typeface="Times New Roman" pitchFamily="18" charset="0"/>
              </a:rPr>
              <a:t>Approximanten</a:t>
            </a:r>
            <a:r>
              <a:rPr lang="de-DE" altLang="de-DE" dirty="0">
                <a:cs typeface="Times New Roman" pitchFamily="18" charset="0"/>
              </a:rPr>
              <a:t> wie </a:t>
            </a:r>
            <a:r>
              <a:rPr lang="de-DE" altLang="de-DE" dirty="0">
                <a:solidFill>
                  <a:schemeClr val="accent2"/>
                </a:solidFill>
                <a:cs typeface="Times New Roman" pitchFamily="18" charset="0"/>
              </a:rPr>
              <a:t>[j, i, ɪ, e]</a:t>
            </a:r>
            <a:r>
              <a:rPr lang="de-DE" altLang="de-DE" dirty="0">
                <a:cs typeface="Times New Roman" pitchFamily="18" charset="0"/>
              </a:rPr>
              <a:t> und Resonanten wie </a:t>
            </a:r>
            <a:r>
              <a:rPr lang="de-DE" altLang="de-DE" dirty="0">
                <a:solidFill>
                  <a:schemeClr val="accent2"/>
                </a:solidFill>
                <a:cs typeface="Times New Roman" pitchFamily="18" charset="0"/>
              </a:rPr>
              <a:t>[ɛ, æ, a]</a:t>
            </a:r>
            <a:r>
              <a:rPr lang="de-DE" altLang="de-DE" dirty="0">
                <a:cs typeface="Times New Roman" pitchFamily="18" charset="0"/>
              </a:rPr>
              <a:t> sind von dieser Art.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pPr>
              <a:defRPr/>
            </a:pPr>
            <a:r>
              <a:rPr lang="de-DE" altLang="de-DE" dirty="0" err="1"/>
              <a:t>dorso</a:t>
            </a:r>
            <a:r>
              <a:rPr lang="de-DE" altLang="de-DE" dirty="0"/>
              <a:t>-palatal</a:t>
            </a:r>
          </a:p>
        </p:txBody>
      </p:sp>
      <p:sp>
        <p:nvSpPr>
          <p:cNvPr id="179203" name="Rectangle 3"/>
          <p:cNvSpPr>
            <a:spLocks noGrp="1" noChangeArrowheads="1"/>
          </p:cNvSpPr>
          <p:nvPr>
            <p:ph type="body" idx="1"/>
          </p:nvPr>
        </p:nvSpPr>
        <p:spPr>
          <a:xfrm>
            <a:off x="838200" y="1981200"/>
            <a:ext cx="7924800" cy="4114800"/>
          </a:xfrm>
        </p:spPr>
        <p:txBody>
          <a:bodyPr/>
          <a:lstStyle/>
          <a:p>
            <a:pPr marL="0" indent="0" algn="just">
              <a:spcBef>
                <a:spcPct val="30000"/>
              </a:spcBef>
              <a:buFont typeface="Wingdings 2" pitchFamily="18" charset="2"/>
              <a:buNone/>
              <a:defRPr/>
            </a:pPr>
            <a:r>
              <a:rPr lang="de-DE" altLang="de-DE" dirty="0">
                <a:cs typeface="Times New Roman" pitchFamily="18" charset="0"/>
              </a:rPr>
              <a:t>Die beste Methode zum Erlernen </a:t>
            </a:r>
            <a:r>
              <a:rPr lang="de-DE" altLang="de-DE" dirty="0" err="1">
                <a:cs typeface="Times New Roman" pitchFamily="18" charset="0"/>
              </a:rPr>
              <a:t>dorso</a:t>
            </a:r>
            <a:r>
              <a:rPr lang="de-DE" altLang="de-DE" dirty="0">
                <a:cs typeface="Times New Roman" pitchFamily="18" charset="0"/>
              </a:rPr>
              <a:t>-palataler Artikulationen ist es, mit dem Vokal </a:t>
            </a:r>
            <a:r>
              <a:rPr lang="de-DE" altLang="de-DE" dirty="0">
                <a:solidFill>
                  <a:schemeClr val="accent2"/>
                </a:solidFill>
                <a:cs typeface="Times New Roman" pitchFamily="18" charset="0"/>
              </a:rPr>
              <a:t>[ i ]</a:t>
            </a:r>
            <a:r>
              <a:rPr lang="de-DE" altLang="de-DE" dirty="0">
                <a:cs typeface="Times New Roman" pitchFamily="18" charset="0"/>
              </a:rPr>
              <a:t> zu beginnen und die Öffnung allmählich zu schließen, wobei ein konstanter starker Luftstrom zugrunde liegen sollte. Das Resultat sollte zunächst der stimmhafte </a:t>
            </a:r>
            <a:r>
              <a:rPr lang="de-DE" altLang="de-DE" dirty="0" err="1">
                <a:cs typeface="Times New Roman" pitchFamily="18" charset="0"/>
              </a:rPr>
              <a:t>dorso</a:t>
            </a:r>
            <a:r>
              <a:rPr lang="de-DE" altLang="de-DE" dirty="0">
                <a:cs typeface="Times New Roman" pitchFamily="18" charset="0"/>
              </a:rPr>
              <a:t>-palatale Frikativ </a:t>
            </a:r>
            <a:r>
              <a:rPr lang="de-DE" altLang="de-DE" dirty="0">
                <a:solidFill>
                  <a:schemeClr val="accent2"/>
                </a:solidFill>
                <a:cs typeface="Times New Roman" pitchFamily="18" charset="0"/>
              </a:rPr>
              <a:t>[ʝ] </a:t>
            </a:r>
            <a:r>
              <a:rPr lang="de-DE" altLang="de-DE" dirty="0">
                <a:cs typeface="Times New Roman" pitchFamily="18" charset="0"/>
              </a:rPr>
              <a:t>sein</a:t>
            </a:r>
            <a:r>
              <a:rPr lang="de-DE" altLang="de-DE" i="1" dirty="0">
                <a:cs typeface="Times New Roman" pitchFamily="18" charset="0"/>
              </a:rPr>
              <a:t>.</a:t>
            </a:r>
            <a:r>
              <a:rPr lang="de-DE" altLang="de-DE" dirty="0">
                <a:cs typeface="Times New Roman" pitchFamily="18" charset="0"/>
              </a:rPr>
              <a:t> </a:t>
            </a:r>
          </a:p>
          <a:p>
            <a:pPr marL="0" indent="0" algn="just">
              <a:spcBef>
                <a:spcPct val="30000"/>
              </a:spcBef>
              <a:buFont typeface="Wingdings 2" pitchFamily="18" charset="2"/>
              <a:buNone/>
              <a:defRPr/>
            </a:pPr>
            <a:r>
              <a:rPr lang="de-DE" altLang="de-DE" dirty="0">
                <a:cs typeface="Times New Roman" pitchFamily="18" charset="0"/>
              </a:rPr>
              <a:t>Weglassen der stimmhaften Phonation führt zum Frikativ </a:t>
            </a:r>
            <a:r>
              <a:rPr lang="de-DE" altLang="de-DE" dirty="0">
                <a:solidFill>
                  <a:schemeClr val="accent2"/>
                </a:solidFill>
                <a:cs typeface="Times New Roman" pitchFamily="18" charset="0"/>
              </a:rPr>
              <a:t>[ç]</a:t>
            </a:r>
            <a:r>
              <a:rPr lang="de-DE" altLang="de-DE" dirty="0">
                <a:cs typeface="Times New Roman" pitchFamily="18" charset="0"/>
              </a:rPr>
              <a:t>. </a:t>
            </a:r>
          </a:p>
          <a:p>
            <a:pPr marL="0" indent="0" algn="just">
              <a:spcBef>
                <a:spcPct val="30000"/>
              </a:spcBef>
              <a:buFont typeface="Wingdings 2" pitchFamily="18" charset="2"/>
              <a:buNone/>
              <a:defRPr/>
            </a:pPr>
            <a:r>
              <a:rPr lang="de-DE" altLang="de-DE" dirty="0">
                <a:cs typeface="Times New Roman" pitchFamily="18" charset="0"/>
              </a:rPr>
              <a:t>Bei weitere Schließung geht der Laut in den palatalen Verschlusslaut </a:t>
            </a:r>
            <a:r>
              <a:rPr lang="de-DE" altLang="de-DE" dirty="0">
                <a:solidFill>
                  <a:schemeClr val="accent2"/>
                </a:solidFill>
                <a:cs typeface="Times New Roman" pitchFamily="18" charset="0"/>
              </a:rPr>
              <a:t>[c]</a:t>
            </a:r>
            <a:r>
              <a:rPr lang="de-DE" altLang="de-DE" dirty="0">
                <a:cs typeface="Times New Roman" pitchFamily="18" charset="0"/>
              </a:rPr>
              <a:t> über.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preferRelativeResize="0">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95550" y="1203325"/>
            <a:ext cx="460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6195" name="Group 3"/>
          <p:cNvGrpSpPr>
            <a:grpSpLocks/>
          </p:cNvGrpSpPr>
          <p:nvPr/>
        </p:nvGrpSpPr>
        <p:grpSpPr bwMode="auto">
          <a:xfrm>
            <a:off x="666750" y="2955925"/>
            <a:ext cx="2209800" cy="342900"/>
            <a:chOff x="384" y="1632"/>
            <a:chExt cx="1392" cy="216"/>
          </a:xfrm>
        </p:grpSpPr>
        <p:sp>
          <p:nvSpPr>
            <p:cNvPr id="136196" name="Line 4"/>
            <p:cNvSpPr>
              <a:spLocks noChangeShapeType="1"/>
            </p:cNvSpPr>
            <p:nvPr/>
          </p:nvSpPr>
          <p:spPr bwMode="auto">
            <a:xfrm flipH="1">
              <a:off x="1344" y="1680"/>
              <a:ext cx="432" cy="0"/>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33CCCC"/>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197" name="Text Box 5"/>
            <p:cNvSpPr txBox="1">
              <a:spLocks noChangeArrowheads="1"/>
            </p:cNvSpPr>
            <p:nvPr/>
          </p:nvSpPr>
          <p:spPr bwMode="auto">
            <a:xfrm>
              <a:off x="384" y="1632"/>
              <a:ext cx="912" cy="216"/>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Oberlippe</a:t>
              </a:r>
            </a:p>
          </p:txBody>
        </p:sp>
      </p:grpSp>
      <p:grpSp>
        <p:nvGrpSpPr>
          <p:cNvPr id="136198" name="Group 6"/>
          <p:cNvGrpSpPr>
            <a:grpSpLocks/>
          </p:cNvGrpSpPr>
          <p:nvPr/>
        </p:nvGrpSpPr>
        <p:grpSpPr bwMode="auto">
          <a:xfrm>
            <a:off x="1123950" y="2346325"/>
            <a:ext cx="2133600" cy="609600"/>
            <a:chOff x="576" y="1248"/>
            <a:chExt cx="1344" cy="384"/>
          </a:xfrm>
        </p:grpSpPr>
        <p:sp>
          <p:nvSpPr>
            <p:cNvPr id="136199" name="Line 7"/>
            <p:cNvSpPr>
              <a:spLocks noChangeShapeType="1"/>
            </p:cNvSpPr>
            <p:nvPr/>
          </p:nvSpPr>
          <p:spPr bwMode="auto">
            <a:xfrm flipH="1" flipV="1">
              <a:off x="1536" y="1392"/>
              <a:ext cx="384" cy="240"/>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00" name="Text Box 8"/>
            <p:cNvSpPr txBox="1">
              <a:spLocks noChangeArrowheads="1"/>
            </p:cNvSpPr>
            <p:nvPr/>
          </p:nvSpPr>
          <p:spPr bwMode="auto">
            <a:xfrm>
              <a:off x="576" y="1248"/>
              <a:ext cx="960" cy="216"/>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Oberzähne</a:t>
              </a:r>
            </a:p>
          </p:txBody>
        </p:sp>
      </p:grpSp>
      <p:grpSp>
        <p:nvGrpSpPr>
          <p:cNvPr id="136201" name="Group 9"/>
          <p:cNvGrpSpPr>
            <a:grpSpLocks/>
          </p:cNvGrpSpPr>
          <p:nvPr/>
        </p:nvGrpSpPr>
        <p:grpSpPr bwMode="auto">
          <a:xfrm>
            <a:off x="1657350" y="1660525"/>
            <a:ext cx="1905000" cy="1295400"/>
            <a:chOff x="912" y="816"/>
            <a:chExt cx="1200" cy="816"/>
          </a:xfrm>
        </p:grpSpPr>
        <p:sp>
          <p:nvSpPr>
            <p:cNvPr id="136202" name="Line 10"/>
            <p:cNvSpPr>
              <a:spLocks noChangeShapeType="1"/>
            </p:cNvSpPr>
            <p:nvPr/>
          </p:nvSpPr>
          <p:spPr bwMode="auto">
            <a:xfrm flipH="1" flipV="1">
              <a:off x="1824" y="1008"/>
              <a:ext cx="288" cy="624"/>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03" name="Text Box 11"/>
            <p:cNvSpPr txBox="1">
              <a:spLocks noChangeArrowheads="1"/>
            </p:cNvSpPr>
            <p:nvPr/>
          </p:nvSpPr>
          <p:spPr bwMode="auto">
            <a:xfrm>
              <a:off x="912" y="816"/>
              <a:ext cx="1104" cy="216"/>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Zahndamm</a:t>
              </a:r>
            </a:p>
          </p:txBody>
        </p:sp>
      </p:grpSp>
      <p:grpSp>
        <p:nvGrpSpPr>
          <p:cNvPr id="136204" name="Group 12"/>
          <p:cNvGrpSpPr>
            <a:grpSpLocks/>
          </p:cNvGrpSpPr>
          <p:nvPr/>
        </p:nvGrpSpPr>
        <p:grpSpPr bwMode="auto">
          <a:xfrm>
            <a:off x="3562350" y="1508125"/>
            <a:ext cx="1752600" cy="1066800"/>
            <a:chOff x="2112" y="720"/>
            <a:chExt cx="1104" cy="672"/>
          </a:xfrm>
        </p:grpSpPr>
        <p:sp>
          <p:nvSpPr>
            <p:cNvPr id="136205" name="Line 13"/>
            <p:cNvSpPr>
              <a:spLocks noChangeShapeType="1"/>
            </p:cNvSpPr>
            <p:nvPr/>
          </p:nvSpPr>
          <p:spPr bwMode="auto">
            <a:xfrm flipV="1">
              <a:off x="2400" y="960"/>
              <a:ext cx="0" cy="432"/>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06" name="Text Box 14"/>
            <p:cNvSpPr txBox="1">
              <a:spLocks noChangeArrowheads="1"/>
            </p:cNvSpPr>
            <p:nvPr/>
          </p:nvSpPr>
          <p:spPr bwMode="auto">
            <a:xfrm>
              <a:off x="2112" y="720"/>
              <a:ext cx="1104" cy="216"/>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harter</a:t>
              </a:r>
              <a:r>
                <a:rPr lang="de-DE" altLang="de-DE" sz="2000">
                  <a:effectLst>
                    <a:outerShdw blurRad="38100" dist="38100" dir="2700000" algn="tl">
                      <a:srgbClr val="FFFFFF"/>
                    </a:outerShdw>
                  </a:effectLst>
                  <a:latin typeface="Tahoma" pitchFamily="34" charset="0"/>
                </a:rPr>
                <a:t> </a:t>
              </a:r>
              <a:r>
                <a:rPr lang="de-DE" altLang="de-DE" sz="2000">
                  <a:solidFill>
                    <a:schemeClr val="accent1"/>
                  </a:solidFill>
                  <a:effectLst>
                    <a:outerShdw blurRad="38100" dist="38100" dir="2700000" algn="tl">
                      <a:srgbClr val="000000"/>
                    </a:outerShdw>
                  </a:effectLst>
                  <a:latin typeface="Tahoma" pitchFamily="34" charset="0"/>
                </a:rPr>
                <a:t>Gaumen</a:t>
              </a:r>
            </a:p>
          </p:txBody>
        </p:sp>
      </p:grpSp>
      <p:grpSp>
        <p:nvGrpSpPr>
          <p:cNvPr id="136207" name="Group 15"/>
          <p:cNvGrpSpPr>
            <a:grpSpLocks/>
          </p:cNvGrpSpPr>
          <p:nvPr/>
        </p:nvGrpSpPr>
        <p:grpSpPr bwMode="auto">
          <a:xfrm>
            <a:off x="4857750" y="1508125"/>
            <a:ext cx="2362200" cy="838200"/>
            <a:chOff x="2928" y="720"/>
            <a:chExt cx="1488" cy="528"/>
          </a:xfrm>
        </p:grpSpPr>
        <p:sp>
          <p:nvSpPr>
            <p:cNvPr id="136208" name="Line 16"/>
            <p:cNvSpPr>
              <a:spLocks noChangeShapeType="1"/>
            </p:cNvSpPr>
            <p:nvPr/>
          </p:nvSpPr>
          <p:spPr bwMode="auto">
            <a:xfrm flipV="1">
              <a:off x="2928" y="1152"/>
              <a:ext cx="384" cy="96"/>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09" name="Text Box 17"/>
            <p:cNvSpPr txBox="1">
              <a:spLocks noChangeArrowheads="1"/>
            </p:cNvSpPr>
            <p:nvPr/>
          </p:nvSpPr>
          <p:spPr bwMode="auto">
            <a:xfrm>
              <a:off x="3312" y="720"/>
              <a:ext cx="1104" cy="408"/>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weicher</a:t>
              </a:r>
              <a:r>
                <a:rPr lang="de-DE" altLang="de-DE" sz="2000">
                  <a:effectLst>
                    <a:outerShdw blurRad="38100" dist="38100" dir="2700000" algn="tl">
                      <a:srgbClr val="FFFFFF"/>
                    </a:outerShdw>
                  </a:effectLst>
                  <a:latin typeface="Tahoma" pitchFamily="34" charset="0"/>
                </a:rPr>
                <a:t> </a:t>
              </a:r>
              <a:r>
                <a:rPr lang="de-DE" altLang="de-DE" sz="2000">
                  <a:solidFill>
                    <a:schemeClr val="accent1"/>
                  </a:solidFill>
                  <a:effectLst>
                    <a:outerShdw blurRad="38100" dist="38100" dir="2700000" algn="tl">
                      <a:srgbClr val="000000"/>
                    </a:outerShdw>
                  </a:effectLst>
                  <a:latin typeface="Tahoma" pitchFamily="34" charset="0"/>
                </a:rPr>
                <a:t>Gaumen</a:t>
              </a:r>
            </a:p>
          </p:txBody>
        </p:sp>
      </p:grpSp>
      <p:grpSp>
        <p:nvGrpSpPr>
          <p:cNvPr id="136210" name="Group 18"/>
          <p:cNvGrpSpPr>
            <a:grpSpLocks/>
          </p:cNvGrpSpPr>
          <p:nvPr/>
        </p:nvGrpSpPr>
        <p:grpSpPr bwMode="auto">
          <a:xfrm>
            <a:off x="3257550" y="5546725"/>
            <a:ext cx="2667000" cy="647700"/>
            <a:chOff x="1920" y="3264"/>
            <a:chExt cx="1680" cy="408"/>
          </a:xfrm>
        </p:grpSpPr>
        <p:sp>
          <p:nvSpPr>
            <p:cNvPr id="136211" name="Line 19"/>
            <p:cNvSpPr>
              <a:spLocks noChangeShapeType="1"/>
            </p:cNvSpPr>
            <p:nvPr/>
          </p:nvSpPr>
          <p:spPr bwMode="auto">
            <a:xfrm>
              <a:off x="3168" y="3456"/>
              <a:ext cx="432" cy="0"/>
            </a:xfrm>
            <a:prstGeom prst="line">
              <a:avLst/>
            </a:prstGeom>
            <a:noFill/>
            <a:ln w="76200" cap="sq">
              <a:solidFill>
                <a:srgbClr val="009999"/>
              </a:solidFill>
              <a:round/>
              <a:headEnd type="none" w="sm" len="sm"/>
              <a:tailEnd type="oval"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12" name="Text Box 20"/>
            <p:cNvSpPr txBox="1">
              <a:spLocks noChangeArrowheads="1"/>
            </p:cNvSpPr>
            <p:nvPr/>
          </p:nvSpPr>
          <p:spPr bwMode="auto">
            <a:xfrm>
              <a:off x="1920" y="3264"/>
              <a:ext cx="1248" cy="408"/>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Stimmlippen (Glottis)</a:t>
              </a:r>
            </a:p>
          </p:txBody>
        </p:sp>
      </p:grpSp>
      <p:grpSp>
        <p:nvGrpSpPr>
          <p:cNvPr id="136213" name="Group 21"/>
          <p:cNvGrpSpPr>
            <a:grpSpLocks/>
          </p:cNvGrpSpPr>
          <p:nvPr/>
        </p:nvGrpSpPr>
        <p:grpSpPr bwMode="auto">
          <a:xfrm>
            <a:off x="5848350" y="3565525"/>
            <a:ext cx="2514600" cy="342900"/>
            <a:chOff x="3552" y="2016"/>
            <a:chExt cx="1584" cy="216"/>
          </a:xfrm>
        </p:grpSpPr>
        <p:sp>
          <p:nvSpPr>
            <p:cNvPr id="136214" name="Line 22"/>
            <p:cNvSpPr>
              <a:spLocks noChangeShapeType="1"/>
            </p:cNvSpPr>
            <p:nvPr/>
          </p:nvSpPr>
          <p:spPr bwMode="auto">
            <a:xfrm>
              <a:off x="3552" y="2160"/>
              <a:ext cx="672" cy="0"/>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15" name="Text Box 23"/>
            <p:cNvSpPr txBox="1">
              <a:spLocks noChangeArrowheads="1"/>
            </p:cNvSpPr>
            <p:nvPr/>
          </p:nvSpPr>
          <p:spPr bwMode="auto">
            <a:xfrm>
              <a:off x="4224" y="2016"/>
              <a:ext cx="912" cy="216"/>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Pharynx</a:t>
              </a:r>
            </a:p>
          </p:txBody>
        </p:sp>
      </p:grpSp>
      <p:grpSp>
        <p:nvGrpSpPr>
          <p:cNvPr id="136216" name="Group 24"/>
          <p:cNvGrpSpPr>
            <a:grpSpLocks/>
          </p:cNvGrpSpPr>
          <p:nvPr/>
        </p:nvGrpSpPr>
        <p:grpSpPr bwMode="auto">
          <a:xfrm>
            <a:off x="5619750" y="2422525"/>
            <a:ext cx="2362200" cy="647700"/>
            <a:chOff x="3408" y="1296"/>
            <a:chExt cx="1488" cy="408"/>
          </a:xfrm>
        </p:grpSpPr>
        <p:sp>
          <p:nvSpPr>
            <p:cNvPr id="136217" name="Line 25"/>
            <p:cNvSpPr>
              <a:spLocks noChangeShapeType="1"/>
            </p:cNvSpPr>
            <p:nvPr/>
          </p:nvSpPr>
          <p:spPr bwMode="auto">
            <a:xfrm>
              <a:off x="3408" y="1536"/>
              <a:ext cx="384" cy="0"/>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18" name="Text Box 26"/>
            <p:cNvSpPr txBox="1">
              <a:spLocks noChangeArrowheads="1"/>
            </p:cNvSpPr>
            <p:nvPr/>
          </p:nvSpPr>
          <p:spPr bwMode="auto">
            <a:xfrm>
              <a:off x="3792" y="1296"/>
              <a:ext cx="1104" cy="408"/>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Uvula (Zäpfchen)</a:t>
              </a:r>
            </a:p>
          </p:txBody>
        </p:sp>
      </p:grpSp>
      <p:grpSp>
        <p:nvGrpSpPr>
          <p:cNvPr id="136219" name="Group 27"/>
          <p:cNvGrpSpPr>
            <a:grpSpLocks/>
          </p:cNvGrpSpPr>
          <p:nvPr/>
        </p:nvGrpSpPr>
        <p:grpSpPr bwMode="auto">
          <a:xfrm>
            <a:off x="6076950" y="5165725"/>
            <a:ext cx="2743200" cy="647700"/>
            <a:chOff x="3696" y="3024"/>
            <a:chExt cx="1728" cy="408"/>
          </a:xfrm>
        </p:grpSpPr>
        <p:sp>
          <p:nvSpPr>
            <p:cNvPr id="136220" name="Line 28"/>
            <p:cNvSpPr>
              <a:spLocks noChangeShapeType="1"/>
            </p:cNvSpPr>
            <p:nvPr/>
          </p:nvSpPr>
          <p:spPr bwMode="auto">
            <a:xfrm>
              <a:off x="3696" y="3216"/>
              <a:ext cx="480" cy="0"/>
            </a:xfrm>
            <a:prstGeom prst="line">
              <a:avLst/>
            </a:prstGeom>
            <a:noFill/>
            <a:ln w="76200" cap="sq">
              <a:solidFill>
                <a:srgbClr val="009999"/>
              </a:solidFill>
              <a:round/>
              <a:headEnd type="oval" w="sm" len="sm"/>
              <a:tailEnd type="non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6221" name="Text Box 29"/>
            <p:cNvSpPr txBox="1">
              <a:spLocks noChangeArrowheads="1"/>
            </p:cNvSpPr>
            <p:nvPr/>
          </p:nvSpPr>
          <p:spPr bwMode="auto">
            <a:xfrm>
              <a:off x="4176" y="3024"/>
              <a:ext cx="1248" cy="408"/>
            </a:xfrm>
            <a:prstGeom prst="rect">
              <a:avLst/>
            </a:prstGeom>
            <a:solidFill>
              <a:srgbClr val="009999"/>
            </a:solidFill>
            <a:ln w="38100" cap="sq">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Kehlkopf (Larynx)</a:t>
              </a:r>
            </a:p>
          </p:txBody>
        </p:sp>
      </p:grpSp>
      <p:sp>
        <p:nvSpPr>
          <p:cNvPr id="136222" name="Text Box 30"/>
          <p:cNvSpPr txBox="1">
            <a:spLocks noChangeArrowheads="1"/>
          </p:cNvSpPr>
          <p:nvPr/>
        </p:nvSpPr>
        <p:spPr bwMode="auto">
          <a:xfrm>
            <a:off x="514350" y="5241925"/>
            <a:ext cx="2438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de-DE" altLang="de-DE" sz="2800">
                <a:effectLst>
                  <a:outerShdw blurRad="38100" dist="38100" dir="2700000" algn="tl">
                    <a:srgbClr val="C0C0C0"/>
                  </a:outerShdw>
                </a:effectLst>
                <a:latin typeface="Tahoma" pitchFamily="34" charset="0"/>
              </a:rPr>
              <a:t>Passive Artikulatoren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0"/>
                                  </p:stCondLst>
                                  <p:childTnLst>
                                    <p:set>
                                      <p:cBhvr>
                                        <p:cTn id="6" dur="1" fill="hold">
                                          <p:stCondLst>
                                            <p:cond delay="0"/>
                                          </p:stCondLst>
                                        </p:cTn>
                                        <p:tgtEl>
                                          <p:spTgt spid="136195"/>
                                        </p:tgtEl>
                                        <p:attrNameLst>
                                          <p:attrName>style.visibility</p:attrName>
                                        </p:attrNameLst>
                                      </p:cBhvr>
                                      <p:to>
                                        <p:strVal val="visible"/>
                                      </p:to>
                                    </p:set>
                                    <p:animEffect transition="in" filter="wipe(right)">
                                      <p:cBhvr>
                                        <p:cTn id="7" dur="500"/>
                                        <p:tgtEl>
                                          <p:spTgt spid="136195"/>
                                        </p:tgtEl>
                                      </p:cBhvr>
                                    </p:animEffect>
                                  </p:childTnLst>
                                </p:cTn>
                              </p:par>
                            </p:childTnLst>
                          </p:cTn>
                        </p:par>
                        <p:par>
                          <p:cTn id="8" fill="hold" nodeType="afterGroup">
                            <p:stCondLst>
                              <p:cond delay="500"/>
                            </p:stCondLst>
                            <p:childTnLst>
                              <p:par>
                                <p:cTn id="9" presetID="22" presetClass="entr" presetSubtype="2" fill="hold" nodeType="afterEffect">
                                  <p:stCondLst>
                                    <p:cond delay="0"/>
                                  </p:stCondLst>
                                  <p:childTnLst>
                                    <p:set>
                                      <p:cBhvr>
                                        <p:cTn id="10" dur="1" fill="hold">
                                          <p:stCondLst>
                                            <p:cond delay="0"/>
                                          </p:stCondLst>
                                        </p:cTn>
                                        <p:tgtEl>
                                          <p:spTgt spid="136198"/>
                                        </p:tgtEl>
                                        <p:attrNameLst>
                                          <p:attrName>style.visibility</p:attrName>
                                        </p:attrNameLst>
                                      </p:cBhvr>
                                      <p:to>
                                        <p:strVal val="visible"/>
                                      </p:to>
                                    </p:set>
                                    <p:animEffect transition="in" filter="wipe(right)">
                                      <p:cBhvr>
                                        <p:cTn id="11" dur="500"/>
                                        <p:tgtEl>
                                          <p:spTgt spid="136198"/>
                                        </p:tgtEl>
                                      </p:cBhvr>
                                    </p:animEffect>
                                  </p:childTnLst>
                                </p:cTn>
                              </p:par>
                            </p:childTnLst>
                          </p:cTn>
                        </p:par>
                        <p:par>
                          <p:cTn id="12" fill="hold" nodeType="afterGroup">
                            <p:stCondLst>
                              <p:cond delay="1000"/>
                            </p:stCondLst>
                            <p:childTnLst>
                              <p:par>
                                <p:cTn id="13" presetID="22" presetClass="entr" presetSubtype="2" fill="hold" nodeType="afterEffect">
                                  <p:stCondLst>
                                    <p:cond delay="0"/>
                                  </p:stCondLst>
                                  <p:childTnLst>
                                    <p:set>
                                      <p:cBhvr>
                                        <p:cTn id="14" dur="1" fill="hold">
                                          <p:stCondLst>
                                            <p:cond delay="0"/>
                                          </p:stCondLst>
                                        </p:cTn>
                                        <p:tgtEl>
                                          <p:spTgt spid="136201"/>
                                        </p:tgtEl>
                                        <p:attrNameLst>
                                          <p:attrName>style.visibility</p:attrName>
                                        </p:attrNameLst>
                                      </p:cBhvr>
                                      <p:to>
                                        <p:strVal val="visible"/>
                                      </p:to>
                                    </p:set>
                                    <p:animEffect transition="in" filter="wipe(right)">
                                      <p:cBhvr>
                                        <p:cTn id="15" dur="500"/>
                                        <p:tgtEl>
                                          <p:spTgt spid="136201"/>
                                        </p:tgtEl>
                                      </p:cBhvr>
                                    </p:animEffect>
                                  </p:childTnLst>
                                </p:cTn>
                              </p:par>
                            </p:childTnLst>
                          </p:cTn>
                        </p:par>
                        <p:par>
                          <p:cTn id="16" fill="hold" nodeType="afterGroup">
                            <p:stCondLst>
                              <p:cond delay="1500"/>
                            </p:stCondLst>
                            <p:childTnLst>
                              <p:par>
                                <p:cTn id="17" presetID="22" presetClass="entr" presetSubtype="4" fill="hold" nodeType="afterEffect">
                                  <p:stCondLst>
                                    <p:cond delay="0"/>
                                  </p:stCondLst>
                                  <p:childTnLst>
                                    <p:set>
                                      <p:cBhvr>
                                        <p:cTn id="18" dur="1" fill="hold">
                                          <p:stCondLst>
                                            <p:cond delay="0"/>
                                          </p:stCondLst>
                                        </p:cTn>
                                        <p:tgtEl>
                                          <p:spTgt spid="136204"/>
                                        </p:tgtEl>
                                        <p:attrNameLst>
                                          <p:attrName>style.visibility</p:attrName>
                                        </p:attrNameLst>
                                      </p:cBhvr>
                                      <p:to>
                                        <p:strVal val="visible"/>
                                      </p:to>
                                    </p:set>
                                    <p:animEffect transition="in" filter="wipe(down)">
                                      <p:cBhvr>
                                        <p:cTn id="19" dur="500"/>
                                        <p:tgtEl>
                                          <p:spTgt spid="136204"/>
                                        </p:tgtEl>
                                      </p:cBhvr>
                                    </p:animEffect>
                                  </p:childTnLst>
                                </p:cTn>
                              </p:par>
                            </p:childTnLst>
                          </p:cTn>
                        </p:par>
                        <p:par>
                          <p:cTn id="20" fill="hold" nodeType="afterGroup">
                            <p:stCondLst>
                              <p:cond delay="2000"/>
                            </p:stCondLst>
                            <p:childTnLst>
                              <p:par>
                                <p:cTn id="21" presetID="22" presetClass="entr" presetSubtype="8" fill="hold" nodeType="afterEffect">
                                  <p:stCondLst>
                                    <p:cond delay="0"/>
                                  </p:stCondLst>
                                  <p:childTnLst>
                                    <p:set>
                                      <p:cBhvr>
                                        <p:cTn id="22" dur="1" fill="hold">
                                          <p:stCondLst>
                                            <p:cond delay="0"/>
                                          </p:stCondLst>
                                        </p:cTn>
                                        <p:tgtEl>
                                          <p:spTgt spid="136207"/>
                                        </p:tgtEl>
                                        <p:attrNameLst>
                                          <p:attrName>style.visibility</p:attrName>
                                        </p:attrNameLst>
                                      </p:cBhvr>
                                      <p:to>
                                        <p:strVal val="visible"/>
                                      </p:to>
                                    </p:set>
                                    <p:animEffect transition="in" filter="wipe(left)">
                                      <p:cBhvr>
                                        <p:cTn id="23" dur="500"/>
                                        <p:tgtEl>
                                          <p:spTgt spid="136207"/>
                                        </p:tgtEl>
                                      </p:cBhvr>
                                    </p:animEffect>
                                  </p:childTnLst>
                                </p:cTn>
                              </p:par>
                            </p:childTnLst>
                          </p:cTn>
                        </p:par>
                        <p:par>
                          <p:cTn id="24" fill="hold" nodeType="afterGroup">
                            <p:stCondLst>
                              <p:cond delay="2500"/>
                            </p:stCondLst>
                            <p:childTnLst>
                              <p:par>
                                <p:cTn id="25" presetID="22" presetClass="entr" presetSubtype="8" fill="hold" nodeType="afterEffect">
                                  <p:stCondLst>
                                    <p:cond delay="0"/>
                                  </p:stCondLst>
                                  <p:childTnLst>
                                    <p:set>
                                      <p:cBhvr>
                                        <p:cTn id="26" dur="1" fill="hold">
                                          <p:stCondLst>
                                            <p:cond delay="0"/>
                                          </p:stCondLst>
                                        </p:cTn>
                                        <p:tgtEl>
                                          <p:spTgt spid="136216"/>
                                        </p:tgtEl>
                                        <p:attrNameLst>
                                          <p:attrName>style.visibility</p:attrName>
                                        </p:attrNameLst>
                                      </p:cBhvr>
                                      <p:to>
                                        <p:strVal val="visible"/>
                                      </p:to>
                                    </p:set>
                                    <p:animEffect transition="in" filter="wipe(left)">
                                      <p:cBhvr>
                                        <p:cTn id="27" dur="500"/>
                                        <p:tgtEl>
                                          <p:spTgt spid="136216"/>
                                        </p:tgtEl>
                                      </p:cBhvr>
                                    </p:animEffect>
                                  </p:childTnLst>
                                </p:cTn>
                              </p:par>
                            </p:childTnLst>
                          </p:cTn>
                        </p:par>
                        <p:par>
                          <p:cTn id="28" fill="hold" nodeType="afterGroup">
                            <p:stCondLst>
                              <p:cond delay="3000"/>
                            </p:stCondLst>
                            <p:childTnLst>
                              <p:par>
                                <p:cTn id="29" presetID="22" presetClass="entr" presetSubtype="8" fill="hold" nodeType="afterEffect">
                                  <p:stCondLst>
                                    <p:cond delay="0"/>
                                  </p:stCondLst>
                                  <p:childTnLst>
                                    <p:set>
                                      <p:cBhvr>
                                        <p:cTn id="30" dur="1" fill="hold">
                                          <p:stCondLst>
                                            <p:cond delay="0"/>
                                          </p:stCondLst>
                                        </p:cTn>
                                        <p:tgtEl>
                                          <p:spTgt spid="136213"/>
                                        </p:tgtEl>
                                        <p:attrNameLst>
                                          <p:attrName>style.visibility</p:attrName>
                                        </p:attrNameLst>
                                      </p:cBhvr>
                                      <p:to>
                                        <p:strVal val="visible"/>
                                      </p:to>
                                    </p:set>
                                    <p:animEffect transition="in" filter="wipe(left)">
                                      <p:cBhvr>
                                        <p:cTn id="31" dur="500"/>
                                        <p:tgtEl>
                                          <p:spTgt spid="136213"/>
                                        </p:tgtEl>
                                      </p:cBhvr>
                                    </p:animEffect>
                                  </p:childTnLst>
                                </p:cTn>
                              </p:par>
                            </p:childTnLst>
                          </p:cTn>
                        </p:par>
                        <p:par>
                          <p:cTn id="32" fill="hold" nodeType="afterGroup">
                            <p:stCondLst>
                              <p:cond delay="3500"/>
                            </p:stCondLst>
                            <p:childTnLst>
                              <p:par>
                                <p:cTn id="33" presetID="22" presetClass="entr" presetSubtype="8" fill="hold" nodeType="afterEffect">
                                  <p:stCondLst>
                                    <p:cond delay="0"/>
                                  </p:stCondLst>
                                  <p:childTnLst>
                                    <p:set>
                                      <p:cBhvr>
                                        <p:cTn id="34" dur="1" fill="hold">
                                          <p:stCondLst>
                                            <p:cond delay="0"/>
                                          </p:stCondLst>
                                        </p:cTn>
                                        <p:tgtEl>
                                          <p:spTgt spid="136219"/>
                                        </p:tgtEl>
                                        <p:attrNameLst>
                                          <p:attrName>style.visibility</p:attrName>
                                        </p:attrNameLst>
                                      </p:cBhvr>
                                      <p:to>
                                        <p:strVal val="visible"/>
                                      </p:to>
                                    </p:set>
                                    <p:animEffect transition="in" filter="wipe(left)">
                                      <p:cBhvr>
                                        <p:cTn id="35" dur="500"/>
                                        <p:tgtEl>
                                          <p:spTgt spid="136219"/>
                                        </p:tgtEl>
                                      </p:cBhvr>
                                    </p:animEffect>
                                  </p:childTnLst>
                                </p:cTn>
                              </p:par>
                            </p:childTnLst>
                          </p:cTn>
                        </p:par>
                        <p:par>
                          <p:cTn id="36" fill="hold" nodeType="afterGroup">
                            <p:stCondLst>
                              <p:cond delay="4000"/>
                            </p:stCondLst>
                            <p:childTnLst>
                              <p:par>
                                <p:cTn id="37" presetID="22" presetClass="entr" presetSubtype="8" fill="hold" nodeType="afterEffect">
                                  <p:stCondLst>
                                    <p:cond delay="0"/>
                                  </p:stCondLst>
                                  <p:childTnLst>
                                    <p:set>
                                      <p:cBhvr>
                                        <p:cTn id="38" dur="1" fill="hold">
                                          <p:stCondLst>
                                            <p:cond delay="0"/>
                                          </p:stCondLst>
                                        </p:cTn>
                                        <p:tgtEl>
                                          <p:spTgt spid="136210"/>
                                        </p:tgtEl>
                                        <p:attrNameLst>
                                          <p:attrName>style.visibility</p:attrName>
                                        </p:attrNameLst>
                                      </p:cBhvr>
                                      <p:to>
                                        <p:strVal val="visible"/>
                                      </p:to>
                                    </p:set>
                                    <p:animEffect transition="in" filter="wipe(left)">
                                      <p:cBhvr>
                                        <p:cTn id="39" dur="500"/>
                                        <p:tgtEl>
                                          <p:spTgt spid="136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a:defRPr/>
            </a:pPr>
            <a:r>
              <a:rPr lang="de-DE" altLang="de-DE"/>
              <a:t>dorso-velar</a:t>
            </a:r>
          </a:p>
        </p:txBody>
      </p:sp>
      <p:sp>
        <p:nvSpPr>
          <p:cNvPr id="163843"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i="1" dirty="0" err="1">
                <a:solidFill>
                  <a:schemeClr val="accent2"/>
                </a:solidFill>
                <a:cs typeface="Times New Roman" pitchFamily="18" charset="0"/>
              </a:rPr>
              <a:t>Dorso</a:t>
            </a:r>
            <a:r>
              <a:rPr lang="de-DE" altLang="de-DE" i="1" dirty="0">
                <a:solidFill>
                  <a:schemeClr val="accent2"/>
                </a:solidFill>
                <a:cs typeface="Times New Roman" pitchFamily="18" charset="0"/>
              </a:rPr>
              <a:t>‑velar:</a:t>
            </a:r>
            <a:r>
              <a:rPr lang="de-DE" altLang="de-DE" i="1" dirty="0">
                <a:cs typeface="Times New Roman" pitchFamily="18" charset="0"/>
              </a:rPr>
              <a:t> </a:t>
            </a:r>
            <a:r>
              <a:rPr lang="de-DE" altLang="de-DE" dirty="0">
                <a:cs typeface="Times New Roman" pitchFamily="18" charset="0"/>
              </a:rPr>
              <a:t>der Zungenrücken liegt gegenüber dem weichen Gaumen; die Englischen </a:t>
            </a:r>
            <a:r>
              <a:rPr lang="de-DE" altLang="de-DE" dirty="0">
                <a:solidFill>
                  <a:schemeClr val="accent2"/>
                </a:solidFill>
                <a:cs typeface="Times New Roman" pitchFamily="18" charset="0"/>
              </a:rPr>
              <a:t>[k, g]</a:t>
            </a:r>
            <a:r>
              <a:rPr lang="de-DE" altLang="de-DE" dirty="0">
                <a:cs typeface="Times New Roman" pitchFamily="18" charset="0"/>
              </a:rPr>
              <a:t>, wie in </a:t>
            </a:r>
            <a:r>
              <a:rPr lang="de-DE" altLang="de-DE" i="1" dirty="0" err="1">
                <a:solidFill>
                  <a:schemeClr val="accent2"/>
                </a:solidFill>
                <a:cs typeface="Times New Roman" pitchFamily="18" charset="0"/>
              </a:rPr>
              <a:t>car</a:t>
            </a:r>
            <a:r>
              <a:rPr lang="de-DE" altLang="de-DE" i="1" dirty="0">
                <a:cs typeface="Times New Roman" pitchFamily="18" charset="0"/>
              </a:rPr>
              <a:t>, </a:t>
            </a:r>
            <a:r>
              <a:rPr lang="de-DE" altLang="de-DE" i="1" dirty="0" err="1">
                <a:solidFill>
                  <a:schemeClr val="accent2"/>
                </a:solidFill>
                <a:cs typeface="Times New Roman" pitchFamily="18" charset="0"/>
              </a:rPr>
              <a:t>gone</a:t>
            </a:r>
            <a:r>
              <a:rPr lang="de-DE" altLang="de-DE" i="1" dirty="0">
                <a:cs typeface="Times New Roman" pitchFamily="18" charset="0"/>
              </a:rPr>
              <a:t>, </a:t>
            </a:r>
            <a:r>
              <a:rPr lang="de-DE" altLang="de-DE" dirty="0">
                <a:cs typeface="Times New Roman" pitchFamily="18" charset="0"/>
              </a:rPr>
              <a:t>sind </a:t>
            </a:r>
            <a:r>
              <a:rPr lang="de-DE" altLang="de-DE" dirty="0" err="1">
                <a:cs typeface="Times New Roman" pitchFamily="18" charset="0"/>
              </a:rPr>
              <a:t>dorso</a:t>
            </a:r>
            <a:r>
              <a:rPr lang="de-DE" altLang="de-DE" dirty="0">
                <a:cs typeface="Times New Roman" pitchFamily="18" charset="0"/>
              </a:rPr>
              <a:t>‑velar, ebenso der Nasal </a:t>
            </a:r>
            <a:r>
              <a:rPr lang="de-DE" altLang="de-DE" dirty="0">
                <a:solidFill>
                  <a:schemeClr val="accent2"/>
                </a:solidFill>
                <a:cs typeface="Times New Roman" pitchFamily="18" charset="0"/>
              </a:rPr>
              <a:t>[ŋ]</a:t>
            </a:r>
            <a:r>
              <a:rPr lang="de-DE" altLang="de-DE" dirty="0">
                <a:cs typeface="Times New Roman" pitchFamily="18" charset="0"/>
              </a:rPr>
              <a:t> wie in </a:t>
            </a:r>
            <a:r>
              <a:rPr lang="de-DE" altLang="de-DE" i="1" dirty="0" err="1">
                <a:solidFill>
                  <a:schemeClr val="accent2"/>
                </a:solidFill>
                <a:cs typeface="Times New Roman" pitchFamily="18" charset="0"/>
              </a:rPr>
              <a:t>long</a:t>
            </a:r>
            <a:r>
              <a:rPr lang="de-DE" altLang="de-DE" i="1" dirty="0">
                <a:cs typeface="Times New Roman" pitchFamily="18" charset="0"/>
              </a:rPr>
              <a:t>. </a:t>
            </a:r>
          </a:p>
          <a:p>
            <a:pPr marL="0" indent="0" algn="just">
              <a:buFont typeface="Wingdings 2" pitchFamily="18" charset="2"/>
              <a:buNone/>
              <a:defRPr/>
            </a:pPr>
            <a:r>
              <a:rPr lang="de-DE" altLang="de-DE" dirty="0">
                <a:cs typeface="Times New Roman" pitchFamily="18" charset="0"/>
              </a:rPr>
              <a:t>Langsames Lösen</a:t>
            </a:r>
            <a:r>
              <a:rPr lang="de-DE" altLang="de-DE" i="1" dirty="0">
                <a:cs typeface="Times New Roman" pitchFamily="18" charset="0"/>
              </a:rPr>
              <a:t> </a:t>
            </a:r>
            <a:r>
              <a:rPr lang="de-DE" altLang="de-DE" dirty="0">
                <a:cs typeface="Times New Roman" pitchFamily="18" charset="0"/>
              </a:rPr>
              <a:t>eines </a:t>
            </a:r>
            <a:r>
              <a:rPr lang="de-DE" altLang="de-DE" dirty="0">
                <a:solidFill>
                  <a:schemeClr val="accent2"/>
                </a:solidFill>
                <a:cs typeface="Times New Roman" pitchFamily="18" charset="0"/>
              </a:rPr>
              <a:t>[k]</a:t>
            </a:r>
            <a:r>
              <a:rPr lang="de-DE" altLang="de-DE" dirty="0">
                <a:cs typeface="Times New Roman" pitchFamily="18" charset="0"/>
              </a:rPr>
              <a:t>-Verschlusses führt zum </a:t>
            </a:r>
            <a:r>
              <a:rPr lang="de-DE" altLang="de-DE" dirty="0" err="1">
                <a:cs typeface="Times New Roman" pitchFamily="18" charset="0"/>
              </a:rPr>
              <a:t>dorso</a:t>
            </a:r>
            <a:r>
              <a:rPr lang="de-DE" altLang="de-DE" dirty="0">
                <a:cs typeface="Times New Roman" pitchFamily="18" charset="0"/>
              </a:rPr>
              <a:t>‑velare Frikativ </a:t>
            </a:r>
            <a:r>
              <a:rPr lang="de-DE" altLang="de-DE" dirty="0">
                <a:solidFill>
                  <a:schemeClr val="accent2"/>
                </a:solidFill>
                <a:cs typeface="Times New Roman" pitchFamily="18" charset="0"/>
              </a:rPr>
              <a:t>[x] </a:t>
            </a:r>
            <a:r>
              <a:rPr lang="de-DE" altLang="de-DE" dirty="0">
                <a:cs typeface="Times New Roman" pitchFamily="18" charset="0"/>
              </a:rPr>
              <a:t>wie in dt. ach. Hinzufügen von Stimmton ergibt </a:t>
            </a:r>
            <a:r>
              <a:rPr lang="de-DE" altLang="de-DE" dirty="0">
                <a:solidFill>
                  <a:schemeClr val="accent2"/>
                </a:solidFill>
                <a:cs typeface="Times New Roman" pitchFamily="18" charset="0"/>
              </a:rPr>
              <a:t>[ɣ].</a:t>
            </a:r>
            <a:r>
              <a:rPr lang="de-DE" altLang="de-DE" dirty="0">
                <a:cs typeface="Times New Roman" pitchFamily="18" charset="0"/>
              </a:rPr>
              <a:t> </a:t>
            </a:r>
          </a:p>
          <a:p>
            <a:pPr marL="0" indent="0" algn="just">
              <a:buFont typeface="Wingdings 2" pitchFamily="18" charset="2"/>
              <a:buNone/>
              <a:defRPr/>
            </a:pPr>
            <a:r>
              <a:rPr lang="de-DE" altLang="de-DE" dirty="0">
                <a:cs typeface="Times New Roman" pitchFamily="18" charset="0"/>
              </a:rPr>
              <a:t>Zu den entsprechenden </a:t>
            </a:r>
            <a:r>
              <a:rPr lang="de-DE" altLang="de-DE" dirty="0" err="1">
                <a:cs typeface="Times New Roman" pitchFamily="18" charset="0"/>
              </a:rPr>
              <a:t>Approximanten</a:t>
            </a:r>
            <a:r>
              <a:rPr lang="de-DE" altLang="de-DE" dirty="0">
                <a:cs typeface="Times New Roman" pitchFamily="18" charset="0"/>
              </a:rPr>
              <a:t> gehören die Vokale </a:t>
            </a:r>
            <a:r>
              <a:rPr lang="de-DE" altLang="de-DE" dirty="0">
                <a:solidFill>
                  <a:schemeClr val="accent2"/>
                </a:solidFill>
                <a:cs typeface="Times New Roman" pitchFamily="18" charset="0"/>
              </a:rPr>
              <a:t>[u]</a:t>
            </a:r>
            <a:r>
              <a:rPr lang="de-DE" altLang="de-DE" dirty="0">
                <a:cs typeface="Times New Roman" pitchFamily="18" charset="0"/>
              </a:rPr>
              <a:t> und </a:t>
            </a:r>
            <a:r>
              <a:rPr lang="de-DE" altLang="de-DE" dirty="0">
                <a:solidFill>
                  <a:schemeClr val="accent2"/>
                </a:solidFill>
                <a:cs typeface="Times New Roman" pitchFamily="18" charset="0"/>
              </a:rPr>
              <a:t>[ɯ]</a:t>
            </a:r>
            <a:r>
              <a:rPr lang="de-DE" altLang="de-DE" dirty="0">
                <a:cs typeface="Times New Roman" pitchFamily="18" charset="0"/>
              </a:rPr>
              <a:t>, und der Halbvokal </a:t>
            </a:r>
            <a:r>
              <a:rPr lang="de-DE" altLang="de-DE" dirty="0">
                <a:solidFill>
                  <a:schemeClr val="accent2"/>
                </a:solidFill>
                <a:cs typeface="Times New Roman" pitchFamily="18" charset="0"/>
              </a:rPr>
              <a:t>[w]</a:t>
            </a:r>
            <a:r>
              <a:rPr lang="de-DE" altLang="de-DE" dirty="0">
                <a:cs typeface="Times New Roman" pitchFamily="18" charset="0"/>
              </a:rPr>
              <a:t>, der genau genommen bilabial / </a:t>
            </a:r>
            <a:r>
              <a:rPr lang="de-DE" altLang="de-DE" dirty="0" err="1">
                <a:cs typeface="Times New Roman" pitchFamily="18" charset="0"/>
              </a:rPr>
              <a:t>dorsovelar</a:t>
            </a:r>
            <a:r>
              <a:rPr lang="de-DE" altLang="de-DE" dirty="0">
                <a:cs typeface="Times New Roman" pitchFamily="18" charset="0"/>
              </a:rPr>
              <a:t> (kurz </a:t>
            </a:r>
            <a:r>
              <a:rPr lang="de-DE" altLang="de-DE" dirty="0" err="1">
                <a:cs typeface="Times New Roman" pitchFamily="18" charset="0"/>
              </a:rPr>
              <a:t>labio</a:t>
            </a:r>
            <a:r>
              <a:rPr lang="de-DE" altLang="de-DE" dirty="0">
                <a:cs typeface="Times New Roman" pitchFamily="18" charset="0"/>
              </a:rPr>
              <a:t>-velar) </a:t>
            </a:r>
            <a:r>
              <a:rPr lang="de-DE" altLang="de-DE" dirty="0" err="1">
                <a:cs typeface="Times New Roman" pitchFamily="18" charset="0"/>
              </a:rPr>
              <a:t>gebil-det</a:t>
            </a:r>
            <a:r>
              <a:rPr lang="de-DE" altLang="de-DE" dirty="0">
                <a:cs typeface="Times New Roman" pitchFamily="18" charset="0"/>
              </a:rPr>
              <a:t> ist, da er auch eine </a:t>
            </a:r>
            <a:r>
              <a:rPr lang="de-DE" altLang="de-DE" dirty="0" err="1">
                <a:cs typeface="Times New Roman" pitchFamily="18" charset="0"/>
              </a:rPr>
              <a:t>labio</a:t>
            </a:r>
            <a:r>
              <a:rPr lang="de-DE" altLang="de-DE" dirty="0">
                <a:cs typeface="Times New Roman" pitchFamily="18" charset="0"/>
              </a:rPr>
              <a:t>-labiale Artikulation aufweist.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a:defRPr/>
            </a:pPr>
            <a:r>
              <a:rPr lang="de-DE" altLang="de-DE"/>
              <a:t>dorso-uvular</a:t>
            </a:r>
          </a:p>
        </p:txBody>
      </p:sp>
      <p:sp>
        <p:nvSpPr>
          <p:cNvPr id="164867"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i="1" dirty="0" err="1">
                <a:solidFill>
                  <a:schemeClr val="accent2"/>
                </a:solidFill>
                <a:cs typeface="Times New Roman" pitchFamily="18" charset="0"/>
              </a:rPr>
              <a:t>Dorso‑uvular</a:t>
            </a:r>
            <a:r>
              <a:rPr lang="de-DE" altLang="de-DE" i="1" dirty="0">
                <a:solidFill>
                  <a:schemeClr val="accent2"/>
                </a:solidFill>
                <a:cs typeface="Times New Roman" pitchFamily="18" charset="0"/>
              </a:rPr>
              <a:t>:</a:t>
            </a:r>
            <a:r>
              <a:rPr lang="de-DE" altLang="de-DE" dirty="0">
                <a:cs typeface="Times New Roman" pitchFamily="18" charset="0"/>
              </a:rPr>
              <a:t> die dorsale oder radikale Oberfläche der Zunge gegenüber dem äußersten Ende des weichen Gaumens inklusive der Uvula. </a:t>
            </a:r>
          </a:p>
          <a:p>
            <a:pPr marL="0" indent="0" algn="just">
              <a:buFont typeface="Wingdings 2" pitchFamily="18" charset="2"/>
              <a:buNone/>
              <a:defRPr/>
            </a:pPr>
            <a:r>
              <a:rPr lang="de-DE" altLang="de-DE" dirty="0">
                <a:cs typeface="Times New Roman" pitchFamily="18" charset="0"/>
              </a:rPr>
              <a:t>Verschlusslaute </a:t>
            </a:r>
            <a:r>
              <a:rPr lang="de-DE" altLang="de-DE" dirty="0">
                <a:solidFill>
                  <a:schemeClr val="accent2"/>
                </a:solidFill>
                <a:cs typeface="Times New Roman" pitchFamily="18" charset="0"/>
              </a:rPr>
              <a:t>[q, ɢ]</a:t>
            </a:r>
            <a:r>
              <a:rPr lang="de-DE" altLang="de-DE" dirty="0">
                <a:cs typeface="Times New Roman" pitchFamily="18" charset="0"/>
              </a:rPr>
              <a:t>, Nasal </a:t>
            </a:r>
            <a:r>
              <a:rPr lang="de-DE" altLang="de-DE" dirty="0">
                <a:solidFill>
                  <a:schemeClr val="accent2"/>
                </a:solidFill>
                <a:cs typeface="Times New Roman" pitchFamily="18" charset="0"/>
              </a:rPr>
              <a:t>[ɴ]</a:t>
            </a:r>
            <a:r>
              <a:rPr lang="de-DE" altLang="de-DE" dirty="0">
                <a:cs typeface="Times New Roman" pitchFamily="18" charset="0"/>
              </a:rPr>
              <a:t>, Frikative </a:t>
            </a:r>
            <a:r>
              <a:rPr lang="de-DE" altLang="de-DE" dirty="0">
                <a:solidFill>
                  <a:schemeClr val="accent2"/>
                </a:solidFill>
                <a:cs typeface="Times New Roman" pitchFamily="18" charset="0"/>
              </a:rPr>
              <a:t>[χ, ʁ]</a:t>
            </a:r>
            <a:r>
              <a:rPr lang="de-DE" altLang="de-DE" dirty="0">
                <a:cs typeface="Times New Roman" pitchFamily="18" charset="0"/>
              </a:rPr>
              <a:t>, Vibrant </a:t>
            </a:r>
            <a:r>
              <a:rPr lang="de-DE" altLang="de-DE" dirty="0">
                <a:solidFill>
                  <a:schemeClr val="accent2"/>
                </a:solidFill>
                <a:cs typeface="Times New Roman" pitchFamily="18" charset="0"/>
              </a:rPr>
              <a:t>[ʀ]</a:t>
            </a:r>
            <a:r>
              <a:rPr lang="de-DE" altLang="de-DE" dirty="0">
                <a:cs typeface="Times New Roman" pitchFamily="18" charset="0"/>
              </a:rPr>
              <a:t>, Approximant (Vokal) </a:t>
            </a:r>
            <a:r>
              <a:rPr lang="de-DE" altLang="de-DE" dirty="0">
                <a:solidFill>
                  <a:schemeClr val="accent2"/>
                </a:solidFill>
                <a:cs typeface="Times New Roman" pitchFamily="18" charset="0"/>
              </a:rPr>
              <a:t>[ʌ, ɔ].</a:t>
            </a:r>
            <a:r>
              <a:rPr lang="de-DE" altLang="de-DE" dirty="0">
                <a:cs typeface="Times New Roman" pitchFamily="18" charset="0"/>
              </a:rPr>
              <a:t> </a:t>
            </a:r>
          </a:p>
          <a:p>
            <a:pPr marL="0" indent="0" algn="just">
              <a:buFont typeface="Wingdings 2" pitchFamily="18" charset="2"/>
              <a:buNone/>
              <a:defRPr/>
            </a:pPr>
            <a:r>
              <a:rPr lang="de-DE" altLang="de-DE" dirty="0" err="1">
                <a:cs typeface="Times New Roman" pitchFamily="18" charset="0"/>
              </a:rPr>
              <a:t>Dorso‑uvulare</a:t>
            </a:r>
            <a:r>
              <a:rPr lang="de-DE" altLang="de-DE" dirty="0">
                <a:cs typeface="Times New Roman" pitchFamily="18" charset="0"/>
              </a:rPr>
              <a:t> Verschlusslaute oder Frikative können erworben werden, indem man von </a:t>
            </a:r>
            <a:r>
              <a:rPr lang="de-DE" altLang="de-DE" dirty="0">
                <a:solidFill>
                  <a:schemeClr val="accent2"/>
                </a:solidFill>
                <a:cs typeface="Times New Roman" pitchFamily="18" charset="0"/>
              </a:rPr>
              <a:t>[k]</a:t>
            </a:r>
            <a:r>
              <a:rPr lang="de-DE" altLang="de-DE" dirty="0">
                <a:cs typeface="Times New Roman" pitchFamily="18" charset="0"/>
              </a:rPr>
              <a:t> oder </a:t>
            </a:r>
            <a:r>
              <a:rPr lang="de-DE" altLang="de-DE" dirty="0">
                <a:solidFill>
                  <a:schemeClr val="accent2"/>
                </a:solidFill>
                <a:cs typeface="Times New Roman" pitchFamily="18" charset="0"/>
              </a:rPr>
              <a:t>[x]</a:t>
            </a:r>
            <a:r>
              <a:rPr lang="de-DE" altLang="de-DE" dirty="0">
                <a:cs typeface="Times New Roman" pitchFamily="18" charset="0"/>
              </a:rPr>
              <a:t> ausgeht, und unter Beibehaltung der </a:t>
            </a:r>
            <a:r>
              <a:rPr lang="de-DE" altLang="de-DE" dirty="0" err="1">
                <a:cs typeface="Times New Roman" pitchFamily="18" charset="0"/>
              </a:rPr>
              <a:t>dorso</a:t>
            </a:r>
            <a:r>
              <a:rPr lang="de-DE" altLang="de-DE" dirty="0">
                <a:cs typeface="Times New Roman" pitchFamily="18" charset="0"/>
              </a:rPr>
              <a:t>-­velaren Artikulation die Zunge so weit wie möglich nach hinten schiebt ohne den Kontakt mit dem Munddach aufzugeben.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a:defRPr/>
            </a:pPr>
            <a:r>
              <a:rPr lang="de-DE" altLang="de-DE"/>
              <a:t>dorso-uvular</a:t>
            </a:r>
          </a:p>
        </p:txBody>
      </p:sp>
      <p:sp>
        <p:nvSpPr>
          <p:cNvPr id="165891" name="Rectangle 3"/>
          <p:cNvSpPr>
            <a:spLocks noGrp="1" noChangeArrowheads="1"/>
          </p:cNvSpPr>
          <p:nvPr>
            <p:ph type="body" idx="1"/>
          </p:nvPr>
        </p:nvSpPr>
        <p:spPr>
          <a:xfrm>
            <a:off x="838200" y="1981200"/>
            <a:ext cx="7924800" cy="4114800"/>
          </a:xfrm>
        </p:spPr>
        <p:txBody>
          <a:bodyPr/>
          <a:lstStyle/>
          <a:p>
            <a:pPr marL="0" indent="0" algn="just">
              <a:spcBef>
                <a:spcPct val="30000"/>
              </a:spcBef>
              <a:buFont typeface="Wingdings 2" pitchFamily="18" charset="2"/>
              <a:buNone/>
              <a:defRPr/>
            </a:pPr>
            <a:r>
              <a:rPr lang="de-DE" altLang="de-DE" dirty="0">
                <a:cs typeface="Times New Roman" pitchFamily="18" charset="0"/>
              </a:rPr>
              <a:t>Ein stimmloser uvularer Verschlusslaut </a:t>
            </a:r>
            <a:r>
              <a:rPr lang="de-DE" altLang="de-DE" dirty="0">
                <a:solidFill>
                  <a:schemeClr val="accent2"/>
                </a:solidFill>
                <a:cs typeface="Times New Roman" pitchFamily="18" charset="0"/>
              </a:rPr>
              <a:t>[q]</a:t>
            </a:r>
            <a:r>
              <a:rPr lang="de-DE" altLang="de-DE" dirty="0">
                <a:cs typeface="Times New Roman" pitchFamily="18" charset="0"/>
              </a:rPr>
              <a:t> kommt im klassischen Arabischen  und vielen anderen Sprachen vor. Das stimmhafte Gegenstück </a:t>
            </a:r>
            <a:r>
              <a:rPr lang="de-DE" altLang="de-DE" dirty="0">
                <a:solidFill>
                  <a:schemeClr val="accent2"/>
                </a:solidFill>
                <a:cs typeface="Times New Roman" pitchFamily="18" charset="0"/>
              </a:rPr>
              <a:t>[ɢ]</a:t>
            </a:r>
            <a:r>
              <a:rPr lang="de-DE" altLang="de-DE" dirty="0">
                <a:cs typeface="Times New Roman" pitchFamily="18" charset="0"/>
              </a:rPr>
              <a:t> ist sehr viel seltener.</a:t>
            </a:r>
          </a:p>
          <a:p>
            <a:pPr marL="0" indent="0" algn="just">
              <a:spcBef>
                <a:spcPct val="30000"/>
              </a:spcBef>
              <a:buFont typeface="Wingdings 2" pitchFamily="18" charset="2"/>
              <a:buNone/>
              <a:defRPr/>
            </a:pPr>
            <a:r>
              <a:rPr lang="de-DE" altLang="de-DE" dirty="0">
                <a:cs typeface="Times New Roman" pitchFamily="18" charset="0"/>
              </a:rPr>
              <a:t>Der </a:t>
            </a:r>
            <a:r>
              <a:rPr lang="de-DE" altLang="de-DE" dirty="0" err="1">
                <a:cs typeface="Times New Roman" pitchFamily="18" charset="0"/>
              </a:rPr>
              <a:t>dorso‑uvulare</a:t>
            </a:r>
            <a:r>
              <a:rPr lang="de-DE" altLang="de-DE" dirty="0">
                <a:cs typeface="Times New Roman" pitchFamily="18" charset="0"/>
              </a:rPr>
              <a:t> Vibrant </a:t>
            </a:r>
            <a:r>
              <a:rPr lang="de-DE" altLang="de-DE" dirty="0">
                <a:solidFill>
                  <a:schemeClr val="accent2"/>
                </a:solidFill>
                <a:cs typeface="Times New Roman" pitchFamily="18" charset="0"/>
              </a:rPr>
              <a:t>[ʀ]</a:t>
            </a:r>
            <a:r>
              <a:rPr lang="de-DE" altLang="de-DE" dirty="0">
                <a:cs typeface="Times New Roman" pitchFamily="18" charset="0"/>
              </a:rPr>
              <a:t>, wird durch eine Furche im Hinteren Mundraum gebildet, in der die Uvula in einem egressiven Luftstrom vibriert. Er kann durch 'Gurgeln' gelernt werden, zunächst mit Wasser, dann nur mit Speichel, und schließlich soweit wie möglich trocken.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a:defRPr/>
            </a:pPr>
            <a:r>
              <a:rPr lang="de-DE" altLang="de-DE"/>
              <a:t>pharyngal</a:t>
            </a:r>
          </a:p>
        </p:txBody>
      </p:sp>
      <p:sp>
        <p:nvSpPr>
          <p:cNvPr id="166915" name="Rectangle 3"/>
          <p:cNvSpPr>
            <a:spLocks noGrp="1" noChangeArrowheads="1"/>
          </p:cNvSpPr>
          <p:nvPr>
            <p:ph type="body" idx="1"/>
          </p:nvPr>
        </p:nvSpPr>
        <p:spPr>
          <a:xfrm>
            <a:off x="762000" y="1981200"/>
            <a:ext cx="8001000" cy="4114800"/>
          </a:xfrm>
        </p:spPr>
        <p:txBody>
          <a:bodyPr/>
          <a:lstStyle/>
          <a:p>
            <a:pPr marL="0" indent="0" algn="just">
              <a:buFont typeface="Wingdings 2" pitchFamily="18" charset="2"/>
              <a:buNone/>
              <a:defRPr/>
            </a:pPr>
            <a:r>
              <a:rPr lang="de-DE" altLang="de-DE" dirty="0">
                <a:cs typeface="Times New Roman" pitchFamily="18" charset="0"/>
              </a:rPr>
              <a:t>Bei </a:t>
            </a:r>
            <a:r>
              <a:rPr lang="de-DE" altLang="de-DE" dirty="0">
                <a:solidFill>
                  <a:schemeClr val="accent2"/>
                </a:solidFill>
                <a:cs typeface="Times New Roman" pitchFamily="18" charset="0"/>
              </a:rPr>
              <a:t>pharyngaler</a:t>
            </a:r>
            <a:r>
              <a:rPr lang="de-DE" altLang="de-DE" dirty="0">
                <a:cs typeface="Times New Roman" pitchFamily="18" charset="0"/>
              </a:rPr>
              <a:t> Artikulation wird der unmittelbar hinter dem Mund gelegene Teil des Rachens seitlich komprimiert und gleichzeitig der Kehlkopf etwas angehoben, so dass eine Enge entsteht, die zu einem Reibegeräusch führt. </a:t>
            </a:r>
          </a:p>
          <a:p>
            <a:pPr marL="0" indent="0" algn="just">
              <a:buFont typeface="Wingdings 2" pitchFamily="18" charset="2"/>
              <a:buNone/>
              <a:defRPr/>
            </a:pPr>
            <a:r>
              <a:rPr lang="de-DE" altLang="de-DE" dirty="0">
                <a:cs typeface="Times New Roman" pitchFamily="18" charset="0"/>
              </a:rPr>
              <a:t>Dies scheint die übliche Artikulation der pharyngalen </a:t>
            </a:r>
            <a:r>
              <a:rPr lang="de-DE" altLang="de-DE" dirty="0" err="1">
                <a:cs typeface="Times New Roman" pitchFamily="18" charset="0"/>
              </a:rPr>
              <a:t>Approximanten</a:t>
            </a:r>
            <a:r>
              <a:rPr lang="de-DE" altLang="de-DE" dirty="0">
                <a:cs typeface="Times New Roman" pitchFamily="18" charset="0"/>
              </a:rPr>
              <a:t> </a:t>
            </a:r>
            <a:r>
              <a:rPr lang="de-DE" altLang="de-DE" dirty="0">
                <a:solidFill>
                  <a:schemeClr val="accent2"/>
                </a:solidFill>
                <a:cs typeface="Times New Roman" pitchFamily="18" charset="0"/>
              </a:rPr>
              <a:t>[ħ]</a:t>
            </a:r>
            <a:r>
              <a:rPr lang="de-DE" altLang="de-DE" dirty="0">
                <a:cs typeface="Times New Roman" pitchFamily="18" charset="0"/>
              </a:rPr>
              <a:t> und </a:t>
            </a:r>
            <a:r>
              <a:rPr lang="de-DE" altLang="de-DE" dirty="0">
                <a:solidFill>
                  <a:schemeClr val="accent2"/>
                </a:solidFill>
                <a:cs typeface="Times New Roman" pitchFamily="18" charset="0"/>
              </a:rPr>
              <a:t>[</a:t>
            </a:r>
            <a:r>
              <a:rPr lang="de-DE" altLang="de-DE" dirty="0">
                <a:solidFill>
                  <a:schemeClr val="accent2"/>
                </a:solidFill>
                <a:cs typeface="Times New Roman" pitchFamily="18" charset="0"/>
                <a:sym typeface="SILDoulos IPA93" pitchFamily="2" charset="2"/>
              </a:rPr>
              <a:t>ɧ</a:t>
            </a:r>
            <a:r>
              <a:rPr lang="de-DE" altLang="de-DE" dirty="0">
                <a:solidFill>
                  <a:schemeClr val="accent2"/>
                </a:solidFill>
                <a:cs typeface="Times New Roman" pitchFamily="18" charset="0"/>
              </a:rPr>
              <a:t>]</a:t>
            </a:r>
            <a:r>
              <a:rPr lang="de-DE" altLang="de-DE" dirty="0">
                <a:cs typeface="Times New Roman" pitchFamily="18" charset="0"/>
              </a:rPr>
              <a:t> zu sein.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a:defRPr/>
            </a:pPr>
            <a:r>
              <a:rPr lang="de-DE" altLang="de-DE"/>
              <a:t>laryngal</a:t>
            </a:r>
          </a:p>
        </p:txBody>
      </p:sp>
      <p:sp>
        <p:nvSpPr>
          <p:cNvPr id="167939" name="Rectangle 3"/>
          <p:cNvSpPr>
            <a:spLocks noGrp="1" noChangeArrowheads="1"/>
          </p:cNvSpPr>
          <p:nvPr>
            <p:ph type="body" idx="1"/>
          </p:nvPr>
        </p:nvSpPr>
        <p:spPr>
          <a:xfrm>
            <a:off x="762000" y="1981200"/>
            <a:ext cx="8001000" cy="4114800"/>
          </a:xfrm>
        </p:spPr>
        <p:txBody>
          <a:bodyPr/>
          <a:lstStyle/>
          <a:p>
            <a:pPr marL="0" indent="0" algn="just">
              <a:buFont typeface="Wingdings 2" pitchFamily="18" charset="2"/>
              <a:buNone/>
              <a:defRPr/>
            </a:pPr>
            <a:r>
              <a:rPr lang="de-DE" altLang="de-DE" i="1" dirty="0">
                <a:solidFill>
                  <a:schemeClr val="accent2"/>
                </a:solidFill>
                <a:cs typeface="Times New Roman" pitchFamily="18" charset="0"/>
              </a:rPr>
              <a:t>Glottal:</a:t>
            </a:r>
            <a:r>
              <a:rPr lang="de-DE" altLang="de-DE" i="1" dirty="0">
                <a:cs typeface="Times New Roman" pitchFamily="18" charset="0"/>
              </a:rPr>
              <a:t> </a:t>
            </a:r>
            <a:r>
              <a:rPr lang="de-DE" altLang="de-DE" dirty="0">
                <a:cs typeface="Times New Roman" pitchFamily="18" charset="0"/>
              </a:rPr>
              <a:t>die Stimmfalten werden zusammengeführt zur Bildung eines </a:t>
            </a:r>
            <a:r>
              <a:rPr lang="de-DE" altLang="de-DE" dirty="0" err="1">
                <a:cs typeface="Times New Roman" pitchFamily="18" charset="0"/>
              </a:rPr>
              <a:t>Glottisverschlusses</a:t>
            </a:r>
            <a:r>
              <a:rPr lang="de-DE" altLang="de-DE" dirty="0">
                <a:cs typeface="Times New Roman" pitchFamily="18" charset="0"/>
              </a:rPr>
              <a:t> </a:t>
            </a:r>
            <a:r>
              <a:rPr lang="de-DE" altLang="de-DE" dirty="0">
                <a:solidFill>
                  <a:schemeClr val="accent2"/>
                </a:solidFill>
                <a:cs typeface="Times New Roman" pitchFamily="18" charset="0"/>
              </a:rPr>
              <a:t>[Ɂ],</a:t>
            </a:r>
            <a:r>
              <a:rPr lang="de-DE" altLang="de-DE" dirty="0">
                <a:cs typeface="Times New Roman" pitchFamily="18" charset="0"/>
              </a:rPr>
              <a:t> bzw. der glottalen Frikative, stimmloses </a:t>
            </a:r>
            <a:r>
              <a:rPr lang="de-DE" altLang="de-DE" dirty="0">
                <a:solidFill>
                  <a:schemeClr val="accent2"/>
                </a:solidFill>
                <a:cs typeface="Times New Roman" pitchFamily="18" charset="0"/>
              </a:rPr>
              <a:t>[h]</a:t>
            </a:r>
            <a:r>
              <a:rPr lang="de-DE" altLang="de-DE" dirty="0">
                <a:cs typeface="Times New Roman" pitchFamily="18" charset="0"/>
              </a:rPr>
              <a:t> und stimmhaftes </a:t>
            </a:r>
            <a:r>
              <a:rPr lang="de-DE" altLang="de-DE" dirty="0">
                <a:solidFill>
                  <a:schemeClr val="accent2"/>
                </a:solidFill>
                <a:cs typeface="Times New Roman" pitchFamily="18" charset="0"/>
              </a:rPr>
              <a:t>[ɦ].</a:t>
            </a:r>
            <a:r>
              <a:rPr lang="de-DE" altLang="de-DE" dirty="0">
                <a:cs typeface="Times New Roman" pitchFamily="18" charset="0"/>
              </a:rPr>
              <a:t> </a:t>
            </a:r>
          </a:p>
          <a:p>
            <a:pPr marL="0" indent="0" algn="just">
              <a:buFont typeface="Wingdings 2" pitchFamily="18" charset="2"/>
              <a:buNone/>
              <a:defRPr/>
            </a:pPr>
            <a:r>
              <a:rPr lang="de-DE" altLang="de-DE" dirty="0">
                <a:cs typeface="Times New Roman" pitchFamily="18" charset="0"/>
              </a:rPr>
              <a:t>Das stimmhafte </a:t>
            </a:r>
            <a:r>
              <a:rPr lang="de-DE" altLang="de-DE" dirty="0">
                <a:solidFill>
                  <a:schemeClr val="accent2"/>
                </a:solidFill>
                <a:cs typeface="Times New Roman" pitchFamily="18" charset="0"/>
              </a:rPr>
              <a:t>[ɦ]</a:t>
            </a:r>
            <a:r>
              <a:rPr lang="de-DE" altLang="de-DE" dirty="0">
                <a:cs typeface="Times New Roman" pitchFamily="18" charset="0"/>
              </a:rPr>
              <a:t> entspricht dem Phonationstyp 'Murmelstimme'. Wenn </a:t>
            </a:r>
            <a:r>
              <a:rPr lang="de-DE" altLang="de-DE" dirty="0">
                <a:solidFill>
                  <a:schemeClr val="accent2"/>
                </a:solidFill>
                <a:cs typeface="Times New Roman" pitchFamily="18" charset="0"/>
              </a:rPr>
              <a:t>[h]</a:t>
            </a:r>
            <a:r>
              <a:rPr lang="de-DE" altLang="de-DE" dirty="0">
                <a:cs typeface="Times New Roman" pitchFamily="18" charset="0"/>
              </a:rPr>
              <a:t> oder </a:t>
            </a:r>
            <a:r>
              <a:rPr lang="de-DE" altLang="de-DE" dirty="0">
                <a:solidFill>
                  <a:schemeClr val="accent2"/>
                </a:solidFill>
                <a:cs typeface="Times New Roman" pitchFamily="18" charset="0"/>
              </a:rPr>
              <a:t>[ɦ]</a:t>
            </a:r>
            <a:r>
              <a:rPr lang="de-DE" altLang="de-DE" dirty="0">
                <a:cs typeface="Times New Roman" pitchFamily="18" charset="0"/>
              </a:rPr>
              <a:t> in der Phonologie einer Sprache als Konsonanten fungieren (als Silben-</a:t>
            </a:r>
            <a:r>
              <a:rPr lang="de-DE" altLang="de-DE" dirty="0" err="1">
                <a:cs typeface="Times New Roman" pitchFamily="18" charset="0"/>
              </a:rPr>
              <a:t>anglitt</a:t>
            </a:r>
            <a:r>
              <a:rPr lang="de-DE" altLang="de-DE" dirty="0">
                <a:cs typeface="Times New Roman" pitchFamily="18" charset="0"/>
              </a:rPr>
              <a:t> oder -abglitt), betrachten wir die glottale Komponente eher als artikulatorisch denn als </a:t>
            </a:r>
            <a:r>
              <a:rPr lang="de-DE" altLang="de-DE" dirty="0" err="1">
                <a:cs typeface="Times New Roman" pitchFamily="18" charset="0"/>
              </a:rPr>
              <a:t>phona-torisch</a:t>
            </a:r>
            <a:r>
              <a:rPr lang="de-DE" altLang="de-DE" dirty="0">
                <a:cs typeface="Times New Roman" pitchFamily="18" charset="0"/>
              </a:rPr>
              <a:t> und bezeichnen sie als glottalen Frikativ.</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0509" name="Group 285"/>
          <p:cNvGraphicFramePr>
            <a:graphicFrameLocks noGrp="1"/>
          </p:cNvGraphicFramePr>
          <p:nvPr>
            <p:ph type="tbl" idx="1"/>
            <p:extLst>
              <p:ext uri="{D42A27DB-BD31-4B8C-83A1-F6EECF244321}">
                <p14:modId xmlns:p14="http://schemas.microsoft.com/office/powerpoint/2010/main" val="97246596"/>
              </p:ext>
            </p:extLst>
          </p:nvPr>
        </p:nvGraphicFramePr>
        <p:xfrm>
          <a:off x="282575" y="857250"/>
          <a:ext cx="8610600" cy="5886448"/>
        </p:xfrm>
        <a:graphic>
          <a:graphicData uri="http://schemas.openxmlformats.org/drawingml/2006/table">
            <a:tbl>
              <a:tblPr/>
              <a:tblGrid>
                <a:gridCol w="23622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err="1">
                          <a:ln>
                            <a:noFill/>
                          </a:ln>
                          <a:solidFill>
                            <a:schemeClr val="tx1"/>
                          </a:solidFill>
                          <a:effectLst/>
                          <a:latin typeface="Tahoma" pitchFamily="34" charset="0"/>
                        </a:rPr>
                        <a:t>Artikulatoren</a:t>
                      </a:r>
                      <a:endParaRPr kumimoji="1" lang="de-DE" altLang="de-DE" sz="2000" b="0" i="0" u="none" strike="noStrike" cap="none" normalizeH="0" baseline="0" dirty="0">
                        <a:ln>
                          <a:noFill/>
                        </a:ln>
                        <a:solidFill>
                          <a:schemeClr val="tx1"/>
                        </a:solidFill>
                        <a:effectLst/>
                        <a:latin typeface="Tahoma" pitchFamily="34" charset="0"/>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blipFill dpi="0" rotWithShape="0">
                      <a:blip r:embed="rId2"/>
                      <a:srcRect/>
                      <a:tile tx="0" ty="0" sx="100000" sy="100000" flip="none" algn="tl"/>
                    </a:blip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latin typeface="Tahoma" pitchFamily="34" charset="0"/>
                        </a:rPr>
                        <a:t>Zusg. Terminus</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blipFill dpi="0" rotWithShape="0">
                      <a:blip r:embed="rId2"/>
                      <a:srcRect/>
                      <a:tile tx="0" ty="0" sx="100000" sy="100000" flip="none" algn="tl"/>
                    </a:blip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FFFFFF"/>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FFFFFF"/>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FFFFFF"/>
                            </a:outerShdw>
                          </a:effectLst>
                          <a:latin typeface="Tahoma" pitchFamily="34" charset="0"/>
                        </a:defRPr>
                      </a:lvl3pPr>
                      <a:lvl4pPr algn="l">
                        <a:spcBef>
                          <a:spcPct val="20000"/>
                        </a:spcBef>
                        <a:defRPr kumimoji="1" sz="1400">
                          <a:solidFill>
                            <a:schemeClr val="tx1"/>
                          </a:solidFill>
                          <a:effectLst>
                            <a:outerShdw blurRad="38100" dist="38100" dir="2700000" algn="tl">
                              <a:srgbClr val="FFFFFF"/>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FFFFFF"/>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latin typeface="Tahoma" pitchFamily="34" charset="0"/>
                        </a:rPr>
                        <a:t>Beispiele</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blipFill dpi="0" rotWithShape="0">
                      <a:blip r:embed="rId2"/>
                      <a:srcRect/>
                      <a:tile tx="0" ty="0" sx="100000" sy="100000" flip="none" algn="tl"/>
                    </a:blipFill>
                  </a:tcPr>
                </a:tc>
                <a:extLst>
                  <a:ext uri="{0D108BD9-81ED-4DB2-BD59-A6C34878D82A}">
                    <a16:rowId xmlns:a16="http://schemas.microsoft.com/office/drawing/2014/main" val="10000"/>
                  </a:ext>
                </a:extLst>
              </a:tr>
              <a:tr h="484240">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(labial, labial)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bi-labial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a:t>
                      </a:r>
                      <a:r>
                        <a:rPr kumimoji="1" lang="de-DE" altLang="de-DE" sz="2000" b="0" i="0" u="none" strike="noStrike" cap="none" normalizeH="0" baseline="0" dirty="0" err="1">
                          <a:ln>
                            <a:noFill/>
                          </a:ln>
                          <a:solidFill>
                            <a:schemeClr val="tx1"/>
                          </a:solidFill>
                          <a:effectLst/>
                          <a:latin typeface="+mn-lt"/>
                        </a:rPr>
                        <a:t>p,b,m</a:t>
                      </a:r>
                      <a:r>
                        <a:rPr kumimoji="1" lang="de-DE" altLang="de-DE" sz="2000" b="0" i="0" u="none" strike="noStrike" cap="none" normalizeH="0" baseline="0" dirty="0">
                          <a:ln>
                            <a:noFill/>
                          </a:ln>
                          <a:solidFill>
                            <a:schemeClr val="tx1"/>
                          </a:solidFill>
                          <a:effectLst/>
                          <a:latin typeface="+mn-lt"/>
                        </a:rPr>
                        <a:t>/</a:t>
                      </a:r>
                      <a:r>
                        <a:rPr kumimoji="1" lang="de-DE" altLang="de-DE" sz="2000" b="0" i="0" u="none" strike="noStrike" cap="none" normalizeH="0" baseline="0" dirty="0">
                          <a:ln>
                            <a:noFill/>
                          </a:ln>
                          <a:solidFill>
                            <a:schemeClr val="tx1"/>
                          </a:solidFill>
                          <a:effectLst>
                            <a:outerShdw blurRad="38100" dist="38100" dir="2700000" algn="tl">
                              <a:srgbClr val="C0C0C0"/>
                            </a:outerShdw>
                          </a:effectLst>
                          <a:latin typeface="+mn-lt"/>
                        </a:rPr>
                        <a:t>:</a:t>
                      </a:r>
                      <a:r>
                        <a:rPr kumimoji="1" lang="de-DE" altLang="de-DE" sz="2000" b="0" i="0"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pin</a:t>
                      </a:r>
                      <a:r>
                        <a:rPr kumimoji="1" lang="de-DE" altLang="de-DE" sz="2000" b="0" i="1" u="none" strike="noStrike" cap="none" normalizeH="0" baseline="0" dirty="0">
                          <a:ln>
                            <a:noFill/>
                          </a:ln>
                          <a:solidFill>
                            <a:schemeClr val="tx1"/>
                          </a:solidFill>
                          <a:effectLst/>
                          <a:latin typeface="+mn-lt"/>
                        </a:rPr>
                        <a:t>, bin, </a:t>
                      </a:r>
                      <a:r>
                        <a:rPr kumimoji="1" lang="de-DE" altLang="de-DE" sz="2000" b="0" i="1" u="none" strike="noStrike" cap="none" normalizeH="0" baseline="0" dirty="0" err="1">
                          <a:ln>
                            <a:noFill/>
                          </a:ln>
                          <a:solidFill>
                            <a:schemeClr val="tx1"/>
                          </a:solidFill>
                          <a:effectLst/>
                          <a:latin typeface="+mn-lt"/>
                        </a:rPr>
                        <a:t>mine</a:t>
                      </a:r>
                      <a:endParaRPr kumimoji="1" lang="de-DE" altLang="de-DE" sz="2000" b="0" i="1" u="none" strike="noStrike" cap="none" normalizeH="0" baseline="0" dirty="0">
                        <a:ln>
                          <a:noFill/>
                        </a:ln>
                        <a:solidFill>
                          <a:schemeClr val="tx1"/>
                        </a:solidFill>
                        <a:effectLst/>
                        <a:latin typeface="+mn-lt"/>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(labial, dental)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labio-dental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/f, v/: </a:t>
                      </a:r>
                      <a:r>
                        <a:rPr kumimoji="1" lang="de-DE" altLang="de-DE" sz="2000" b="0" i="1" u="none" strike="noStrike" cap="none" normalizeH="0" baseline="0" dirty="0" err="1">
                          <a:ln>
                            <a:noFill/>
                          </a:ln>
                          <a:solidFill>
                            <a:schemeClr val="tx1"/>
                          </a:solidFill>
                          <a:effectLst/>
                          <a:latin typeface="+mn-lt"/>
                        </a:rPr>
                        <a:t>fine</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vine</a:t>
                      </a:r>
                      <a:endParaRPr kumimoji="1" lang="de-DE" altLang="de-DE" sz="2000" b="0" i="1" u="none" strike="noStrike" cap="none" normalizeH="0" baseline="0" dirty="0">
                        <a:ln>
                          <a:noFill/>
                        </a:ln>
                        <a:solidFill>
                          <a:schemeClr val="tx1"/>
                        </a:solidFill>
                        <a:effectLst/>
                        <a:latin typeface="+mn-lt"/>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(apikal, dental)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apiko-dental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a:t>
                      </a:r>
                      <a:r>
                        <a:rPr kumimoji="1" lang="de-DE" altLang="de-DE" sz="2000" b="0" i="0" u="none" strike="noStrike" cap="none" normalizeH="0" baseline="0" dirty="0" err="1">
                          <a:ln>
                            <a:noFill/>
                          </a:ln>
                          <a:solidFill>
                            <a:schemeClr val="tx1"/>
                          </a:solidFill>
                          <a:effectLst/>
                          <a:latin typeface="+mn-lt"/>
                        </a:rPr>
                        <a:t>θ,ð</a:t>
                      </a:r>
                      <a:r>
                        <a:rPr kumimoji="1" lang="de-DE" altLang="de-DE" sz="2000" b="0" i="0"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thin</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this</a:t>
                      </a:r>
                      <a:endParaRPr kumimoji="1" lang="de-DE" altLang="de-DE" sz="2000" b="0" i="1" u="none" strike="noStrike" cap="none" normalizeH="0" baseline="0" dirty="0">
                        <a:ln>
                          <a:noFill/>
                        </a:ln>
                        <a:solidFill>
                          <a:schemeClr val="tx1"/>
                        </a:solidFill>
                        <a:effectLst/>
                        <a:latin typeface="+mn-lt"/>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414383">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(apikal,alveolar)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post-alveolar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/r/[</a:t>
                      </a:r>
                      <a:r>
                        <a:rPr kumimoji="1" lang="de-DE" altLang="de-DE" sz="2000" b="0" i="0" u="none" strike="noStrike" cap="none" normalizeH="0" baseline="0" dirty="0">
                          <a:ln>
                            <a:noFill/>
                          </a:ln>
                          <a:solidFill>
                            <a:schemeClr val="tx1"/>
                          </a:solidFill>
                          <a:effectLst/>
                          <a:latin typeface="+mn-lt"/>
                          <a:sym typeface="Ipa-samd Uclphon1 SILDoulosL" pitchFamily="2" charset="2"/>
                        </a:rPr>
                        <a:t>ɹ</a:t>
                      </a:r>
                      <a:r>
                        <a:rPr kumimoji="1" lang="de-DE" altLang="de-DE" sz="2000" b="0" i="0"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red</a:t>
                      </a:r>
                      <a:endParaRPr kumimoji="1" lang="de-DE" altLang="de-DE" sz="2000" b="0" i="1" u="none" strike="noStrike" cap="none" normalizeH="0" baseline="0" dirty="0">
                        <a:ln>
                          <a:noFill/>
                        </a:ln>
                        <a:solidFill>
                          <a:schemeClr val="tx1"/>
                        </a:solidFill>
                        <a:effectLst/>
                        <a:latin typeface="+mn-lt"/>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701116">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(laminal,alveolar)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lamino-alveolar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/t, </a:t>
                      </a:r>
                      <a:r>
                        <a:rPr kumimoji="1" lang="de-DE" altLang="de-DE" sz="2000" b="0" i="0" u="none" strike="noStrike" cap="none" normalizeH="0" baseline="0" dirty="0" err="1">
                          <a:ln>
                            <a:noFill/>
                          </a:ln>
                          <a:solidFill>
                            <a:schemeClr val="tx1"/>
                          </a:solidFill>
                          <a:effectLst/>
                          <a:latin typeface="+mn-lt"/>
                        </a:rPr>
                        <a:t>d,n</a:t>
                      </a:r>
                      <a:r>
                        <a:rPr kumimoji="1" lang="de-DE" altLang="de-DE" sz="2000" b="0" i="0" u="none" strike="noStrike" cap="none" normalizeH="0" baseline="0" dirty="0">
                          <a:ln>
                            <a:noFill/>
                          </a:ln>
                          <a:solidFill>
                            <a:schemeClr val="tx1"/>
                          </a:solidFill>
                          <a:effectLst/>
                          <a:latin typeface="+mn-lt"/>
                        </a:rPr>
                        <a:t>, s, z, l, r/: </a:t>
                      </a:r>
                      <a:r>
                        <a:rPr kumimoji="1" lang="de-DE" altLang="de-DE" sz="2000" b="0" i="1" u="none" strike="noStrike" cap="none" normalizeH="0" baseline="0" dirty="0" err="1">
                          <a:ln>
                            <a:noFill/>
                          </a:ln>
                          <a:solidFill>
                            <a:schemeClr val="tx1"/>
                          </a:solidFill>
                          <a:effectLst/>
                          <a:latin typeface="+mn-lt"/>
                        </a:rPr>
                        <a:t>tin</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din</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nest</a:t>
                      </a:r>
                      <a:r>
                        <a:rPr kumimoji="1" lang="de-DE" altLang="de-DE" sz="2000" b="0" i="1" u="none" strike="noStrike" cap="none" normalizeH="0" baseline="0" dirty="0">
                          <a:ln>
                            <a:noFill/>
                          </a:ln>
                          <a:solidFill>
                            <a:schemeClr val="tx1"/>
                          </a:solidFill>
                          <a:effectLst/>
                          <a:latin typeface="+mn-lt"/>
                        </a:rPr>
                        <a:t>, sin, </a:t>
                      </a:r>
                      <a:r>
                        <a:rPr kumimoji="1" lang="de-DE" altLang="de-DE" sz="2000" b="0" i="1" u="none" strike="noStrike" cap="none" normalizeH="0" baseline="0" dirty="0" err="1">
                          <a:ln>
                            <a:noFill/>
                          </a:ln>
                          <a:solidFill>
                            <a:schemeClr val="tx1"/>
                          </a:solidFill>
                          <a:effectLst/>
                          <a:latin typeface="+mn-lt"/>
                        </a:rPr>
                        <a:t>zoo</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lip</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very</a:t>
                      </a:r>
                      <a:endParaRPr kumimoji="1" lang="de-DE" altLang="de-DE" sz="2000" b="0" i="1" u="none" strike="noStrike" cap="none" normalizeH="0" baseline="0" dirty="0">
                        <a:ln>
                          <a:noFill/>
                        </a:ln>
                        <a:solidFill>
                          <a:schemeClr val="tx1"/>
                        </a:solidFill>
                        <a:effectLst/>
                        <a:latin typeface="+mn-lt"/>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(apikal,palatal)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retroflex</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(dialektales [ɽ])</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(laminal,palatal)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palato-alveolar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a:t>
                      </a:r>
                      <a:r>
                        <a:rPr kumimoji="1" lang="de-DE" altLang="de-DE" sz="2000" b="0" i="0" u="none" strike="noStrike" cap="none" normalizeH="0" baseline="0" dirty="0" err="1">
                          <a:ln>
                            <a:noFill/>
                          </a:ln>
                          <a:solidFill>
                            <a:schemeClr val="tx1"/>
                          </a:solidFill>
                          <a:effectLst/>
                          <a:latin typeface="+mn-lt"/>
                        </a:rPr>
                        <a:t>tʃ</a:t>
                      </a:r>
                      <a:r>
                        <a:rPr kumimoji="1" lang="de-DE" altLang="de-DE" sz="2000" b="0" i="0" u="none" strike="noStrike" cap="none" normalizeH="0" baseline="0" dirty="0">
                          <a:ln>
                            <a:noFill/>
                          </a:ln>
                          <a:solidFill>
                            <a:schemeClr val="tx1"/>
                          </a:solidFill>
                          <a:effectLst/>
                          <a:latin typeface="+mn-lt"/>
                        </a:rPr>
                        <a:t>, </a:t>
                      </a:r>
                      <a:r>
                        <a:rPr kumimoji="1" lang="de-DE" altLang="de-DE" sz="2000" b="0" i="0" u="none" strike="noStrike" cap="none" normalizeH="0" baseline="0" dirty="0" err="1">
                          <a:ln>
                            <a:noFill/>
                          </a:ln>
                          <a:solidFill>
                            <a:schemeClr val="tx1"/>
                          </a:solidFill>
                          <a:effectLst/>
                          <a:latin typeface="+mn-lt"/>
                        </a:rPr>
                        <a:t>dʒ</a:t>
                      </a:r>
                      <a:r>
                        <a:rPr kumimoji="1" lang="de-DE" altLang="de-DE" sz="2000" b="0" i="0" u="none" strike="noStrike" cap="none" normalizeH="0" baseline="0" dirty="0">
                          <a:ln>
                            <a:noFill/>
                          </a:ln>
                          <a:solidFill>
                            <a:schemeClr val="tx1"/>
                          </a:solidFill>
                          <a:effectLst/>
                          <a:latin typeface="+mn-lt"/>
                        </a:rPr>
                        <a:t>, ʃ, ʒ/: </a:t>
                      </a:r>
                      <a:r>
                        <a:rPr kumimoji="1" lang="de-DE" altLang="de-DE" sz="2000" b="0" i="1" u="none" strike="noStrike" cap="none" normalizeH="0" baseline="0" dirty="0" err="1">
                          <a:ln>
                            <a:noFill/>
                          </a:ln>
                          <a:solidFill>
                            <a:schemeClr val="tx1"/>
                          </a:solidFill>
                          <a:effectLst/>
                          <a:latin typeface="+mn-lt"/>
                        </a:rPr>
                        <a:t>chin</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gin</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ship</a:t>
                      </a:r>
                      <a:endParaRPr kumimoji="1" lang="de-DE" altLang="de-DE" sz="2000" b="0" i="1" u="none" strike="noStrike" cap="none" normalizeH="0" baseline="0" dirty="0">
                        <a:ln>
                          <a:noFill/>
                        </a:ln>
                        <a:solidFill>
                          <a:schemeClr val="tx1"/>
                        </a:solidFill>
                        <a:effectLst/>
                        <a:latin typeface="+mn-lt"/>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(frontal,palatal)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fronto-palatal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/j/: </a:t>
                      </a:r>
                      <a:r>
                        <a:rPr kumimoji="1" lang="de-DE" altLang="de-DE" sz="2000" b="0" i="1" u="none" strike="noStrike" cap="none" normalizeH="0" baseline="0" dirty="0" err="1">
                          <a:ln>
                            <a:noFill/>
                          </a:ln>
                          <a:solidFill>
                            <a:schemeClr val="tx1"/>
                          </a:solidFill>
                          <a:effectLst/>
                          <a:latin typeface="+mn-lt"/>
                        </a:rPr>
                        <a:t>yes</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yacht</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hue</a:t>
                      </a:r>
                      <a:r>
                        <a:rPr kumimoji="1" lang="de-DE" altLang="de-DE" sz="2000" b="0" i="1" u="none" strike="noStrike" cap="none" normalizeH="0" baseline="0" dirty="0">
                          <a:ln>
                            <a:noFill/>
                          </a:ln>
                          <a:solidFill>
                            <a:schemeClr val="tx1"/>
                          </a:solidFill>
                          <a:effectLst/>
                          <a:latin typeface="+mn-lt"/>
                        </a:rPr>
                        <a:t>, pure</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(dorsal,velar)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dorso-velar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/k, g, ŋ/: </a:t>
                      </a:r>
                      <a:r>
                        <a:rPr kumimoji="1" lang="de-DE" altLang="de-DE" sz="2000" b="0" i="1" u="none" strike="noStrike" cap="none" normalizeH="0" baseline="0" dirty="0" err="1">
                          <a:ln>
                            <a:noFill/>
                          </a:ln>
                          <a:solidFill>
                            <a:schemeClr val="tx1"/>
                          </a:solidFill>
                          <a:effectLst/>
                          <a:latin typeface="+mn-lt"/>
                        </a:rPr>
                        <a:t>king</a:t>
                      </a:r>
                      <a:r>
                        <a:rPr kumimoji="1" lang="de-DE" altLang="de-DE" sz="2000" b="0" i="1"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gate</a:t>
                      </a:r>
                      <a:r>
                        <a:rPr kumimoji="1" lang="de-DE" altLang="de-DE" sz="2000" b="0" i="1" u="none" strike="noStrike" cap="none" normalizeH="0" baseline="0" dirty="0">
                          <a:ln>
                            <a:noFill/>
                          </a:ln>
                          <a:solidFill>
                            <a:schemeClr val="tx1"/>
                          </a:solidFill>
                          <a:effectLst/>
                          <a:latin typeface="+mn-lt"/>
                        </a:rPr>
                        <a:t> sing</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9"/>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(dorsal,uvular)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dorso-uvular</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(dialektales /ʀ/)</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10"/>
                  </a:ext>
                </a:extLst>
              </a:tr>
              <a:tr h="476301">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(glottal,glottal)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rgbClr val="CC3300"/>
                          </a:solidFill>
                          <a:effectLst/>
                          <a:latin typeface="Tahoma" pitchFamily="34" charset="0"/>
                        </a:rPr>
                        <a:t>glottal</a:t>
                      </a: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mn-lt"/>
                        </a:rPr>
                        <a:t>/h Ɂ/: </a:t>
                      </a:r>
                      <a:r>
                        <a:rPr kumimoji="1" lang="de-DE" altLang="de-DE" sz="2000" b="0" i="1" u="none" strike="noStrike" cap="none" normalizeH="0" baseline="0" dirty="0" err="1">
                          <a:ln>
                            <a:noFill/>
                          </a:ln>
                          <a:solidFill>
                            <a:schemeClr val="tx1"/>
                          </a:solidFill>
                          <a:effectLst/>
                          <a:latin typeface="+mn-lt"/>
                        </a:rPr>
                        <a:t>house</a:t>
                      </a:r>
                      <a:r>
                        <a:rPr kumimoji="1" lang="de-DE" altLang="de-DE" sz="2000" b="0" i="0" u="none" strike="noStrike" cap="none" normalizeH="0" baseline="0" dirty="0">
                          <a:ln>
                            <a:noFill/>
                          </a:ln>
                          <a:solidFill>
                            <a:schemeClr val="tx1"/>
                          </a:solidFill>
                          <a:effectLst/>
                          <a:latin typeface="+mn-lt"/>
                        </a:rPr>
                        <a:t>, </a:t>
                      </a:r>
                      <a:r>
                        <a:rPr kumimoji="1" lang="de-DE" altLang="de-DE" sz="2000" b="0" i="1" u="none" strike="noStrike" cap="none" normalizeH="0" baseline="0" dirty="0" err="1">
                          <a:ln>
                            <a:noFill/>
                          </a:ln>
                          <a:solidFill>
                            <a:schemeClr val="tx1"/>
                          </a:solidFill>
                          <a:effectLst/>
                          <a:latin typeface="+mn-lt"/>
                        </a:rPr>
                        <a:t>bottle</a:t>
                      </a:r>
                      <a:r>
                        <a:rPr kumimoji="1" lang="de-DE" altLang="de-DE" sz="2000" b="0" i="0" u="none" strike="noStrike" cap="none" normalizeH="0" baseline="0" dirty="0">
                          <a:ln>
                            <a:noFill/>
                          </a:ln>
                          <a:solidFill>
                            <a:schemeClr val="tx1"/>
                          </a:solidFill>
                          <a:effectLst/>
                          <a:latin typeface="+mn-lt"/>
                        </a:rPr>
                        <a:t> [</a:t>
                      </a:r>
                      <a:r>
                        <a:rPr kumimoji="1" lang="de-DE" altLang="de-DE" sz="2000" b="0" i="0" u="none" strike="noStrike" cap="none" normalizeH="0" baseline="0" dirty="0" err="1">
                          <a:ln>
                            <a:noFill/>
                          </a:ln>
                          <a:solidFill>
                            <a:schemeClr val="tx1"/>
                          </a:solidFill>
                          <a:effectLst/>
                          <a:latin typeface="+mn-lt"/>
                        </a:rPr>
                        <a:t>bɔɁl</a:t>
                      </a:r>
                      <a:r>
                        <a:rPr kumimoji="1" lang="de-DE" altLang="de-DE" sz="2000" b="0" i="0" u="none" strike="noStrike" cap="none" normalizeH="0" baseline="0" dirty="0">
                          <a:ln>
                            <a:noFill/>
                          </a:ln>
                          <a:solidFill>
                            <a:schemeClr val="tx1"/>
                          </a:solidFill>
                          <a:effectLst/>
                          <a:latin typeface="+mn-lt"/>
                          <a:sym typeface="SILSophia IPA93" pitchFamily="2" charset="2"/>
                        </a:rPr>
                        <a:t>̩</a:t>
                      </a:r>
                      <a:r>
                        <a:rPr kumimoji="1" lang="de-DE" altLang="de-DE" sz="2000" b="0" i="0" u="none" strike="noStrike" cap="none" normalizeH="0" baseline="0" dirty="0">
                          <a:ln>
                            <a:noFill/>
                          </a:ln>
                          <a:solidFill>
                            <a:schemeClr val="tx1"/>
                          </a:solidFill>
                          <a:effectLst/>
                          <a:latin typeface="+mn-lt"/>
                        </a:rPr>
                        <a:t>]</a:t>
                      </a:r>
                      <a:endParaRPr kumimoji="1" lang="de-DE" altLang="de-DE" sz="2000" b="0" i="0" u="none" strike="noStrike" cap="none" normalizeH="0" baseline="0" dirty="0">
                        <a:ln>
                          <a:noFill/>
                        </a:ln>
                        <a:solidFill>
                          <a:schemeClr val="tx1"/>
                        </a:solidFill>
                        <a:effectLst/>
                        <a:latin typeface="+mn-lt"/>
                        <a:sym typeface="SILSophia IPA93" pitchFamily="2" charset="2"/>
                      </a:endParaRPr>
                    </a:p>
                  </a:txBody>
                  <a:tcPr marT="45725" marB="45725"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1476" name="Group 228"/>
          <p:cNvGraphicFramePr>
            <a:graphicFrameLocks noGrp="1"/>
          </p:cNvGraphicFramePr>
          <p:nvPr>
            <p:ph type="tbl" idx="1"/>
          </p:nvPr>
        </p:nvGraphicFramePr>
        <p:xfrm>
          <a:off x="141288" y="836613"/>
          <a:ext cx="8915400" cy="5414963"/>
        </p:xfrm>
        <a:graphic>
          <a:graphicData uri="http://schemas.openxmlformats.org/drawingml/2006/table">
            <a:tbl>
              <a:tblPr/>
              <a:tblGrid>
                <a:gridCol w="10668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2743200">
                  <a:extLst>
                    <a:ext uri="{9D8B030D-6E8A-4147-A177-3AD203B41FA5}">
                      <a16:colId xmlns:a16="http://schemas.microsoft.com/office/drawing/2014/main" val="20004"/>
                    </a:ext>
                  </a:extLst>
                </a:gridCol>
              </a:tblGrid>
              <a:tr h="457232">
                <a:tc rowSpan="2">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dirty="0">
                          <a:ln>
                            <a:noFill/>
                          </a:ln>
                          <a:solidFill>
                            <a:schemeClr val="tx1"/>
                          </a:solidFill>
                          <a:effectLst/>
                          <a:latin typeface="Tahoma" pitchFamily="34" charset="0"/>
                        </a:rPr>
                        <a:t>Beispiel</a:t>
                      </a:r>
                    </a:p>
                  </a:txBody>
                  <a:tcPr marT="45723" marB="45723" anchor="b"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rowSpan="2">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latin typeface="Tahoma" pitchFamily="34" charset="0"/>
                        </a:rPr>
                        <a:t>Phonationstyp</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gridSpan="2">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latin typeface="Tahoma" pitchFamily="34" charset="0"/>
                        </a:rPr>
                        <a:t>Artikulationsstelle</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a:noFill/>
                    </a:lnB>
                    <a:lnTlToBr>
                      <a:noFill/>
                    </a:lnTlToBr>
                    <a:lnBlToTr>
                      <a:noFill/>
                    </a:lnBlToTr>
                    <a:noFill/>
                  </a:tcPr>
                </a:tc>
                <a:tc hMerge="1">
                  <a:txBody>
                    <a:bodyPr/>
                    <a:lstStyle/>
                    <a:p>
                      <a:endParaRPr lang="de-DE"/>
                    </a:p>
                  </a:txBody>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000" b="0" i="0" u="none" strike="noStrike" cap="none" normalizeH="0" baseline="0">
                          <a:ln>
                            <a:noFill/>
                          </a:ln>
                          <a:solidFill>
                            <a:schemeClr val="tx1"/>
                          </a:solidFill>
                          <a:effectLst/>
                          <a:latin typeface="Tahoma" pitchFamily="34" charset="0"/>
                        </a:rPr>
                        <a:t>Artikulationsart</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a:noFill/>
                    </a:lnB>
                    <a:lnTlToBr>
                      <a:noFill/>
                    </a:lnTlToBr>
                    <a:lnBlToTr>
                      <a:noFill/>
                    </a:lnBlToTr>
                    <a:noFill/>
                  </a:tcPr>
                </a:tc>
                <a:extLst>
                  <a:ext uri="{0D108BD9-81ED-4DB2-BD59-A6C34878D82A}">
                    <a16:rowId xmlns:a16="http://schemas.microsoft.com/office/drawing/2014/main" val="10000"/>
                  </a:ext>
                </a:extLst>
              </a:tr>
              <a:tr h="1295490">
                <a:tc vMerge="1">
                  <a:txBody>
                    <a:bodyPr/>
                    <a:lstStyle/>
                    <a:p>
                      <a:endParaRPr lang="de-DE"/>
                    </a:p>
                  </a:txBody>
                  <a:tcPr/>
                </a:tc>
                <a:tc vMerge="1">
                  <a:txBody>
                    <a:bodyPr/>
                    <a:lstStyle/>
                    <a:p>
                      <a:endParaRPr lang="de-DE"/>
                    </a:p>
                  </a:txBody>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1800" b="0" i="0" u="none" strike="noStrike" cap="none" normalizeH="0" baseline="0" dirty="0">
                          <a:ln>
                            <a:noFill/>
                          </a:ln>
                          <a:solidFill>
                            <a:srgbClr val="CC3300"/>
                          </a:solidFill>
                          <a:effectLst/>
                          <a:latin typeface="Tahoma" pitchFamily="34" charset="0"/>
                        </a:rPr>
                        <a:t>Aktiver </a:t>
                      </a:r>
                      <a:r>
                        <a:rPr kumimoji="1" lang="de-DE" altLang="de-DE" sz="1800" b="0" i="0" u="none" strike="noStrike" cap="none" normalizeH="0" baseline="0" dirty="0" err="1">
                          <a:ln>
                            <a:noFill/>
                          </a:ln>
                          <a:solidFill>
                            <a:srgbClr val="CC3300"/>
                          </a:solidFill>
                          <a:effectLst/>
                          <a:latin typeface="Tahoma" pitchFamily="34" charset="0"/>
                        </a:rPr>
                        <a:t>Artikulator</a:t>
                      </a:r>
                      <a:endParaRPr kumimoji="1" lang="de-DE" altLang="de-DE" sz="1800" b="0" i="0" u="none" strike="noStrike" cap="none" normalizeH="0" baseline="0" dirty="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a:noFill/>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1800" b="0" i="0" u="none" strike="noStrike" cap="none" normalizeH="0" baseline="0">
                          <a:ln>
                            <a:noFill/>
                          </a:ln>
                          <a:solidFill>
                            <a:srgbClr val="CC3300"/>
                          </a:solidFill>
                          <a:effectLst/>
                          <a:latin typeface="Tahoma" pitchFamily="34" charset="0"/>
                        </a:rPr>
                        <a:t>Passiver Artikulator</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a:noFill/>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1800" b="0" i="0" u="none" strike="noStrike" cap="none" normalizeH="0" baseline="0">
                          <a:ln>
                            <a:noFill/>
                          </a:ln>
                          <a:solidFill>
                            <a:srgbClr val="CC3300"/>
                          </a:solidFill>
                          <a:effectLst/>
                          <a:latin typeface="Tahoma" pitchFamily="34" charset="0"/>
                        </a:rPr>
                        <a:t>Art &amp; Grad der Enge</a:t>
                      </a:r>
                      <a:br>
                        <a:rPr kumimoji="1" lang="de-DE" altLang="de-DE" sz="1800" b="0" i="0" u="none" strike="noStrike" cap="none" normalizeH="0" baseline="0">
                          <a:ln>
                            <a:noFill/>
                          </a:ln>
                          <a:solidFill>
                            <a:srgbClr val="CC3300"/>
                          </a:solidFill>
                          <a:effectLst/>
                          <a:latin typeface="Tahoma" pitchFamily="34" charset="0"/>
                        </a:rPr>
                      </a:br>
                      <a:r>
                        <a:rPr kumimoji="1" lang="de-DE" altLang="de-DE" sz="1800" b="0" i="0" u="none" strike="noStrike" cap="none" normalizeH="0" baseline="0">
                          <a:ln>
                            <a:noFill/>
                          </a:ln>
                          <a:solidFill>
                            <a:srgbClr val="CC3300"/>
                          </a:solidFill>
                          <a:effectLst/>
                          <a:latin typeface="Tahoma" pitchFamily="34" charset="0"/>
                        </a:rPr>
                        <a:t>Nasalität</a:t>
                      </a:r>
                      <a:br>
                        <a:rPr kumimoji="1" lang="de-DE" altLang="de-DE" sz="1800" b="0" i="0" u="none" strike="noStrike" cap="none" normalizeH="0" baseline="0">
                          <a:ln>
                            <a:noFill/>
                          </a:ln>
                          <a:solidFill>
                            <a:srgbClr val="CC3300"/>
                          </a:solidFill>
                          <a:effectLst/>
                          <a:latin typeface="Tahoma" pitchFamily="34" charset="0"/>
                        </a:rPr>
                      </a:br>
                      <a:r>
                        <a:rPr kumimoji="1" lang="de-DE" altLang="de-DE" sz="1800" b="0" i="0" u="none" strike="noStrike" cap="none" normalizeH="0" baseline="0">
                          <a:ln>
                            <a:noFill/>
                          </a:ln>
                          <a:solidFill>
                            <a:srgbClr val="CC3300"/>
                          </a:solidFill>
                          <a:effectLst/>
                          <a:latin typeface="Tahoma" pitchFamily="34" charset="0"/>
                        </a:rPr>
                        <a:t>Lateralität</a:t>
                      </a:r>
                      <a:br>
                        <a:rPr kumimoji="1" lang="de-DE" altLang="de-DE" sz="1800" b="0" i="0" u="none" strike="noStrike" cap="none" normalizeH="0" baseline="0">
                          <a:ln>
                            <a:noFill/>
                          </a:ln>
                          <a:solidFill>
                            <a:srgbClr val="CC3300"/>
                          </a:solidFill>
                          <a:effectLst/>
                          <a:latin typeface="Tahoma" pitchFamily="34" charset="0"/>
                        </a:rPr>
                      </a:br>
                      <a:r>
                        <a:rPr kumimoji="1" lang="de-DE" altLang="de-DE" sz="1800" b="0" i="0" u="none" strike="noStrike" cap="none" normalizeH="0" baseline="0">
                          <a:ln>
                            <a:noFill/>
                          </a:ln>
                          <a:solidFill>
                            <a:srgbClr val="CC3300"/>
                          </a:solidFill>
                          <a:effectLst/>
                          <a:latin typeface="Tahoma" pitchFamily="34" charset="0"/>
                        </a:rPr>
                        <a:t>Luftstrom</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a:noFill/>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0009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/b/</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50009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/f/</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50009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/Ɂ/</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46675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a:t>
                      </a:r>
                      <a:r>
                        <a:rPr kumimoji="1" lang="de-DE" altLang="de-DE" sz="2400" b="0" i="0" u="none" strike="noStrike" cap="none" normalizeH="0" baseline="0" dirty="0" err="1">
                          <a:ln>
                            <a:noFill/>
                          </a:ln>
                          <a:solidFill>
                            <a:srgbClr val="CC3300"/>
                          </a:solidFill>
                          <a:effectLst/>
                          <a:latin typeface="+mn-lt"/>
                        </a:rPr>
                        <a:t>tʃ</a:t>
                      </a:r>
                      <a:r>
                        <a:rPr kumimoji="1" lang="de-DE" altLang="de-DE" sz="2400" b="0" i="0" u="none" strike="noStrike" cap="none" normalizeH="0" baseline="0" dirty="0">
                          <a:ln>
                            <a:noFill/>
                          </a:ln>
                          <a:solidFill>
                            <a:srgbClr val="CC3300"/>
                          </a:solidFill>
                          <a:effectLst/>
                          <a:latin typeface="+mn-lt"/>
                        </a:rPr>
                        <a:t>/</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694993">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/t'/</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50009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/ŋ/</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r h="500098">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r>
                        <a:rPr kumimoji="1" lang="de-DE" altLang="de-DE" sz="2400" b="0" i="0" u="none" strike="noStrike" cap="none" normalizeH="0" baseline="0" dirty="0">
                          <a:ln>
                            <a:noFill/>
                          </a:ln>
                          <a:solidFill>
                            <a:srgbClr val="CC3300"/>
                          </a:solidFill>
                          <a:effectLst/>
                          <a:latin typeface="+mn-lt"/>
                        </a:rPr>
                        <a:t>/ɬ/</a:t>
                      </a: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tc>
                  <a:txBody>
                    <a:bodyPr/>
                    <a:lstStyle>
                      <a:lvl1pPr algn="l">
                        <a:spcBef>
                          <a:spcPct val="20000"/>
                        </a:spcBef>
                        <a:buClr>
                          <a:schemeClr val="accent2"/>
                        </a:buClr>
                        <a:buFont typeface="Wingdings 2" pitchFamily="18" charset="2"/>
                        <a:defRPr kumimoji="1" sz="2000">
                          <a:solidFill>
                            <a:schemeClr val="tx1"/>
                          </a:solidFill>
                          <a:effectLst>
                            <a:outerShdw blurRad="38100" dist="38100" dir="2700000" algn="tl">
                              <a:srgbClr val="C0C0C0"/>
                            </a:outerShdw>
                          </a:effectLst>
                          <a:latin typeface="Tahoma" pitchFamily="34" charset="0"/>
                        </a:defRPr>
                      </a:lvl1pPr>
                      <a:lvl2pPr algn="l">
                        <a:spcBef>
                          <a:spcPct val="20000"/>
                        </a:spcBef>
                        <a:buClr>
                          <a:schemeClr val="accent2"/>
                        </a:buClr>
                        <a:buFont typeface="Wingdings 3" pitchFamily="18" charset="2"/>
                        <a:defRPr kumimoji="1">
                          <a:solidFill>
                            <a:schemeClr val="tx1"/>
                          </a:solidFill>
                          <a:effectLst>
                            <a:outerShdw blurRad="38100" dist="38100" dir="2700000" algn="tl">
                              <a:srgbClr val="C0C0C0"/>
                            </a:outerShdw>
                          </a:effectLst>
                          <a:latin typeface="Tahoma" pitchFamily="34" charset="0"/>
                        </a:defRPr>
                      </a:lvl2pPr>
                      <a:lvl3pPr algn="l">
                        <a:spcBef>
                          <a:spcPct val="20000"/>
                        </a:spcBef>
                        <a:buClr>
                          <a:schemeClr val="accent2"/>
                        </a:buClr>
                        <a:buSzPct val="80000"/>
                        <a:buFont typeface="Wingdings" pitchFamily="2" charset="2"/>
                        <a:defRPr kumimoji="1" sz="1600">
                          <a:solidFill>
                            <a:schemeClr val="tx1"/>
                          </a:solidFill>
                          <a:effectLst>
                            <a:outerShdw blurRad="38100" dist="38100" dir="2700000" algn="tl">
                              <a:srgbClr val="C0C0C0"/>
                            </a:outerShdw>
                          </a:effectLst>
                          <a:latin typeface="Tahoma" pitchFamily="34" charset="0"/>
                        </a:defRPr>
                      </a:lvl3pPr>
                      <a:lvl4pPr algn="l">
                        <a:spcBef>
                          <a:spcPct val="20000"/>
                        </a:spcBef>
                        <a:defRPr kumimoji="1" sz="1400">
                          <a:solidFill>
                            <a:schemeClr val="tx1"/>
                          </a:solidFill>
                          <a:effectLst>
                            <a:outerShdw blurRad="38100" dist="38100" dir="2700000" algn="tl">
                              <a:srgbClr val="C0C0C0"/>
                            </a:outerShdw>
                          </a:effectLst>
                          <a:latin typeface="Tahoma" pitchFamily="34" charset="0"/>
                        </a:defRPr>
                      </a:lvl4pPr>
                      <a:lvl5pPr algn="l">
                        <a:spcBef>
                          <a:spcPct val="20000"/>
                        </a:spcBef>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5pPr>
                      <a:lvl6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6pPr>
                      <a:lvl7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7pPr>
                      <a:lvl8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8pPr>
                      <a:lvl9pPr eaLnBrk="0" fontAlgn="base" hangingPunct="0">
                        <a:spcBef>
                          <a:spcPct val="20000"/>
                        </a:spcBef>
                        <a:spcAft>
                          <a:spcPct val="0"/>
                        </a:spcAft>
                        <a:buClr>
                          <a:schemeClr val="accent2"/>
                        </a:buClr>
                        <a:buFont typeface="Wingdings" pitchFamily="2" charset="2"/>
                        <a:defRPr kumimoji="1" sz="1200">
                          <a:solidFill>
                            <a:schemeClr val="tx1"/>
                          </a:solidFill>
                          <a:effectLst>
                            <a:outerShdw blurRad="38100" dist="38100" dir="2700000" algn="tl">
                              <a:srgbClr val="C0C0C0"/>
                            </a:outerShdw>
                          </a:effectLst>
                          <a:latin typeface="Tahoma"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2" pitchFamily="18" charset="2"/>
                        <a:buNone/>
                        <a:tabLst/>
                      </a:pPr>
                      <a:endParaRPr kumimoji="1" lang="de-DE" altLang="de-DE" sz="1800" b="0" i="0" u="none" strike="noStrike" cap="none" normalizeH="0" baseline="0">
                        <a:ln>
                          <a:noFill/>
                        </a:ln>
                        <a:solidFill>
                          <a:srgbClr val="CC3300"/>
                        </a:solidFill>
                        <a:effectLst/>
                        <a:latin typeface="Tahoma" pitchFamily="34" charset="0"/>
                      </a:endParaRPr>
                    </a:p>
                  </a:txBody>
                  <a:tcPr marT="45723" marB="45723" horzOverflow="overflow">
                    <a:lnL w="12700" cap="flat" cmpd="sng" algn="ctr">
                      <a:solidFill>
                        <a:srgbClr val="CC3300"/>
                      </a:solidFill>
                      <a:prstDash val="solid"/>
                      <a:round/>
                      <a:headEnd type="none" w="sm" len="sm"/>
                      <a:tailEnd type="none" w="sm" len="sm"/>
                    </a:lnL>
                    <a:lnR w="12700" cap="flat" cmpd="sng" algn="ctr">
                      <a:solidFill>
                        <a:srgbClr val="CC3300"/>
                      </a:solidFill>
                      <a:prstDash val="solid"/>
                      <a:round/>
                      <a:headEnd type="none" w="sm" len="sm"/>
                      <a:tailEnd type="none" w="sm" len="sm"/>
                    </a:lnR>
                    <a:lnT w="12700" cap="flat" cmpd="sng" algn="ctr">
                      <a:solidFill>
                        <a:srgbClr val="CC3300"/>
                      </a:solidFill>
                      <a:prstDash val="solid"/>
                      <a:round/>
                      <a:headEnd type="none" w="sm" len="sm"/>
                      <a:tailEnd type="none" w="sm" len="sm"/>
                    </a:lnT>
                    <a:lnB w="12700" cap="flat" cmpd="sng" algn="ctr">
                      <a:solidFill>
                        <a:srgbClr val="CC33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81443" name="Text Box 195"/>
          <p:cNvSpPr txBox="1">
            <a:spLocks noChangeArrowheads="1"/>
          </p:cNvSpPr>
          <p:nvPr/>
        </p:nvSpPr>
        <p:spPr bwMode="auto">
          <a:xfrm>
            <a:off x="1266825" y="2581275"/>
            <a:ext cx="1533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stimmhafter</a:t>
            </a:r>
          </a:p>
        </p:txBody>
      </p:sp>
      <p:sp>
        <p:nvSpPr>
          <p:cNvPr id="181444" name="Text Box 196"/>
          <p:cNvSpPr txBox="1">
            <a:spLocks noChangeArrowheads="1"/>
          </p:cNvSpPr>
          <p:nvPr/>
        </p:nvSpPr>
        <p:spPr bwMode="auto">
          <a:xfrm>
            <a:off x="1266825" y="3114675"/>
            <a:ext cx="14017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stimmloser</a:t>
            </a:r>
          </a:p>
        </p:txBody>
      </p:sp>
      <p:sp>
        <p:nvSpPr>
          <p:cNvPr id="181445" name="Text Box 197"/>
          <p:cNvSpPr txBox="1">
            <a:spLocks noChangeArrowheads="1"/>
          </p:cNvSpPr>
          <p:nvPr/>
        </p:nvSpPr>
        <p:spPr bwMode="auto">
          <a:xfrm>
            <a:off x="1266825" y="3648075"/>
            <a:ext cx="159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(stimmloser)</a:t>
            </a:r>
          </a:p>
        </p:txBody>
      </p:sp>
      <p:sp>
        <p:nvSpPr>
          <p:cNvPr id="181446" name="Text Box 198"/>
          <p:cNvSpPr txBox="1">
            <a:spLocks noChangeArrowheads="1"/>
          </p:cNvSpPr>
          <p:nvPr/>
        </p:nvSpPr>
        <p:spPr bwMode="auto">
          <a:xfrm>
            <a:off x="1266825" y="4105275"/>
            <a:ext cx="13096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stimmlose</a:t>
            </a:r>
          </a:p>
        </p:txBody>
      </p:sp>
      <p:sp>
        <p:nvSpPr>
          <p:cNvPr id="181447" name="Text Box 199"/>
          <p:cNvSpPr txBox="1">
            <a:spLocks noChangeArrowheads="1"/>
          </p:cNvSpPr>
          <p:nvPr/>
        </p:nvSpPr>
        <p:spPr bwMode="auto">
          <a:xfrm>
            <a:off x="1266825" y="4638675"/>
            <a:ext cx="14017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stimmloser</a:t>
            </a:r>
          </a:p>
        </p:txBody>
      </p:sp>
      <p:sp>
        <p:nvSpPr>
          <p:cNvPr id="181448" name="Text Box 200"/>
          <p:cNvSpPr txBox="1">
            <a:spLocks noChangeArrowheads="1"/>
          </p:cNvSpPr>
          <p:nvPr/>
        </p:nvSpPr>
        <p:spPr bwMode="auto">
          <a:xfrm>
            <a:off x="1273175" y="5324475"/>
            <a:ext cx="1533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stimmhafter</a:t>
            </a:r>
          </a:p>
        </p:txBody>
      </p:sp>
      <p:sp>
        <p:nvSpPr>
          <p:cNvPr id="181449" name="Text Box 201"/>
          <p:cNvSpPr txBox="1">
            <a:spLocks noChangeArrowheads="1"/>
          </p:cNvSpPr>
          <p:nvPr/>
        </p:nvSpPr>
        <p:spPr bwMode="auto">
          <a:xfrm>
            <a:off x="1266825" y="5781675"/>
            <a:ext cx="14017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stimmloser</a:t>
            </a:r>
          </a:p>
        </p:txBody>
      </p:sp>
      <p:sp>
        <p:nvSpPr>
          <p:cNvPr id="181450" name="Text Box 202"/>
          <p:cNvSpPr txBox="1">
            <a:spLocks noChangeArrowheads="1"/>
          </p:cNvSpPr>
          <p:nvPr/>
        </p:nvSpPr>
        <p:spPr bwMode="auto">
          <a:xfrm>
            <a:off x="4778375" y="3114675"/>
            <a:ext cx="11017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dentaler</a:t>
            </a:r>
          </a:p>
        </p:txBody>
      </p:sp>
      <p:sp>
        <p:nvSpPr>
          <p:cNvPr id="181451" name="Text Box 203"/>
          <p:cNvSpPr txBox="1">
            <a:spLocks noChangeArrowheads="1"/>
          </p:cNvSpPr>
          <p:nvPr/>
        </p:nvSpPr>
        <p:spPr bwMode="auto">
          <a:xfrm>
            <a:off x="4778375" y="3648075"/>
            <a:ext cx="1109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glottaler</a:t>
            </a:r>
          </a:p>
        </p:txBody>
      </p:sp>
      <p:sp>
        <p:nvSpPr>
          <p:cNvPr id="181453" name="Text Box 205"/>
          <p:cNvSpPr txBox="1">
            <a:spLocks noChangeArrowheads="1"/>
          </p:cNvSpPr>
          <p:nvPr/>
        </p:nvSpPr>
        <p:spPr bwMode="auto">
          <a:xfrm>
            <a:off x="3254375" y="3114675"/>
            <a:ext cx="804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labio-</a:t>
            </a:r>
          </a:p>
        </p:txBody>
      </p:sp>
      <p:sp>
        <p:nvSpPr>
          <p:cNvPr id="181454" name="Text Box 206"/>
          <p:cNvSpPr txBox="1">
            <a:spLocks noChangeArrowheads="1"/>
          </p:cNvSpPr>
          <p:nvPr/>
        </p:nvSpPr>
        <p:spPr bwMode="auto">
          <a:xfrm>
            <a:off x="4784725" y="5324475"/>
            <a:ext cx="9540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velarer</a:t>
            </a:r>
          </a:p>
        </p:txBody>
      </p:sp>
      <p:sp>
        <p:nvSpPr>
          <p:cNvPr id="181455" name="Text Box 207"/>
          <p:cNvSpPr txBox="1">
            <a:spLocks noChangeArrowheads="1"/>
          </p:cNvSpPr>
          <p:nvPr/>
        </p:nvSpPr>
        <p:spPr bwMode="auto">
          <a:xfrm>
            <a:off x="4778375" y="5781675"/>
            <a:ext cx="12842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alveolarer</a:t>
            </a:r>
          </a:p>
        </p:txBody>
      </p:sp>
      <p:sp>
        <p:nvSpPr>
          <p:cNvPr id="181456" name="Text Box 208"/>
          <p:cNvSpPr txBox="1">
            <a:spLocks noChangeArrowheads="1"/>
          </p:cNvSpPr>
          <p:nvPr/>
        </p:nvSpPr>
        <p:spPr bwMode="auto">
          <a:xfrm>
            <a:off x="3260725" y="5324475"/>
            <a:ext cx="8969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dorso-</a:t>
            </a:r>
          </a:p>
        </p:txBody>
      </p:sp>
      <p:sp>
        <p:nvSpPr>
          <p:cNvPr id="181457" name="Text Box 209"/>
          <p:cNvSpPr txBox="1">
            <a:spLocks noChangeArrowheads="1"/>
          </p:cNvSpPr>
          <p:nvPr/>
        </p:nvSpPr>
        <p:spPr bwMode="auto">
          <a:xfrm>
            <a:off x="3254375" y="5781675"/>
            <a:ext cx="1019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lamino-</a:t>
            </a:r>
          </a:p>
        </p:txBody>
      </p:sp>
      <p:sp>
        <p:nvSpPr>
          <p:cNvPr id="181458" name="Text Box 210"/>
          <p:cNvSpPr txBox="1">
            <a:spLocks noChangeArrowheads="1"/>
          </p:cNvSpPr>
          <p:nvPr/>
        </p:nvSpPr>
        <p:spPr bwMode="auto">
          <a:xfrm>
            <a:off x="3254375" y="4562475"/>
            <a:ext cx="10191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apiko-/</a:t>
            </a:r>
          </a:p>
          <a:p>
            <a:pPr algn="l"/>
            <a:r>
              <a:rPr lang="de-DE" altLang="de-DE" sz="2000">
                <a:solidFill>
                  <a:srgbClr val="CC3300"/>
                </a:solidFill>
                <a:effectLst/>
                <a:latin typeface="Tahoma" pitchFamily="34" charset="0"/>
              </a:rPr>
              <a:t>lamino-</a:t>
            </a:r>
          </a:p>
        </p:txBody>
      </p:sp>
      <p:sp>
        <p:nvSpPr>
          <p:cNvPr id="181459" name="Text Box 211"/>
          <p:cNvSpPr txBox="1">
            <a:spLocks noChangeArrowheads="1"/>
          </p:cNvSpPr>
          <p:nvPr/>
        </p:nvSpPr>
        <p:spPr bwMode="auto">
          <a:xfrm>
            <a:off x="4778375" y="4562475"/>
            <a:ext cx="12842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dentaler/</a:t>
            </a:r>
          </a:p>
          <a:p>
            <a:pPr algn="l"/>
            <a:r>
              <a:rPr lang="de-DE" altLang="de-DE" sz="2000">
                <a:solidFill>
                  <a:srgbClr val="CC3300"/>
                </a:solidFill>
                <a:effectLst/>
                <a:latin typeface="Tahoma" pitchFamily="34" charset="0"/>
              </a:rPr>
              <a:t>alveolarer</a:t>
            </a:r>
          </a:p>
        </p:txBody>
      </p:sp>
      <p:sp>
        <p:nvSpPr>
          <p:cNvPr id="181463" name="Text Box 215"/>
          <p:cNvSpPr txBox="1">
            <a:spLocks noChangeArrowheads="1"/>
          </p:cNvSpPr>
          <p:nvPr/>
        </p:nvSpPr>
        <p:spPr bwMode="auto">
          <a:xfrm>
            <a:off x="6302375" y="2581275"/>
            <a:ext cx="819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Plosiv</a:t>
            </a:r>
          </a:p>
        </p:txBody>
      </p:sp>
      <p:sp>
        <p:nvSpPr>
          <p:cNvPr id="181464" name="Text Box 216"/>
          <p:cNvSpPr txBox="1">
            <a:spLocks noChangeArrowheads="1"/>
          </p:cNvSpPr>
          <p:nvPr/>
        </p:nvSpPr>
        <p:spPr bwMode="auto">
          <a:xfrm>
            <a:off x="6302375" y="3648075"/>
            <a:ext cx="819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Plosiv</a:t>
            </a:r>
          </a:p>
        </p:txBody>
      </p:sp>
      <p:sp>
        <p:nvSpPr>
          <p:cNvPr id="181465" name="Text Box 217"/>
          <p:cNvSpPr txBox="1">
            <a:spLocks noChangeArrowheads="1"/>
          </p:cNvSpPr>
          <p:nvPr/>
        </p:nvSpPr>
        <p:spPr bwMode="auto">
          <a:xfrm>
            <a:off x="6302375" y="3114675"/>
            <a:ext cx="9985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Frikativ</a:t>
            </a:r>
          </a:p>
        </p:txBody>
      </p:sp>
      <p:sp>
        <p:nvSpPr>
          <p:cNvPr id="181466" name="Text Box 218"/>
          <p:cNvSpPr txBox="1">
            <a:spLocks noChangeArrowheads="1"/>
          </p:cNvSpPr>
          <p:nvPr/>
        </p:nvSpPr>
        <p:spPr bwMode="auto">
          <a:xfrm>
            <a:off x="6302375" y="4105275"/>
            <a:ext cx="1128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Affrikate</a:t>
            </a:r>
          </a:p>
        </p:txBody>
      </p:sp>
      <p:sp>
        <p:nvSpPr>
          <p:cNvPr id="181467" name="Text Box 219"/>
          <p:cNvSpPr txBox="1">
            <a:spLocks noChangeArrowheads="1"/>
          </p:cNvSpPr>
          <p:nvPr/>
        </p:nvSpPr>
        <p:spPr bwMode="auto">
          <a:xfrm>
            <a:off x="6302375" y="4638675"/>
            <a:ext cx="930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Ejektiv</a:t>
            </a:r>
          </a:p>
        </p:txBody>
      </p:sp>
      <p:sp>
        <p:nvSpPr>
          <p:cNvPr id="181468" name="Text Box 220"/>
          <p:cNvSpPr txBox="1">
            <a:spLocks noChangeArrowheads="1"/>
          </p:cNvSpPr>
          <p:nvPr/>
        </p:nvSpPr>
        <p:spPr bwMode="auto">
          <a:xfrm>
            <a:off x="6308725" y="5324475"/>
            <a:ext cx="7921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Nasal</a:t>
            </a:r>
          </a:p>
        </p:txBody>
      </p:sp>
      <p:sp>
        <p:nvSpPr>
          <p:cNvPr id="181469" name="Text Box 221"/>
          <p:cNvSpPr txBox="1">
            <a:spLocks noChangeArrowheads="1"/>
          </p:cNvSpPr>
          <p:nvPr/>
        </p:nvSpPr>
        <p:spPr bwMode="auto">
          <a:xfrm>
            <a:off x="6302375" y="5781675"/>
            <a:ext cx="199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lateraler Frikativ</a:t>
            </a:r>
          </a:p>
        </p:txBody>
      </p:sp>
      <p:sp>
        <p:nvSpPr>
          <p:cNvPr id="181470" name="Text Box 222"/>
          <p:cNvSpPr txBox="1">
            <a:spLocks noChangeArrowheads="1"/>
          </p:cNvSpPr>
          <p:nvPr/>
        </p:nvSpPr>
        <p:spPr bwMode="auto">
          <a:xfrm>
            <a:off x="3254375" y="2581275"/>
            <a:ext cx="804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labio-</a:t>
            </a:r>
          </a:p>
        </p:txBody>
      </p:sp>
      <p:sp>
        <p:nvSpPr>
          <p:cNvPr id="181471" name="Text Box 223"/>
          <p:cNvSpPr txBox="1">
            <a:spLocks noChangeArrowheads="1"/>
          </p:cNvSpPr>
          <p:nvPr/>
        </p:nvSpPr>
        <p:spPr bwMode="auto">
          <a:xfrm>
            <a:off x="4778375" y="2581275"/>
            <a:ext cx="992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labialer</a:t>
            </a:r>
          </a:p>
        </p:txBody>
      </p:sp>
      <p:sp>
        <p:nvSpPr>
          <p:cNvPr id="181473" name="Text Box 225"/>
          <p:cNvSpPr txBox="1">
            <a:spLocks noChangeArrowheads="1"/>
          </p:cNvSpPr>
          <p:nvPr/>
        </p:nvSpPr>
        <p:spPr bwMode="auto">
          <a:xfrm>
            <a:off x="3254375" y="4105275"/>
            <a:ext cx="1019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lamino-</a:t>
            </a:r>
          </a:p>
        </p:txBody>
      </p:sp>
      <p:sp>
        <p:nvSpPr>
          <p:cNvPr id="181474" name="Text Box 226"/>
          <p:cNvSpPr txBox="1">
            <a:spLocks noChangeArrowheads="1"/>
          </p:cNvSpPr>
          <p:nvPr/>
        </p:nvSpPr>
        <p:spPr bwMode="auto">
          <a:xfrm>
            <a:off x="4778375" y="4105275"/>
            <a:ext cx="1060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pPr algn="l"/>
            <a:r>
              <a:rPr lang="de-DE" altLang="de-DE" sz="2000">
                <a:solidFill>
                  <a:srgbClr val="CC3300"/>
                </a:solidFill>
                <a:effectLst/>
                <a:latin typeface="Tahoma" pitchFamily="34" charset="0"/>
              </a:rPr>
              <a:t>palatale</a:t>
            </a:r>
          </a:p>
        </p:txBody>
      </p:sp>
      <p:sp>
        <p:nvSpPr>
          <p:cNvPr id="181439" name="Rectangle 191"/>
          <p:cNvSpPr>
            <a:spLocks noChangeArrowheads="1"/>
          </p:cNvSpPr>
          <p:nvPr/>
        </p:nvSpPr>
        <p:spPr bwMode="auto">
          <a:xfrm>
            <a:off x="3178175" y="2665413"/>
            <a:ext cx="3048000" cy="431800"/>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solidFill>
                  <a:srgbClr val="009999"/>
                </a:solidFill>
                <a:effectLst/>
                <a:latin typeface="Tahoma" pitchFamily="34" charset="0"/>
              </a:rPr>
              <a:t>bilabialer</a:t>
            </a:r>
          </a:p>
        </p:txBody>
      </p:sp>
      <p:sp>
        <p:nvSpPr>
          <p:cNvPr id="181441" name="Rectangle 193"/>
          <p:cNvSpPr>
            <a:spLocks noChangeArrowheads="1"/>
          </p:cNvSpPr>
          <p:nvPr/>
        </p:nvSpPr>
        <p:spPr bwMode="auto">
          <a:xfrm>
            <a:off x="3178175" y="4113213"/>
            <a:ext cx="3048000" cy="431800"/>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a:solidFill>
                  <a:srgbClr val="009999"/>
                </a:solidFill>
                <a:effectLst/>
                <a:latin typeface="Tahoma" pitchFamily="34" charset="0"/>
              </a:rPr>
              <a:t>palato-alveolare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81443"/>
                                        </p:tgtEl>
                                        <p:attrNameLst>
                                          <p:attrName>style.visibility</p:attrName>
                                        </p:attrNameLst>
                                      </p:cBhvr>
                                      <p:to>
                                        <p:strVal val="visible"/>
                                      </p:to>
                                    </p:set>
                                    <p:animEffect transition="in" filter="box(out)">
                                      <p:cBhvr>
                                        <p:cTn id="7" dur="500"/>
                                        <p:tgtEl>
                                          <p:spTgt spid="1814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81470"/>
                                        </p:tgtEl>
                                        <p:attrNameLst>
                                          <p:attrName>style.visibility</p:attrName>
                                        </p:attrNameLst>
                                      </p:cBhvr>
                                      <p:to>
                                        <p:strVal val="visible"/>
                                      </p:to>
                                    </p:set>
                                    <p:animEffect transition="in" filter="box(out)">
                                      <p:cBhvr>
                                        <p:cTn id="12" dur="500"/>
                                        <p:tgtEl>
                                          <p:spTgt spid="18147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81471"/>
                                        </p:tgtEl>
                                        <p:attrNameLst>
                                          <p:attrName>style.visibility</p:attrName>
                                        </p:attrNameLst>
                                      </p:cBhvr>
                                      <p:to>
                                        <p:strVal val="visible"/>
                                      </p:to>
                                    </p:set>
                                    <p:animEffect transition="in" filter="box(out)">
                                      <p:cBhvr>
                                        <p:cTn id="17" dur="500"/>
                                        <p:tgtEl>
                                          <p:spTgt spid="18147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81463"/>
                                        </p:tgtEl>
                                        <p:attrNameLst>
                                          <p:attrName>style.visibility</p:attrName>
                                        </p:attrNameLst>
                                      </p:cBhvr>
                                      <p:to>
                                        <p:strVal val="visible"/>
                                      </p:to>
                                    </p:set>
                                    <p:animEffect transition="in" filter="box(out)">
                                      <p:cBhvr>
                                        <p:cTn id="22" dur="500"/>
                                        <p:tgtEl>
                                          <p:spTgt spid="18146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81439"/>
                                        </p:tgtEl>
                                        <p:attrNameLst>
                                          <p:attrName>style.visibility</p:attrName>
                                        </p:attrNameLst>
                                      </p:cBhvr>
                                      <p:to>
                                        <p:strVal val="visible"/>
                                      </p:to>
                                    </p:set>
                                    <p:animEffect transition="in" filter="box(out)">
                                      <p:cBhvr>
                                        <p:cTn id="27" dur="500"/>
                                        <p:tgtEl>
                                          <p:spTgt spid="18143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81444"/>
                                        </p:tgtEl>
                                        <p:attrNameLst>
                                          <p:attrName>style.visibility</p:attrName>
                                        </p:attrNameLst>
                                      </p:cBhvr>
                                      <p:to>
                                        <p:strVal val="visible"/>
                                      </p:to>
                                    </p:set>
                                    <p:animEffect transition="in" filter="box(out)">
                                      <p:cBhvr>
                                        <p:cTn id="32" dur="500"/>
                                        <p:tgtEl>
                                          <p:spTgt spid="18144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81453"/>
                                        </p:tgtEl>
                                        <p:attrNameLst>
                                          <p:attrName>style.visibility</p:attrName>
                                        </p:attrNameLst>
                                      </p:cBhvr>
                                      <p:to>
                                        <p:strVal val="visible"/>
                                      </p:to>
                                    </p:set>
                                    <p:animEffect transition="in" filter="box(out)">
                                      <p:cBhvr>
                                        <p:cTn id="37" dur="500"/>
                                        <p:tgtEl>
                                          <p:spTgt spid="18145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81450"/>
                                        </p:tgtEl>
                                        <p:attrNameLst>
                                          <p:attrName>style.visibility</p:attrName>
                                        </p:attrNameLst>
                                      </p:cBhvr>
                                      <p:to>
                                        <p:strVal val="visible"/>
                                      </p:to>
                                    </p:set>
                                    <p:animEffect transition="in" filter="box(out)">
                                      <p:cBhvr>
                                        <p:cTn id="42" dur="500"/>
                                        <p:tgtEl>
                                          <p:spTgt spid="18145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181465"/>
                                        </p:tgtEl>
                                        <p:attrNameLst>
                                          <p:attrName>style.visibility</p:attrName>
                                        </p:attrNameLst>
                                      </p:cBhvr>
                                      <p:to>
                                        <p:strVal val="visible"/>
                                      </p:to>
                                    </p:set>
                                    <p:animEffect transition="in" filter="box(out)">
                                      <p:cBhvr>
                                        <p:cTn id="47" dur="500"/>
                                        <p:tgtEl>
                                          <p:spTgt spid="18146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181445"/>
                                        </p:tgtEl>
                                        <p:attrNameLst>
                                          <p:attrName>style.visibility</p:attrName>
                                        </p:attrNameLst>
                                      </p:cBhvr>
                                      <p:to>
                                        <p:strVal val="visible"/>
                                      </p:to>
                                    </p:set>
                                    <p:animEffect transition="in" filter="box(out)">
                                      <p:cBhvr>
                                        <p:cTn id="52" dur="500"/>
                                        <p:tgtEl>
                                          <p:spTgt spid="18144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181451"/>
                                        </p:tgtEl>
                                        <p:attrNameLst>
                                          <p:attrName>style.visibility</p:attrName>
                                        </p:attrNameLst>
                                      </p:cBhvr>
                                      <p:to>
                                        <p:strVal val="visible"/>
                                      </p:to>
                                    </p:set>
                                    <p:animEffect transition="in" filter="box(out)">
                                      <p:cBhvr>
                                        <p:cTn id="57" dur="500"/>
                                        <p:tgtEl>
                                          <p:spTgt spid="18145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32" fill="hold" grpId="0" nodeType="clickEffect">
                                  <p:stCondLst>
                                    <p:cond delay="0"/>
                                  </p:stCondLst>
                                  <p:childTnLst>
                                    <p:set>
                                      <p:cBhvr>
                                        <p:cTn id="61" dur="1" fill="hold">
                                          <p:stCondLst>
                                            <p:cond delay="0"/>
                                          </p:stCondLst>
                                        </p:cTn>
                                        <p:tgtEl>
                                          <p:spTgt spid="181464"/>
                                        </p:tgtEl>
                                        <p:attrNameLst>
                                          <p:attrName>style.visibility</p:attrName>
                                        </p:attrNameLst>
                                      </p:cBhvr>
                                      <p:to>
                                        <p:strVal val="visible"/>
                                      </p:to>
                                    </p:set>
                                    <p:animEffect transition="in" filter="box(out)">
                                      <p:cBhvr>
                                        <p:cTn id="62" dur="500"/>
                                        <p:tgtEl>
                                          <p:spTgt spid="18146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32" fill="hold" grpId="0" nodeType="clickEffect">
                                  <p:stCondLst>
                                    <p:cond delay="0"/>
                                  </p:stCondLst>
                                  <p:childTnLst>
                                    <p:set>
                                      <p:cBhvr>
                                        <p:cTn id="66" dur="1" fill="hold">
                                          <p:stCondLst>
                                            <p:cond delay="0"/>
                                          </p:stCondLst>
                                        </p:cTn>
                                        <p:tgtEl>
                                          <p:spTgt spid="181446"/>
                                        </p:tgtEl>
                                        <p:attrNameLst>
                                          <p:attrName>style.visibility</p:attrName>
                                        </p:attrNameLst>
                                      </p:cBhvr>
                                      <p:to>
                                        <p:strVal val="visible"/>
                                      </p:to>
                                    </p:set>
                                    <p:animEffect transition="in" filter="box(out)">
                                      <p:cBhvr>
                                        <p:cTn id="67" dur="500"/>
                                        <p:tgtEl>
                                          <p:spTgt spid="18144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32" fill="hold" grpId="0" nodeType="clickEffect">
                                  <p:stCondLst>
                                    <p:cond delay="0"/>
                                  </p:stCondLst>
                                  <p:childTnLst>
                                    <p:set>
                                      <p:cBhvr>
                                        <p:cTn id="71" dur="1" fill="hold">
                                          <p:stCondLst>
                                            <p:cond delay="0"/>
                                          </p:stCondLst>
                                        </p:cTn>
                                        <p:tgtEl>
                                          <p:spTgt spid="181473"/>
                                        </p:tgtEl>
                                        <p:attrNameLst>
                                          <p:attrName>style.visibility</p:attrName>
                                        </p:attrNameLst>
                                      </p:cBhvr>
                                      <p:to>
                                        <p:strVal val="visible"/>
                                      </p:to>
                                    </p:set>
                                    <p:animEffect transition="in" filter="box(out)">
                                      <p:cBhvr>
                                        <p:cTn id="72" dur="500"/>
                                        <p:tgtEl>
                                          <p:spTgt spid="181473"/>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32" fill="hold" grpId="0" nodeType="clickEffect">
                                  <p:stCondLst>
                                    <p:cond delay="0"/>
                                  </p:stCondLst>
                                  <p:childTnLst>
                                    <p:set>
                                      <p:cBhvr>
                                        <p:cTn id="76" dur="1" fill="hold">
                                          <p:stCondLst>
                                            <p:cond delay="0"/>
                                          </p:stCondLst>
                                        </p:cTn>
                                        <p:tgtEl>
                                          <p:spTgt spid="181474"/>
                                        </p:tgtEl>
                                        <p:attrNameLst>
                                          <p:attrName>style.visibility</p:attrName>
                                        </p:attrNameLst>
                                      </p:cBhvr>
                                      <p:to>
                                        <p:strVal val="visible"/>
                                      </p:to>
                                    </p:set>
                                    <p:animEffect transition="in" filter="box(out)">
                                      <p:cBhvr>
                                        <p:cTn id="77" dur="500"/>
                                        <p:tgtEl>
                                          <p:spTgt spid="18147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32" fill="hold" grpId="0" nodeType="clickEffect">
                                  <p:stCondLst>
                                    <p:cond delay="0"/>
                                  </p:stCondLst>
                                  <p:childTnLst>
                                    <p:set>
                                      <p:cBhvr>
                                        <p:cTn id="81" dur="1" fill="hold">
                                          <p:stCondLst>
                                            <p:cond delay="0"/>
                                          </p:stCondLst>
                                        </p:cTn>
                                        <p:tgtEl>
                                          <p:spTgt spid="181466"/>
                                        </p:tgtEl>
                                        <p:attrNameLst>
                                          <p:attrName>style.visibility</p:attrName>
                                        </p:attrNameLst>
                                      </p:cBhvr>
                                      <p:to>
                                        <p:strVal val="visible"/>
                                      </p:to>
                                    </p:set>
                                    <p:animEffect transition="in" filter="box(out)">
                                      <p:cBhvr>
                                        <p:cTn id="82" dur="500"/>
                                        <p:tgtEl>
                                          <p:spTgt spid="18146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32" fill="hold" grpId="0" nodeType="clickEffect">
                                  <p:stCondLst>
                                    <p:cond delay="0"/>
                                  </p:stCondLst>
                                  <p:childTnLst>
                                    <p:set>
                                      <p:cBhvr>
                                        <p:cTn id="86" dur="1" fill="hold">
                                          <p:stCondLst>
                                            <p:cond delay="0"/>
                                          </p:stCondLst>
                                        </p:cTn>
                                        <p:tgtEl>
                                          <p:spTgt spid="181441"/>
                                        </p:tgtEl>
                                        <p:attrNameLst>
                                          <p:attrName>style.visibility</p:attrName>
                                        </p:attrNameLst>
                                      </p:cBhvr>
                                      <p:to>
                                        <p:strVal val="visible"/>
                                      </p:to>
                                    </p:set>
                                    <p:animEffect transition="in" filter="box(out)">
                                      <p:cBhvr>
                                        <p:cTn id="87" dur="500"/>
                                        <p:tgtEl>
                                          <p:spTgt spid="18144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32" fill="hold" grpId="0" nodeType="clickEffect">
                                  <p:stCondLst>
                                    <p:cond delay="0"/>
                                  </p:stCondLst>
                                  <p:childTnLst>
                                    <p:set>
                                      <p:cBhvr>
                                        <p:cTn id="91" dur="1" fill="hold">
                                          <p:stCondLst>
                                            <p:cond delay="0"/>
                                          </p:stCondLst>
                                        </p:cTn>
                                        <p:tgtEl>
                                          <p:spTgt spid="181447"/>
                                        </p:tgtEl>
                                        <p:attrNameLst>
                                          <p:attrName>style.visibility</p:attrName>
                                        </p:attrNameLst>
                                      </p:cBhvr>
                                      <p:to>
                                        <p:strVal val="visible"/>
                                      </p:to>
                                    </p:set>
                                    <p:animEffect transition="in" filter="box(out)">
                                      <p:cBhvr>
                                        <p:cTn id="92" dur="500"/>
                                        <p:tgtEl>
                                          <p:spTgt spid="181447"/>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32" fill="hold" grpId="0" nodeType="clickEffect">
                                  <p:stCondLst>
                                    <p:cond delay="0"/>
                                  </p:stCondLst>
                                  <p:childTnLst>
                                    <p:set>
                                      <p:cBhvr>
                                        <p:cTn id="96" dur="1" fill="hold">
                                          <p:stCondLst>
                                            <p:cond delay="0"/>
                                          </p:stCondLst>
                                        </p:cTn>
                                        <p:tgtEl>
                                          <p:spTgt spid="181458"/>
                                        </p:tgtEl>
                                        <p:attrNameLst>
                                          <p:attrName>style.visibility</p:attrName>
                                        </p:attrNameLst>
                                      </p:cBhvr>
                                      <p:to>
                                        <p:strVal val="visible"/>
                                      </p:to>
                                    </p:set>
                                    <p:animEffect transition="in" filter="box(out)">
                                      <p:cBhvr>
                                        <p:cTn id="97" dur="500"/>
                                        <p:tgtEl>
                                          <p:spTgt spid="181458"/>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ntr" presetSubtype="32" fill="hold" grpId="0" nodeType="clickEffect">
                                  <p:stCondLst>
                                    <p:cond delay="0"/>
                                  </p:stCondLst>
                                  <p:childTnLst>
                                    <p:set>
                                      <p:cBhvr>
                                        <p:cTn id="101" dur="1" fill="hold">
                                          <p:stCondLst>
                                            <p:cond delay="0"/>
                                          </p:stCondLst>
                                        </p:cTn>
                                        <p:tgtEl>
                                          <p:spTgt spid="181459"/>
                                        </p:tgtEl>
                                        <p:attrNameLst>
                                          <p:attrName>style.visibility</p:attrName>
                                        </p:attrNameLst>
                                      </p:cBhvr>
                                      <p:to>
                                        <p:strVal val="visible"/>
                                      </p:to>
                                    </p:set>
                                    <p:animEffect transition="in" filter="box(out)">
                                      <p:cBhvr>
                                        <p:cTn id="102" dur="500"/>
                                        <p:tgtEl>
                                          <p:spTgt spid="181459"/>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32" fill="hold" grpId="0" nodeType="clickEffect">
                                  <p:stCondLst>
                                    <p:cond delay="0"/>
                                  </p:stCondLst>
                                  <p:childTnLst>
                                    <p:set>
                                      <p:cBhvr>
                                        <p:cTn id="106" dur="1" fill="hold">
                                          <p:stCondLst>
                                            <p:cond delay="0"/>
                                          </p:stCondLst>
                                        </p:cTn>
                                        <p:tgtEl>
                                          <p:spTgt spid="181467"/>
                                        </p:tgtEl>
                                        <p:attrNameLst>
                                          <p:attrName>style.visibility</p:attrName>
                                        </p:attrNameLst>
                                      </p:cBhvr>
                                      <p:to>
                                        <p:strVal val="visible"/>
                                      </p:to>
                                    </p:set>
                                    <p:animEffect transition="in" filter="box(out)">
                                      <p:cBhvr>
                                        <p:cTn id="107" dur="500"/>
                                        <p:tgtEl>
                                          <p:spTgt spid="181467"/>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 presetClass="entr" presetSubtype="32" fill="hold" grpId="0" nodeType="clickEffect">
                                  <p:stCondLst>
                                    <p:cond delay="0"/>
                                  </p:stCondLst>
                                  <p:childTnLst>
                                    <p:set>
                                      <p:cBhvr>
                                        <p:cTn id="111" dur="1" fill="hold">
                                          <p:stCondLst>
                                            <p:cond delay="0"/>
                                          </p:stCondLst>
                                        </p:cTn>
                                        <p:tgtEl>
                                          <p:spTgt spid="181448"/>
                                        </p:tgtEl>
                                        <p:attrNameLst>
                                          <p:attrName>style.visibility</p:attrName>
                                        </p:attrNameLst>
                                      </p:cBhvr>
                                      <p:to>
                                        <p:strVal val="visible"/>
                                      </p:to>
                                    </p:set>
                                    <p:animEffect transition="in" filter="box(out)">
                                      <p:cBhvr>
                                        <p:cTn id="112" dur="500"/>
                                        <p:tgtEl>
                                          <p:spTgt spid="181448"/>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4" presetClass="entr" presetSubtype="32" fill="hold" grpId="0" nodeType="clickEffect">
                                  <p:stCondLst>
                                    <p:cond delay="0"/>
                                  </p:stCondLst>
                                  <p:childTnLst>
                                    <p:set>
                                      <p:cBhvr>
                                        <p:cTn id="116" dur="1" fill="hold">
                                          <p:stCondLst>
                                            <p:cond delay="0"/>
                                          </p:stCondLst>
                                        </p:cTn>
                                        <p:tgtEl>
                                          <p:spTgt spid="181456"/>
                                        </p:tgtEl>
                                        <p:attrNameLst>
                                          <p:attrName>style.visibility</p:attrName>
                                        </p:attrNameLst>
                                      </p:cBhvr>
                                      <p:to>
                                        <p:strVal val="visible"/>
                                      </p:to>
                                    </p:set>
                                    <p:animEffect transition="in" filter="box(out)">
                                      <p:cBhvr>
                                        <p:cTn id="117" dur="500"/>
                                        <p:tgtEl>
                                          <p:spTgt spid="181456"/>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4" presetClass="entr" presetSubtype="32" fill="hold" grpId="0" nodeType="clickEffect">
                                  <p:stCondLst>
                                    <p:cond delay="0"/>
                                  </p:stCondLst>
                                  <p:childTnLst>
                                    <p:set>
                                      <p:cBhvr>
                                        <p:cTn id="121" dur="1" fill="hold">
                                          <p:stCondLst>
                                            <p:cond delay="0"/>
                                          </p:stCondLst>
                                        </p:cTn>
                                        <p:tgtEl>
                                          <p:spTgt spid="181454"/>
                                        </p:tgtEl>
                                        <p:attrNameLst>
                                          <p:attrName>style.visibility</p:attrName>
                                        </p:attrNameLst>
                                      </p:cBhvr>
                                      <p:to>
                                        <p:strVal val="visible"/>
                                      </p:to>
                                    </p:set>
                                    <p:animEffect transition="in" filter="box(out)">
                                      <p:cBhvr>
                                        <p:cTn id="122" dur="500"/>
                                        <p:tgtEl>
                                          <p:spTgt spid="181454"/>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4" presetClass="entr" presetSubtype="32" fill="hold" grpId="0" nodeType="clickEffect">
                                  <p:stCondLst>
                                    <p:cond delay="0"/>
                                  </p:stCondLst>
                                  <p:childTnLst>
                                    <p:set>
                                      <p:cBhvr>
                                        <p:cTn id="126" dur="1" fill="hold">
                                          <p:stCondLst>
                                            <p:cond delay="0"/>
                                          </p:stCondLst>
                                        </p:cTn>
                                        <p:tgtEl>
                                          <p:spTgt spid="181468"/>
                                        </p:tgtEl>
                                        <p:attrNameLst>
                                          <p:attrName>style.visibility</p:attrName>
                                        </p:attrNameLst>
                                      </p:cBhvr>
                                      <p:to>
                                        <p:strVal val="visible"/>
                                      </p:to>
                                    </p:set>
                                    <p:animEffect transition="in" filter="box(out)">
                                      <p:cBhvr>
                                        <p:cTn id="127" dur="500"/>
                                        <p:tgtEl>
                                          <p:spTgt spid="181468"/>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4" presetClass="entr" presetSubtype="32" fill="hold" grpId="0" nodeType="clickEffect">
                                  <p:stCondLst>
                                    <p:cond delay="0"/>
                                  </p:stCondLst>
                                  <p:childTnLst>
                                    <p:set>
                                      <p:cBhvr>
                                        <p:cTn id="131" dur="1" fill="hold">
                                          <p:stCondLst>
                                            <p:cond delay="0"/>
                                          </p:stCondLst>
                                        </p:cTn>
                                        <p:tgtEl>
                                          <p:spTgt spid="181449"/>
                                        </p:tgtEl>
                                        <p:attrNameLst>
                                          <p:attrName>style.visibility</p:attrName>
                                        </p:attrNameLst>
                                      </p:cBhvr>
                                      <p:to>
                                        <p:strVal val="visible"/>
                                      </p:to>
                                    </p:set>
                                    <p:animEffect transition="in" filter="box(out)">
                                      <p:cBhvr>
                                        <p:cTn id="132" dur="500"/>
                                        <p:tgtEl>
                                          <p:spTgt spid="181449"/>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4" presetClass="entr" presetSubtype="32" fill="hold" grpId="0" nodeType="clickEffect">
                                  <p:stCondLst>
                                    <p:cond delay="0"/>
                                  </p:stCondLst>
                                  <p:childTnLst>
                                    <p:set>
                                      <p:cBhvr>
                                        <p:cTn id="136" dur="1" fill="hold">
                                          <p:stCondLst>
                                            <p:cond delay="0"/>
                                          </p:stCondLst>
                                        </p:cTn>
                                        <p:tgtEl>
                                          <p:spTgt spid="181457"/>
                                        </p:tgtEl>
                                        <p:attrNameLst>
                                          <p:attrName>style.visibility</p:attrName>
                                        </p:attrNameLst>
                                      </p:cBhvr>
                                      <p:to>
                                        <p:strVal val="visible"/>
                                      </p:to>
                                    </p:set>
                                    <p:animEffect transition="in" filter="box(out)">
                                      <p:cBhvr>
                                        <p:cTn id="137" dur="500"/>
                                        <p:tgtEl>
                                          <p:spTgt spid="181457"/>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4" presetClass="entr" presetSubtype="32" fill="hold" grpId="0" nodeType="clickEffect">
                                  <p:stCondLst>
                                    <p:cond delay="0"/>
                                  </p:stCondLst>
                                  <p:childTnLst>
                                    <p:set>
                                      <p:cBhvr>
                                        <p:cTn id="141" dur="1" fill="hold">
                                          <p:stCondLst>
                                            <p:cond delay="0"/>
                                          </p:stCondLst>
                                        </p:cTn>
                                        <p:tgtEl>
                                          <p:spTgt spid="181455"/>
                                        </p:tgtEl>
                                        <p:attrNameLst>
                                          <p:attrName>style.visibility</p:attrName>
                                        </p:attrNameLst>
                                      </p:cBhvr>
                                      <p:to>
                                        <p:strVal val="visible"/>
                                      </p:to>
                                    </p:set>
                                    <p:animEffect transition="in" filter="box(out)">
                                      <p:cBhvr>
                                        <p:cTn id="142" dur="500"/>
                                        <p:tgtEl>
                                          <p:spTgt spid="181455"/>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4" presetClass="entr" presetSubtype="32" fill="hold" grpId="0" nodeType="clickEffect">
                                  <p:stCondLst>
                                    <p:cond delay="0"/>
                                  </p:stCondLst>
                                  <p:childTnLst>
                                    <p:set>
                                      <p:cBhvr>
                                        <p:cTn id="146" dur="1" fill="hold">
                                          <p:stCondLst>
                                            <p:cond delay="0"/>
                                          </p:stCondLst>
                                        </p:cTn>
                                        <p:tgtEl>
                                          <p:spTgt spid="181469"/>
                                        </p:tgtEl>
                                        <p:attrNameLst>
                                          <p:attrName>style.visibility</p:attrName>
                                        </p:attrNameLst>
                                      </p:cBhvr>
                                      <p:to>
                                        <p:strVal val="visible"/>
                                      </p:to>
                                    </p:set>
                                    <p:animEffect transition="in" filter="box(out)">
                                      <p:cBhvr>
                                        <p:cTn id="147" dur="500"/>
                                        <p:tgtEl>
                                          <p:spTgt spid="181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443" grpId="0" autoUpdateAnimBg="0"/>
      <p:bldP spid="181444" grpId="0" autoUpdateAnimBg="0"/>
      <p:bldP spid="181445" grpId="0" autoUpdateAnimBg="0"/>
      <p:bldP spid="181446" grpId="0" autoUpdateAnimBg="0"/>
      <p:bldP spid="181447" grpId="0" autoUpdateAnimBg="0"/>
      <p:bldP spid="181448" grpId="0" autoUpdateAnimBg="0"/>
      <p:bldP spid="181449" grpId="0" autoUpdateAnimBg="0"/>
      <p:bldP spid="181450" grpId="0" autoUpdateAnimBg="0"/>
      <p:bldP spid="181451" grpId="0" autoUpdateAnimBg="0"/>
      <p:bldP spid="181453" grpId="0" autoUpdateAnimBg="0"/>
      <p:bldP spid="181454" grpId="0" autoUpdateAnimBg="0"/>
      <p:bldP spid="181455" grpId="0" autoUpdateAnimBg="0"/>
      <p:bldP spid="181456" grpId="0" autoUpdateAnimBg="0"/>
      <p:bldP spid="181457" grpId="0" autoUpdateAnimBg="0"/>
      <p:bldP spid="181458" grpId="0" autoUpdateAnimBg="0"/>
      <p:bldP spid="181459" grpId="0" autoUpdateAnimBg="0"/>
      <p:bldP spid="181463" grpId="0" autoUpdateAnimBg="0"/>
      <p:bldP spid="181464" grpId="0" autoUpdateAnimBg="0"/>
      <p:bldP spid="181465" grpId="0" autoUpdateAnimBg="0"/>
      <p:bldP spid="181466" grpId="0" autoUpdateAnimBg="0"/>
      <p:bldP spid="181467" grpId="0" autoUpdateAnimBg="0"/>
      <p:bldP spid="181468" grpId="0" autoUpdateAnimBg="0"/>
      <p:bldP spid="181469" grpId="0" autoUpdateAnimBg="0"/>
      <p:bldP spid="181470" grpId="0" autoUpdateAnimBg="0"/>
      <p:bldP spid="181471" grpId="0" autoUpdateAnimBg="0"/>
      <p:bldP spid="181473" grpId="0" autoUpdateAnimBg="0"/>
      <p:bldP spid="181474" grpId="0" autoUpdateAnimBg="0"/>
      <p:bldP spid="181439" grpId="0" animBg="1" autoUpdateAnimBg="0"/>
      <p:bldP spid="181441"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preferRelativeResize="0">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05113" y="1131888"/>
            <a:ext cx="460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7219" name="Group 3"/>
          <p:cNvGrpSpPr>
            <a:grpSpLocks/>
          </p:cNvGrpSpPr>
          <p:nvPr/>
        </p:nvGrpSpPr>
        <p:grpSpPr bwMode="auto">
          <a:xfrm>
            <a:off x="1052513" y="3417888"/>
            <a:ext cx="2209800" cy="342900"/>
            <a:chOff x="336" y="1968"/>
            <a:chExt cx="1392" cy="216"/>
          </a:xfrm>
        </p:grpSpPr>
        <p:sp>
          <p:nvSpPr>
            <p:cNvPr id="137220" name="Line 4"/>
            <p:cNvSpPr>
              <a:spLocks noChangeShapeType="1"/>
            </p:cNvSpPr>
            <p:nvPr/>
          </p:nvSpPr>
          <p:spPr bwMode="auto">
            <a:xfrm flipH="1">
              <a:off x="1296" y="2016"/>
              <a:ext cx="432" cy="0"/>
            </a:xfrm>
            <a:prstGeom prst="line">
              <a:avLst/>
            </a:prstGeom>
            <a:noFill/>
            <a:ln w="38100" cap="sq">
              <a:round/>
              <a:headEnd type="oval"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21" name="Text Box 5"/>
            <p:cNvSpPr txBox="1">
              <a:spLocks noChangeArrowheads="1"/>
            </p:cNvSpPr>
            <p:nvPr/>
          </p:nvSpPr>
          <p:spPr bwMode="auto">
            <a:xfrm>
              <a:off x="336" y="1968"/>
              <a:ext cx="912" cy="216"/>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Unterlippe</a:t>
              </a:r>
            </a:p>
          </p:txBody>
        </p:sp>
      </p:grpSp>
      <p:grpSp>
        <p:nvGrpSpPr>
          <p:cNvPr id="137222" name="Group 6"/>
          <p:cNvGrpSpPr>
            <a:grpSpLocks/>
          </p:cNvGrpSpPr>
          <p:nvPr/>
        </p:nvGrpSpPr>
        <p:grpSpPr bwMode="auto">
          <a:xfrm>
            <a:off x="1204913" y="3417888"/>
            <a:ext cx="2819400" cy="1028700"/>
            <a:chOff x="432" y="1968"/>
            <a:chExt cx="1776" cy="648"/>
          </a:xfrm>
        </p:grpSpPr>
        <p:sp>
          <p:nvSpPr>
            <p:cNvPr id="137223" name="Line 7"/>
            <p:cNvSpPr>
              <a:spLocks noChangeShapeType="1"/>
            </p:cNvSpPr>
            <p:nvPr/>
          </p:nvSpPr>
          <p:spPr bwMode="auto">
            <a:xfrm flipH="1">
              <a:off x="1488" y="1968"/>
              <a:ext cx="720" cy="480"/>
            </a:xfrm>
            <a:prstGeom prst="line">
              <a:avLst/>
            </a:prstGeom>
            <a:noFill/>
            <a:ln w="38100" cap="sq">
              <a:round/>
              <a:headEnd type="oval"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24" name="Text Box 8"/>
            <p:cNvSpPr txBox="1">
              <a:spLocks noChangeArrowheads="1"/>
            </p:cNvSpPr>
            <p:nvPr/>
          </p:nvSpPr>
          <p:spPr bwMode="auto">
            <a:xfrm>
              <a:off x="432" y="2400"/>
              <a:ext cx="1104" cy="216"/>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Zungenspitze</a:t>
              </a:r>
            </a:p>
          </p:txBody>
        </p:sp>
      </p:grpSp>
      <p:grpSp>
        <p:nvGrpSpPr>
          <p:cNvPr id="137225" name="Group 9"/>
          <p:cNvGrpSpPr>
            <a:grpSpLocks/>
          </p:cNvGrpSpPr>
          <p:nvPr/>
        </p:nvGrpSpPr>
        <p:grpSpPr bwMode="auto">
          <a:xfrm>
            <a:off x="3719513" y="3189288"/>
            <a:ext cx="1752600" cy="1181100"/>
            <a:chOff x="2016" y="1824"/>
            <a:chExt cx="1104" cy="744"/>
          </a:xfrm>
        </p:grpSpPr>
        <p:sp>
          <p:nvSpPr>
            <p:cNvPr id="137226" name="Line 10"/>
            <p:cNvSpPr>
              <a:spLocks noChangeShapeType="1"/>
            </p:cNvSpPr>
            <p:nvPr/>
          </p:nvSpPr>
          <p:spPr bwMode="auto">
            <a:xfrm>
              <a:off x="2304" y="1824"/>
              <a:ext cx="0" cy="576"/>
            </a:xfrm>
            <a:prstGeom prst="line">
              <a:avLst/>
            </a:prstGeom>
            <a:noFill/>
            <a:ln w="38100" cap="sq">
              <a:round/>
              <a:headEnd type="oval"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27" name="Text Box 11"/>
            <p:cNvSpPr txBox="1">
              <a:spLocks noChangeArrowheads="1"/>
            </p:cNvSpPr>
            <p:nvPr/>
          </p:nvSpPr>
          <p:spPr bwMode="auto">
            <a:xfrm>
              <a:off x="2016" y="2352"/>
              <a:ext cx="1104" cy="216"/>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Zungenblatt</a:t>
              </a:r>
            </a:p>
          </p:txBody>
        </p:sp>
      </p:grpSp>
      <p:grpSp>
        <p:nvGrpSpPr>
          <p:cNvPr id="137228" name="Group 12"/>
          <p:cNvGrpSpPr>
            <a:grpSpLocks/>
          </p:cNvGrpSpPr>
          <p:nvPr/>
        </p:nvGrpSpPr>
        <p:grpSpPr bwMode="auto">
          <a:xfrm>
            <a:off x="3795713" y="1208088"/>
            <a:ext cx="1752600" cy="1600200"/>
            <a:chOff x="2064" y="576"/>
            <a:chExt cx="1104" cy="1008"/>
          </a:xfrm>
        </p:grpSpPr>
        <p:sp>
          <p:nvSpPr>
            <p:cNvPr id="137229" name="Line 13"/>
            <p:cNvSpPr>
              <a:spLocks noChangeShapeType="1"/>
            </p:cNvSpPr>
            <p:nvPr/>
          </p:nvSpPr>
          <p:spPr bwMode="auto">
            <a:xfrm flipH="1" flipV="1">
              <a:off x="2640" y="1008"/>
              <a:ext cx="0" cy="576"/>
            </a:xfrm>
            <a:prstGeom prst="line">
              <a:avLst/>
            </a:prstGeom>
            <a:noFill/>
            <a:ln w="38100" cap="sq">
              <a:round/>
              <a:headEnd type="oval"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30" name="Text Box 14"/>
            <p:cNvSpPr txBox="1">
              <a:spLocks noChangeArrowheads="1"/>
            </p:cNvSpPr>
            <p:nvPr/>
          </p:nvSpPr>
          <p:spPr bwMode="auto">
            <a:xfrm>
              <a:off x="2064" y="576"/>
              <a:ext cx="1104" cy="408"/>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vorderer Zungenrücken</a:t>
              </a:r>
            </a:p>
          </p:txBody>
        </p:sp>
      </p:grpSp>
      <p:grpSp>
        <p:nvGrpSpPr>
          <p:cNvPr id="137231" name="Group 15"/>
          <p:cNvGrpSpPr>
            <a:grpSpLocks/>
          </p:cNvGrpSpPr>
          <p:nvPr/>
        </p:nvGrpSpPr>
        <p:grpSpPr bwMode="auto">
          <a:xfrm>
            <a:off x="3567113" y="5322888"/>
            <a:ext cx="2667000" cy="647700"/>
            <a:chOff x="1920" y="3168"/>
            <a:chExt cx="1680" cy="408"/>
          </a:xfrm>
        </p:grpSpPr>
        <p:sp>
          <p:nvSpPr>
            <p:cNvPr id="137232" name="Line 16"/>
            <p:cNvSpPr>
              <a:spLocks noChangeShapeType="1"/>
            </p:cNvSpPr>
            <p:nvPr/>
          </p:nvSpPr>
          <p:spPr bwMode="auto">
            <a:xfrm>
              <a:off x="3168" y="3360"/>
              <a:ext cx="432" cy="0"/>
            </a:xfrm>
            <a:prstGeom prst="line">
              <a:avLst/>
            </a:prstGeom>
            <a:noFill/>
            <a:ln w="38100" cap="sq">
              <a:round/>
              <a:headEnd type="none" w="sm" len="sm"/>
              <a:tailEnd type="oval"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33" name="Text Box 17"/>
            <p:cNvSpPr txBox="1">
              <a:spLocks noChangeArrowheads="1"/>
            </p:cNvSpPr>
            <p:nvPr/>
          </p:nvSpPr>
          <p:spPr bwMode="auto">
            <a:xfrm>
              <a:off x="1920" y="3168"/>
              <a:ext cx="1248" cy="408"/>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Stimmlippen (Glottis)</a:t>
              </a:r>
            </a:p>
          </p:txBody>
        </p:sp>
      </p:grpSp>
      <p:grpSp>
        <p:nvGrpSpPr>
          <p:cNvPr id="137234" name="Group 18"/>
          <p:cNvGrpSpPr>
            <a:grpSpLocks/>
          </p:cNvGrpSpPr>
          <p:nvPr/>
        </p:nvGrpSpPr>
        <p:grpSpPr bwMode="auto">
          <a:xfrm>
            <a:off x="5929313" y="2960688"/>
            <a:ext cx="2362200" cy="647700"/>
            <a:chOff x="3408" y="1680"/>
            <a:chExt cx="1488" cy="408"/>
          </a:xfrm>
        </p:grpSpPr>
        <p:sp>
          <p:nvSpPr>
            <p:cNvPr id="137235" name="Line 19"/>
            <p:cNvSpPr>
              <a:spLocks noChangeShapeType="1"/>
            </p:cNvSpPr>
            <p:nvPr/>
          </p:nvSpPr>
          <p:spPr bwMode="auto">
            <a:xfrm>
              <a:off x="3408" y="1920"/>
              <a:ext cx="384" cy="0"/>
            </a:xfrm>
            <a:prstGeom prst="line">
              <a:avLst/>
            </a:prstGeom>
            <a:noFill/>
            <a:ln w="38100" cap="sq">
              <a:round/>
              <a:headEnd type="oval"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36" name="Text Box 20"/>
            <p:cNvSpPr txBox="1">
              <a:spLocks noChangeArrowheads="1"/>
            </p:cNvSpPr>
            <p:nvPr/>
          </p:nvSpPr>
          <p:spPr bwMode="auto">
            <a:xfrm>
              <a:off x="3792" y="1680"/>
              <a:ext cx="1104" cy="408"/>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Zungenwurzel (Radix)</a:t>
              </a:r>
            </a:p>
          </p:txBody>
        </p:sp>
      </p:grpSp>
      <p:grpSp>
        <p:nvGrpSpPr>
          <p:cNvPr id="137237" name="Group 21"/>
          <p:cNvGrpSpPr>
            <a:grpSpLocks/>
          </p:cNvGrpSpPr>
          <p:nvPr/>
        </p:nvGrpSpPr>
        <p:grpSpPr bwMode="auto">
          <a:xfrm>
            <a:off x="5319713" y="1436688"/>
            <a:ext cx="2133600" cy="1371600"/>
            <a:chOff x="3024" y="720"/>
            <a:chExt cx="1344" cy="864"/>
          </a:xfrm>
        </p:grpSpPr>
        <p:sp>
          <p:nvSpPr>
            <p:cNvPr id="137238" name="Line 22"/>
            <p:cNvSpPr>
              <a:spLocks noChangeShapeType="1"/>
            </p:cNvSpPr>
            <p:nvPr/>
          </p:nvSpPr>
          <p:spPr bwMode="auto">
            <a:xfrm flipV="1">
              <a:off x="3024" y="1056"/>
              <a:ext cx="432" cy="528"/>
            </a:xfrm>
            <a:prstGeom prst="line">
              <a:avLst/>
            </a:prstGeom>
            <a:noFill/>
            <a:ln w="38100" cap="sq">
              <a:round/>
              <a:headEnd type="oval"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defRPr/>
              </a:pPr>
              <a:endParaRPr lang="de-DE"/>
            </a:p>
          </p:txBody>
        </p:sp>
        <p:sp>
          <p:nvSpPr>
            <p:cNvPr id="137239" name="Text Box 23"/>
            <p:cNvSpPr txBox="1">
              <a:spLocks noChangeArrowheads="1"/>
            </p:cNvSpPr>
            <p:nvPr/>
          </p:nvSpPr>
          <p:spPr bwMode="auto">
            <a:xfrm>
              <a:off x="3264" y="720"/>
              <a:ext cx="1104" cy="408"/>
            </a:xfrm>
            <a:prstGeom prst="rect">
              <a:avLst/>
            </a:prstGeom>
            <a:solidFill>
              <a:srgbClr val="009999"/>
            </a:solidFill>
            <a:ln w="38100" cap="sq" algn="ctr">
              <a:miter lim="800000"/>
              <a:headEnd type="none" w="sm" len="sm"/>
              <a:tailEnd type="none" w="sm" len="sm"/>
            </a:ln>
            <a:effectLst/>
            <a:scene3d>
              <a:camera prst="legacyObliqueTopRight"/>
              <a:lightRig rig="legacyFlat2" dir="t"/>
            </a:scene3d>
            <a:sp3d extrusionH="176200" prstMaterial="legacyMatte">
              <a:bevelT w="13500" h="13500" prst="angle"/>
              <a:bevelB w="13500" h="13500" prst="angle"/>
              <a:extrusionClr>
                <a:srgbClr val="33CCCC"/>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flatTx/>
            </a:bodyPr>
            <a:lstStyle/>
            <a:p>
              <a:pPr>
                <a:spcBef>
                  <a:spcPct val="50000"/>
                </a:spcBef>
                <a:defRPr/>
              </a:pPr>
              <a:r>
                <a:rPr lang="de-DE" altLang="de-DE" sz="2000">
                  <a:solidFill>
                    <a:schemeClr val="accent1"/>
                  </a:solidFill>
                  <a:effectLst>
                    <a:outerShdw blurRad="38100" dist="38100" dir="2700000" algn="tl">
                      <a:srgbClr val="000000"/>
                    </a:outerShdw>
                  </a:effectLst>
                  <a:latin typeface="Tahoma" pitchFamily="34" charset="0"/>
                </a:rPr>
                <a:t>hinterer Zungenrücken</a:t>
              </a:r>
            </a:p>
          </p:txBody>
        </p:sp>
      </p:grpSp>
      <p:sp>
        <p:nvSpPr>
          <p:cNvPr id="137240" name="Text Box 24"/>
          <p:cNvSpPr txBox="1">
            <a:spLocks noChangeArrowheads="1"/>
          </p:cNvSpPr>
          <p:nvPr/>
        </p:nvSpPr>
        <p:spPr bwMode="auto">
          <a:xfrm>
            <a:off x="900113" y="5170488"/>
            <a:ext cx="2438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de-DE" altLang="de-DE" sz="2800">
                <a:effectLst>
                  <a:outerShdw blurRad="38100" dist="38100" dir="2700000" algn="tl">
                    <a:srgbClr val="C0C0C0"/>
                  </a:outerShdw>
                </a:effectLst>
                <a:latin typeface="Tahoma" pitchFamily="34" charset="0"/>
              </a:rPr>
              <a:t>Aktive Artikulatoren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0"/>
                                  </p:stCondLst>
                                  <p:childTnLst>
                                    <p:set>
                                      <p:cBhvr>
                                        <p:cTn id="6" dur="1" fill="hold">
                                          <p:stCondLst>
                                            <p:cond delay="0"/>
                                          </p:stCondLst>
                                        </p:cTn>
                                        <p:tgtEl>
                                          <p:spTgt spid="137219"/>
                                        </p:tgtEl>
                                        <p:attrNameLst>
                                          <p:attrName>style.visibility</p:attrName>
                                        </p:attrNameLst>
                                      </p:cBhvr>
                                      <p:to>
                                        <p:strVal val="visible"/>
                                      </p:to>
                                    </p:set>
                                    <p:animEffect transition="in" filter="wipe(right)">
                                      <p:cBhvr>
                                        <p:cTn id="7" dur="500"/>
                                        <p:tgtEl>
                                          <p:spTgt spid="137219"/>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137222"/>
                                        </p:tgtEl>
                                        <p:attrNameLst>
                                          <p:attrName>style.visibility</p:attrName>
                                        </p:attrNameLst>
                                      </p:cBhvr>
                                      <p:to>
                                        <p:strVal val="visible"/>
                                      </p:to>
                                    </p:set>
                                    <p:animEffect transition="in" filter="wipe(up)">
                                      <p:cBhvr>
                                        <p:cTn id="11" dur="500"/>
                                        <p:tgtEl>
                                          <p:spTgt spid="137222"/>
                                        </p:tgtEl>
                                      </p:cBhvr>
                                    </p:animEffect>
                                  </p:childTnLst>
                                </p:cTn>
                              </p:par>
                            </p:childTnLst>
                          </p:cTn>
                        </p:par>
                        <p:par>
                          <p:cTn id="12" fill="hold" nodeType="afterGroup">
                            <p:stCondLst>
                              <p:cond delay="1000"/>
                            </p:stCondLst>
                            <p:childTnLst>
                              <p:par>
                                <p:cTn id="13" presetID="22" presetClass="entr" presetSubtype="1" fill="hold" nodeType="afterEffect">
                                  <p:stCondLst>
                                    <p:cond delay="0"/>
                                  </p:stCondLst>
                                  <p:childTnLst>
                                    <p:set>
                                      <p:cBhvr>
                                        <p:cTn id="14" dur="1" fill="hold">
                                          <p:stCondLst>
                                            <p:cond delay="0"/>
                                          </p:stCondLst>
                                        </p:cTn>
                                        <p:tgtEl>
                                          <p:spTgt spid="137225"/>
                                        </p:tgtEl>
                                        <p:attrNameLst>
                                          <p:attrName>style.visibility</p:attrName>
                                        </p:attrNameLst>
                                      </p:cBhvr>
                                      <p:to>
                                        <p:strVal val="visible"/>
                                      </p:to>
                                    </p:set>
                                    <p:animEffect transition="in" filter="wipe(up)">
                                      <p:cBhvr>
                                        <p:cTn id="15" dur="500"/>
                                        <p:tgtEl>
                                          <p:spTgt spid="137225"/>
                                        </p:tgtEl>
                                      </p:cBhvr>
                                    </p:animEffect>
                                  </p:childTnLst>
                                </p:cTn>
                              </p:par>
                            </p:childTnLst>
                          </p:cTn>
                        </p:par>
                        <p:par>
                          <p:cTn id="16" fill="hold" nodeType="afterGroup">
                            <p:stCondLst>
                              <p:cond delay="1500"/>
                            </p:stCondLst>
                            <p:childTnLst>
                              <p:par>
                                <p:cTn id="17" presetID="22" presetClass="entr" presetSubtype="4" fill="hold" nodeType="afterEffect">
                                  <p:stCondLst>
                                    <p:cond delay="0"/>
                                  </p:stCondLst>
                                  <p:childTnLst>
                                    <p:set>
                                      <p:cBhvr>
                                        <p:cTn id="18" dur="1" fill="hold">
                                          <p:stCondLst>
                                            <p:cond delay="0"/>
                                          </p:stCondLst>
                                        </p:cTn>
                                        <p:tgtEl>
                                          <p:spTgt spid="137228"/>
                                        </p:tgtEl>
                                        <p:attrNameLst>
                                          <p:attrName>style.visibility</p:attrName>
                                        </p:attrNameLst>
                                      </p:cBhvr>
                                      <p:to>
                                        <p:strVal val="visible"/>
                                      </p:to>
                                    </p:set>
                                    <p:animEffect transition="in" filter="wipe(down)">
                                      <p:cBhvr>
                                        <p:cTn id="19" dur="500"/>
                                        <p:tgtEl>
                                          <p:spTgt spid="137228"/>
                                        </p:tgtEl>
                                      </p:cBhvr>
                                    </p:animEffect>
                                  </p:childTnLst>
                                </p:cTn>
                              </p:par>
                            </p:childTnLst>
                          </p:cTn>
                        </p:par>
                        <p:par>
                          <p:cTn id="20" fill="hold" nodeType="afterGroup">
                            <p:stCondLst>
                              <p:cond delay="2000"/>
                            </p:stCondLst>
                            <p:childTnLst>
                              <p:par>
                                <p:cTn id="21" presetID="22" presetClass="entr" presetSubtype="4" fill="hold" nodeType="afterEffect">
                                  <p:stCondLst>
                                    <p:cond delay="0"/>
                                  </p:stCondLst>
                                  <p:childTnLst>
                                    <p:set>
                                      <p:cBhvr>
                                        <p:cTn id="22" dur="1" fill="hold">
                                          <p:stCondLst>
                                            <p:cond delay="0"/>
                                          </p:stCondLst>
                                        </p:cTn>
                                        <p:tgtEl>
                                          <p:spTgt spid="137237"/>
                                        </p:tgtEl>
                                        <p:attrNameLst>
                                          <p:attrName>style.visibility</p:attrName>
                                        </p:attrNameLst>
                                      </p:cBhvr>
                                      <p:to>
                                        <p:strVal val="visible"/>
                                      </p:to>
                                    </p:set>
                                    <p:animEffect transition="in" filter="wipe(down)">
                                      <p:cBhvr>
                                        <p:cTn id="23" dur="500"/>
                                        <p:tgtEl>
                                          <p:spTgt spid="137237"/>
                                        </p:tgtEl>
                                      </p:cBhvr>
                                    </p:animEffect>
                                  </p:childTnLst>
                                </p:cTn>
                              </p:par>
                            </p:childTnLst>
                          </p:cTn>
                        </p:par>
                        <p:par>
                          <p:cTn id="24" fill="hold" nodeType="afterGroup">
                            <p:stCondLst>
                              <p:cond delay="2500"/>
                            </p:stCondLst>
                            <p:childTnLst>
                              <p:par>
                                <p:cTn id="25" presetID="22" presetClass="entr" presetSubtype="8" fill="hold" nodeType="afterEffect">
                                  <p:stCondLst>
                                    <p:cond delay="0"/>
                                  </p:stCondLst>
                                  <p:childTnLst>
                                    <p:set>
                                      <p:cBhvr>
                                        <p:cTn id="26" dur="1" fill="hold">
                                          <p:stCondLst>
                                            <p:cond delay="0"/>
                                          </p:stCondLst>
                                        </p:cTn>
                                        <p:tgtEl>
                                          <p:spTgt spid="137234"/>
                                        </p:tgtEl>
                                        <p:attrNameLst>
                                          <p:attrName>style.visibility</p:attrName>
                                        </p:attrNameLst>
                                      </p:cBhvr>
                                      <p:to>
                                        <p:strVal val="visible"/>
                                      </p:to>
                                    </p:set>
                                    <p:animEffect transition="in" filter="wipe(left)">
                                      <p:cBhvr>
                                        <p:cTn id="27" dur="500"/>
                                        <p:tgtEl>
                                          <p:spTgt spid="137234"/>
                                        </p:tgtEl>
                                      </p:cBhvr>
                                    </p:animEffect>
                                  </p:childTnLst>
                                </p:cTn>
                              </p:par>
                            </p:childTnLst>
                          </p:cTn>
                        </p:par>
                        <p:par>
                          <p:cTn id="28" fill="hold" nodeType="afterGroup">
                            <p:stCondLst>
                              <p:cond delay="3000"/>
                            </p:stCondLst>
                            <p:childTnLst>
                              <p:par>
                                <p:cTn id="29" presetID="22" presetClass="entr" presetSubtype="2" fill="hold" nodeType="afterEffect">
                                  <p:stCondLst>
                                    <p:cond delay="0"/>
                                  </p:stCondLst>
                                  <p:childTnLst>
                                    <p:set>
                                      <p:cBhvr>
                                        <p:cTn id="30" dur="1" fill="hold">
                                          <p:stCondLst>
                                            <p:cond delay="0"/>
                                          </p:stCondLst>
                                        </p:cTn>
                                        <p:tgtEl>
                                          <p:spTgt spid="137231"/>
                                        </p:tgtEl>
                                        <p:attrNameLst>
                                          <p:attrName>style.visibility</p:attrName>
                                        </p:attrNameLst>
                                      </p:cBhvr>
                                      <p:to>
                                        <p:strVal val="visible"/>
                                      </p:to>
                                    </p:set>
                                    <p:animEffect transition="in" filter="wipe(right)">
                                      <p:cBhvr>
                                        <p:cTn id="31" dur="500"/>
                                        <p:tgtEl>
                                          <p:spTgt spid="1372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a:defRPr/>
            </a:pPr>
            <a:r>
              <a:rPr lang="de-DE" altLang="de-DE"/>
              <a:t>Artikulationsstelle</a:t>
            </a:r>
          </a:p>
        </p:txBody>
      </p:sp>
      <p:sp>
        <p:nvSpPr>
          <p:cNvPr id="140291" name="Rectangle 3"/>
          <p:cNvSpPr>
            <a:spLocks noGrp="1" noChangeArrowheads="1"/>
          </p:cNvSpPr>
          <p:nvPr>
            <p:ph type="body" idx="1"/>
          </p:nvPr>
        </p:nvSpPr>
        <p:spPr>
          <a:xfrm>
            <a:off x="838200" y="1981200"/>
            <a:ext cx="7924800" cy="4114800"/>
          </a:xfrm>
        </p:spPr>
        <p:txBody>
          <a:bodyPr/>
          <a:lstStyle/>
          <a:p>
            <a:pPr marL="0" indent="0" algn="just">
              <a:buFont typeface="Wingdings 2" pitchFamily="18" charset="2"/>
              <a:buNone/>
              <a:defRPr/>
            </a:pPr>
            <a:r>
              <a:rPr lang="de-DE" altLang="de-DE">
                <a:cs typeface="Times New Roman" pitchFamily="18" charset="0"/>
              </a:rPr>
              <a:t>Die oberen bzw. passiven Artikulatoren bilden genau genommen ein Kontinuum. Catford folgend können wir dieses Kontinuum in einer teils natürlichen teils arbi-trären Weise in eine Anzahl hierarchisch angeordneter Segmente aufteilen: </a:t>
            </a:r>
          </a:p>
          <a:p>
            <a:pPr marL="766763" lvl="1" algn="just">
              <a:defRPr/>
            </a:pPr>
            <a:r>
              <a:rPr lang="de-DE" altLang="de-DE">
                <a:solidFill>
                  <a:schemeClr val="accent2"/>
                </a:solidFill>
                <a:cs typeface="Times New Roman" pitchFamily="18" charset="0"/>
              </a:rPr>
              <a:t>Gebiete</a:t>
            </a:r>
            <a:r>
              <a:rPr lang="de-DE" altLang="de-DE">
                <a:cs typeface="Times New Roman" pitchFamily="18" charset="0"/>
              </a:rPr>
              <a:t> (</a:t>
            </a:r>
            <a:r>
              <a:rPr lang="de-DE" altLang="de-DE" i="1">
                <a:solidFill>
                  <a:schemeClr val="accent2"/>
                </a:solidFill>
                <a:cs typeface="Times New Roman" pitchFamily="18" charset="0"/>
              </a:rPr>
              <a:t>divisions</a:t>
            </a:r>
            <a:r>
              <a:rPr lang="de-DE" altLang="de-DE">
                <a:cs typeface="Times New Roman" pitchFamily="18" charset="0"/>
              </a:rPr>
              <a:t>)</a:t>
            </a:r>
          </a:p>
          <a:p>
            <a:pPr marL="766763" lvl="1" algn="just">
              <a:defRPr/>
            </a:pPr>
            <a:r>
              <a:rPr lang="de-DE" altLang="de-DE">
                <a:solidFill>
                  <a:schemeClr val="accent2"/>
                </a:solidFill>
                <a:cs typeface="Times New Roman" pitchFamily="18" charset="0"/>
              </a:rPr>
              <a:t>Regionen</a:t>
            </a:r>
            <a:r>
              <a:rPr lang="de-DE" altLang="de-DE">
                <a:cs typeface="Times New Roman" pitchFamily="18" charset="0"/>
              </a:rPr>
              <a:t> (</a:t>
            </a:r>
            <a:r>
              <a:rPr lang="de-DE" altLang="de-DE" i="1">
                <a:solidFill>
                  <a:schemeClr val="accent2"/>
                </a:solidFill>
                <a:cs typeface="Times New Roman" pitchFamily="18" charset="0"/>
              </a:rPr>
              <a:t>regions</a:t>
            </a:r>
            <a:r>
              <a:rPr lang="de-DE" altLang="de-DE">
                <a:cs typeface="Times New Roman" pitchFamily="18" charset="0"/>
              </a:rPr>
              <a:t>)</a:t>
            </a:r>
          </a:p>
          <a:p>
            <a:pPr marL="766763" lvl="1" algn="just">
              <a:defRPr/>
            </a:pPr>
            <a:r>
              <a:rPr lang="de-DE" altLang="de-DE">
                <a:solidFill>
                  <a:schemeClr val="accent2"/>
                </a:solidFill>
                <a:cs typeface="Times New Roman" pitchFamily="18" charset="0"/>
              </a:rPr>
              <a:t>Zonen</a:t>
            </a:r>
            <a:r>
              <a:rPr lang="de-DE" altLang="de-DE">
                <a:cs typeface="Times New Roman" pitchFamily="18" charset="0"/>
              </a:rPr>
              <a:t> (</a:t>
            </a:r>
            <a:r>
              <a:rPr lang="de-DE" altLang="de-DE" i="1">
                <a:solidFill>
                  <a:schemeClr val="accent2"/>
                </a:solidFill>
                <a:cs typeface="Times New Roman" pitchFamily="18" charset="0"/>
              </a:rPr>
              <a:t>zones</a:t>
            </a:r>
            <a:r>
              <a:rPr lang="de-DE" altLang="de-DE">
                <a:cs typeface="Times New Roman" pitchFamily="18" charset="0"/>
              </a:rPr>
              <a:t>)</a:t>
            </a:r>
          </a:p>
          <a:p>
            <a:pPr marL="766763" lvl="1" algn="just">
              <a:defRPr/>
            </a:pPr>
            <a:r>
              <a:rPr lang="de-DE" altLang="de-DE">
                <a:solidFill>
                  <a:schemeClr val="accent2"/>
                </a:solidFill>
                <a:cs typeface="Times New Roman" pitchFamily="18" charset="0"/>
              </a:rPr>
              <a:t>Subzonen</a:t>
            </a:r>
            <a:r>
              <a:rPr lang="de-DE" altLang="de-DE">
                <a:cs typeface="Times New Roman" pitchFamily="18" charset="0"/>
              </a:rPr>
              <a:t> (</a:t>
            </a:r>
            <a:r>
              <a:rPr lang="de-DE" altLang="de-DE" i="1">
                <a:solidFill>
                  <a:schemeClr val="accent2"/>
                </a:solidFill>
                <a:cs typeface="Times New Roman" pitchFamily="18" charset="0"/>
              </a:rPr>
              <a:t>subzones</a:t>
            </a:r>
            <a:r>
              <a:rPr lang="de-DE" altLang="de-DE">
                <a:cs typeface="Times New Roman"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34" name="Text Box 1046"/>
          <p:cNvSpPr txBox="1">
            <a:spLocks noChangeArrowheads="1"/>
          </p:cNvSpPr>
          <p:nvPr/>
        </p:nvSpPr>
        <p:spPr bwMode="auto">
          <a:xfrm rot="10800000" flipH="1">
            <a:off x="1557338" y="1733550"/>
            <a:ext cx="549275" cy="87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Labial</a:t>
            </a:r>
          </a:p>
        </p:txBody>
      </p:sp>
      <p:sp>
        <p:nvSpPr>
          <p:cNvPr id="141335" name="Text Box 1047"/>
          <p:cNvSpPr txBox="1">
            <a:spLocks noChangeArrowheads="1"/>
          </p:cNvSpPr>
          <p:nvPr/>
        </p:nvSpPr>
        <p:spPr bwMode="auto">
          <a:xfrm>
            <a:off x="4056063" y="1039813"/>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Tektal</a:t>
            </a:r>
          </a:p>
        </p:txBody>
      </p:sp>
      <p:sp>
        <p:nvSpPr>
          <p:cNvPr id="141336" name="Text Box 1048"/>
          <p:cNvSpPr txBox="1">
            <a:spLocks noChangeArrowheads="1"/>
          </p:cNvSpPr>
          <p:nvPr/>
        </p:nvSpPr>
        <p:spPr bwMode="auto">
          <a:xfrm>
            <a:off x="2530475" y="1422400"/>
            <a:ext cx="7874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dent-</a:t>
            </a:r>
          </a:p>
          <a:p>
            <a:pPr>
              <a:defRPr/>
            </a:pPr>
            <a:r>
              <a:rPr lang="de-DE" altLang="de-DE" sz="1800">
                <a:solidFill>
                  <a:srgbClr val="CC3300"/>
                </a:solidFill>
                <a:effectLst>
                  <a:outerShdw blurRad="38100" dist="38100" dir="2700000" algn="tl">
                    <a:srgbClr val="C0C0C0"/>
                  </a:outerShdw>
                </a:effectLst>
                <a:latin typeface="Tahoma" pitchFamily="34" charset="0"/>
              </a:rPr>
              <a:t>alveolar</a:t>
            </a:r>
          </a:p>
        </p:txBody>
      </p:sp>
      <p:sp>
        <p:nvSpPr>
          <p:cNvPr id="141337" name="Text Box 1049"/>
          <p:cNvSpPr txBox="1">
            <a:spLocks noChangeArrowheads="1"/>
          </p:cNvSpPr>
          <p:nvPr/>
        </p:nvSpPr>
        <p:spPr bwMode="auto">
          <a:xfrm>
            <a:off x="4743450" y="1498600"/>
            <a:ext cx="800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domal</a:t>
            </a:r>
          </a:p>
        </p:txBody>
      </p:sp>
      <p:sp>
        <p:nvSpPr>
          <p:cNvPr id="141338" name="Text Box 1050"/>
          <p:cNvSpPr txBox="1">
            <a:spLocks noChangeArrowheads="1"/>
          </p:cNvSpPr>
          <p:nvPr/>
        </p:nvSpPr>
        <p:spPr bwMode="auto">
          <a:xfrm>
            <a:off x="2606675" y="2946400"/>
            <a:ext cx="97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alveolar</a:t>
            </a:r>
          </a:p>
        </p:txBody>
      </p:sp>
      <p:sp>
        <p:nvSpPr>
          <p:cNvPr id="141339" name="Text Box 1051"/>
          <p:cNvSpPr txBox="1">
            <a:spLocks noChangeArrowheads="1"/>
          </p:cNvSpPr>
          <p:nvPr/>
        </p:nvSpPr>
        <p:spPr bwMode="auto">
          <a:xfrm rot="10800000" flipH="1">
            <a:off x="2168525" y="2690813"/>
            <a:ext cx="458788"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dental</a:t>
            </a:r>
          </a:p>
        </p:txBody>
      </p:sp>
      <p:sp>
        <p:nvSpPr>
          <p:cNvPr id="141340" name="Text Box 1052"/>
          <p:cNvSpPr txBox="1">
            <a:spLocks noChangeArrowheads="1"/>
          </p:cNvSpPr>
          <p:nvPr/>
        </p:nvSpPr>
        <p:spPr bwMode="auto">
          <a:xfrm>
            <a:off x="3897313" y="2870200"/>
            <a:ext cx="854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palatal</a:t>
            </a:r>
          </a:p>
        </p:txBody>
      </p:sp>
      <p:sp>
        <p:nvSpPr>
          <p:cNvPr id="141341" name="Text Box 1053"/>
          <p:cNvSpPr txBox="1">
            <a:spLocks noChangeArrowheads="1"/>
          </p:cNvSpPr>
          <p:nvPr/>
        </p:nvSpPr>
        <p:spPr bwMode="auto">
          <a:xfrm>
            <a:off x="5662613" y="2946400"/>
            <a:ext cx="6746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velar</a:t>
            </a:r>
          </a:p>
        </p:txBody>
      </p:sp>
      <p:sp>
        <p:nvSpPr>
          <p:cNvPr id="141342" name="Text Box 1054"/>
          <p:cNvSpPr txBox="1">
            <a:spLocks noChangeArrowheads="1"/>
          </p:cNvSpPr>
          <p:nvPr/>
        </p:nvSpPr>
        <p:spPr bwMode="auto">
          <a:xfrm rot="10800000" flipH="1">
            <a:off x="1166813" y="5154613"/>
            <a:ext cx="458787"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exo-</a:t>
            </a:r>
          </a:p>
        </p:txBody>
      </p:sp>
      <p:sp>
        <p:nvSpPr>
          <p:cNvPr id="141344" name="Text Box 1056"/>
          <p:cNvSpPr txBox="1">
            <a:spLocks noChangeArrowheads="1"/>
          </p:cNvSpPr>
          <p:nvPr/>
        </p:nvSpPr>
        <p:spPr bwMode="auto">
          <a:xfrm rot="10800000" flipH="1">
            <a:off x="1624013" y="5062538"/>
            <a:ext cx="458787"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endo-</a:t>
            </a:r>
          </a:p>
        </p:txBody>
      </p:sp>
      <p:sp>
        <p:nvSpPr>
          <p:cNvPr id="141345" name="Text Box 1057"/>
          <p:cNvSpPr txBox="1">
            <a:spLocks noChangeArrowheads="1"/>
          </p:cNvSpPr>
          <p:nvPr/>
        </p:nvSpPr>
        <p:spPr bwMode="auto">
          <a:xfrm rot="10800000" flipH="1">
            <a:off x="2549525" y="4903788"/>
            <a:ext cx="458788"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alveolar-</a:t>
            </a:r>
          </a:p>
        </p:txBody>
      </p:sp>
      <p:sp>
        <p:nvSpPr>
          <p:cNvPr id="141346" name="Text Box 1058"/>
          <p:cNvSpPr txBox="1">
            <a:spLocks noChangeArrowheads="1"/>
          </p:cNvSpPr>
          <p:nvPr/>
        </p:nvSpPr>
        <p:spPr bwMode="auto">
          <a:xfrm rot="10800000" flipH="1">
            <a:off x="3082925" y="4575175"/>
            <a:ext cx="458788"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postalveolar-</a:t>
            </a:r>
          </a:p>
        </p:txBody>
      </p:sp>
      <p:sp>
        <p:nvSpPr>
          <p:cNvPr id="141347" name="Text Box 1059"/>
          <p:cNvSpPr txBox="1">
            <a:spLocks noChangeArrowheads="1"/>
          </p:cNvSpPr>
          <p:nvPr/>
        </p:nvSpPr>
        <p:spPr bwMode="auto">
          <a:xfrm rot="10800000" flipH="1">
            <a:off x="3768725" y="4651375"/>
            <a:ext cx="458788" cy="117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präpalatal-</a:t>
            </a:r>
          </a:p>
        </p:txBody>
      </p:sp>
      <p:sp>
        <p:nvSpPr>
          <p:cNvPr id="141348" name="Text Box 1060"/>
          <p:cNvSpPr txBox="1">
            <a:spLocks noChangeArrowheads="1"/>
          </p:cNvSpPr>
          <p:nvPr/>
        </p:nvSpPr>
        <p:spPr bwMode="auto">
          <a:xfrm rot="10800000" flipH="1">
            <a:off x="4606925" y="4752975"/>
            <a:ext cx="458788" cy="896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palaltal-</a:t>
            </a:r>
          </a:p>
        </p:txBody>
      </p:sp>
      <p:sp>
        <p:nvSpPr>
          <p:cNvPr id="141349" name="Text Box 1061"/>
          <p:cNvSpPr txBox="1">
            <a:spLocks noChangeArrowheads="1"/>
          </p:cNvSpPr>
          <p:nvPr/>
        </p:nvSpPr>
        <p:spPr bwMode="auto">
          <a:xfrm rot="10800000" flipH="1">
            <a:off x="5368925" y="4989513"/>
            <a:ext cx="458788" cy="66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velar-</a:t>
            </a:r>
          </a:p>
        </p:txBody>
      </p:sp>
      <p:sp>
        <p:nvSpPr>
          <p:cNvPr id="141350" name="Text Box 1062"/>
          <p:cNvSpPr txBox="1">
            <a:spLocks noChangeArrowheads="1"/>
          </p:cNvSpPr>
          <p:nvPr/>
        </p:nvSpPr>
        <p:spPr bwMode="auto">
          <a:xfrm rot="10800000" flipH="1">
            <a:off x="6207125" y="4986338"/>
            <a:ext cx="458788" cy="79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a:defRPr/>
            </a:pPr>
            <a:r>
              <a:rPr lang="de-DE" altLang="de-DE" sz="1800">
                <a:solidFill>
                  <a:srgbClr val="CC3300"/>
                </a:solidFill>
                <a:effectLst>
                  <a:outerShdw blurRad="38100" dist="38100" dir="2700000" algn="tl">
                    <a:srgbClr val="C0C0C0"/>
                  </a:outerShdw>
                </a:effectLst>
                <a:latin typeface="Tahoma" pitchFamily="34" charset="0"/>
              </a:rPr>
              <a:t>uvular-</a:t>
            </a:r>
          </a:p>
        </p:txBody>
      </p:sp>
      <p:sp>
        <p:nvSpPr>
          <p:cNvPr id="141322" name="Freeform 1034"/>
          <p:cNvSpPr>
            <a:spLocks/>
          </p:cNvSpPr>
          <p:nvPr/>
        </p:nvSpPr>
        <p:spPr bwMode="auto">
          <a:xfrm>
            <a:off x="1249363" y="3241675"/>
            <a:ext cx="5257800" cy="1230313"/>
          </a:xfrm>
          <a:custGeom>
            <a:avLst/>
            <a:gdLst>
              <a:gd name="T0" fmla="*/ 0 w 3312"/>
              <a:gd name="T1" fmla="*/ 591 h 775"/>
              <a:gd name="T2" fmla="*/ 256 w 3312"/>
              <a:gd name="T3" fmla="*/ 767 h 775"/>
              <a:gd name="T4" fmla="*/ 480 w 3312"/>
              <a:gd name="T5" fmla="*/ 543 h 775"/>
              <a:gd name="T6" fmla="*/ 536 w 3312"/>
              <a:gd name="T7" fmla="*/ 735 h 775"/>
              <a:gd name="T8" fmla="*/ 720 w 3312"/>
              <a:gd name="T9" fmla="*/ 543 h 775"/>
              <a:gd name="T10" fmla="*/ 1096 w 3312"/>
              <a:gd name="T11" fmla="*/ 479 h 775"/>
              <a:gd name="T12" fmla="*/ 1408 w 3312"/>
              <a:gd name="T13" fmla="*/ 263 h 775"/>
              <a:gd name="T14" fmla="*/ 2016 w 3312"/>
              <a:gd name="T15" fmla="*/ 15 h 775"/>
              <a:gd name="T16" fmla="*/ 2576 w 3312"/>
              <a:gd name="T17" fmla="*/ 175 h 775"/>
              <a:gd name="T18" fmla="*/ 3032 w 3312"/>
              <a:gd name="T19" fmla="*/ 415 h 775"/>
              <a:gd name="T20" fmla="*/ 3072 w 3312"/>
              <a:gd name="T21" fmla="*/ 735 h 775"/>
              <a:gd name="T22" fmla="*/ 3264 w 3312"/>
              <a:gd name="T23" fmla="*/ 639 h 775"/>
              <a:gd name="T24" fmla="*/ 3312 w 3312"/>
              <a:gd name="T25" fmla="*/ 351 h 775"/>
              <a:gd name="T26" fmla="*/ 3264 w 3312"/>
              <a:gd name="T27" fmla="*/ 207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12" h="775">
                <a:moveTo>
                  <a:pt x="0" y="591"/>
                </a:moveTo>
                <a:cubicBezTo>
                  <a:pt x="43" y="620"/>
                  <a:pt x="176" y="775"/>
                  <a:pt x="256" y="767"/>
                </a:cubicBezTo>
                <a:cubicBezTo>
                  <a:pt x="336" y="759"/>
                  <a:pt x="433" y="548"/>
                  <a:pt x="480" y="543"/>
                </a:cubicBezTo>
                <a:cubicBezTo>
                  <a:pt x="527" y="538"/>
                  <a:pt x="496" y="735"/>
                  <a:pt x="536" y="735"/>
                </a:cubicBezTo>
                <a:cubicBezTo>
                  <a:pt x="576" y="735"/>
                  <a:pt x="625" y="583"/>
                  <a:pt x="720" y="543"/>
                </a:cubicBezTo>
                <a:cubicBezTo>
                  <a:pt x="813" y="500"/>
                  <a:pt x="982" y="526"/>
                  <a:pt x="1096" y="479"/>
                </a:cubicBezTo>
                <a:cubicBezTo>
                  <a:pt x="1210" y="432"/>
                  <a:pt x="1255" y="340"/>
                  <a:pt x="1408" y="263"/>
                </a:cubicBezTo>
                <a:cubicBezTo>
                  <a:pt x="1561" y="186"/>
                  <a:pt x="1821" y="30"/>
                  <a:pt x="2016" y="15"/>
                </a:cubicBezTo>
                <a:cubicBezTo>
                  <a:pt x="2211" y="0"/>
                  <a:pt x="2407" y="108"/>
                  <a:pt x="2576" y="175"/>
                </a:cubicBezTo>
                <a:cubicBezTo>
                  <a:pt x="2745" y="242"/>
                  <a:pt x="2949" y="322"/>
                  <a:pt x="3032" y="415"/>
                </a:cubicBezTo>
                <a:cubicBezTo>
                  <a:pt x="3115" y="508"/>
                  <a:pt x="3033" y="698"/>
                  <a:pt x="3072" y="735"/>
                </a:cubicBezTo>
                <a:cubicBezTo>
                  <a:pt x="3111" y="772"/>
                  <a:pt x="3224" y="703"/>
                  <a:pt x="3264" y="639"/>
                </a:cubicBezTo>
                <a:cubicBezTo>
                  <a:pt x="3304" y="575"/>
                  <a:pt x="3312" y="423"/>
                  <a:pt x="3312" y="351"/>
                </a:cubicBezTo>
                <a:cubicBezTo>
                  <a:pt x="3312" y="279"/>
                  <a:pt x="3272" y="231"/>
                  <a:pt x="3264" y="207"/>
                </a:cubicBezTo>
              </a:path>
            </a:pathLst>
          </a:custGeom>
          <a:noFill/>
          <a:ln w="38100" cap="sq"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nvGrpSpPr>
          <p:cNvPr id="9235" name="Group 1074"/>
          <p:cNvGrpSpPr>
            <a:grpSpLocks/>
          </p:cNvGrpSpPr>
          <p:nvPr/>
        </p:nvGrpSpPr>
        <p:grpSpPr bwMode="auto">
          <a:xfrm>
            <a:off x="1249363" y="1055688"/>
            <a:ext cx="5334000" cy="5105400"/>
            <a:chOff x="1056" y="384"/>
            <a:chExt cx="3360" cy="3216"/>
          </a:xfrm>
        </p:grpSpPr>
        <p:sp>
          <p:nvSpPr>
            <p:cNvPr id="141323" name="Line 1035"/>
            <p:cNvSpPr>
              <a:spLocks noChangeShapeType="1"/>
            </p:cNvSpPr>
            <p:nvPr/>
          </p:nvSpPr>
          <p:spPr bwMode="auto">
            <a:xfrm>
              <a:off x="1056" y="384"/>
              <a:ext cx="0" cy="3216"/>
            </a:xfrm>
            <a:prstGeom prst="line">
              <a:avLst/>
            </a:prstGeom>
            <a:noFill/>
            <a:ln w="38100" cap="sq">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24" name="Line 1036"/>
            <p:cNvSpPr>
              <a:spLocks noChangeShapeType="1"/>
            </p:cNvSpPr>
            <p:nvPr/>
          </p:nvSpPr>
          <p:spPr bwMode="auto">
            <a:xfrm>
              <a:off x="1536" y="384"/>
              <a:ext cx="0" cy="3216"/>
            </a:xfrm>
            <a:prstGeom prst="line">
              <a:avLst/>
            </a:prstGeom>
            <a:noFill/>
            <a:ln w="38100" cap="sq">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25" name="Line 1037"/>
            <p:cNvSpPr>
              <a:spLocks noChangeShapeType="1"/>
            </p:cNvSpPr>
            <p:nvPr/>
          </p:nvSpPr>
          <p:spPr bwMode="auto">
            <a:xfrm>
              <a:off x="4416" y="384"/>
              <a:ext cx="0" cy="3216"/>
            </a:xfrm>
            <a:prstGeom prst="line">
              <a:avLst/>
            </a:prstGeom>
            <a:noFill/>
            <a:ln w="38100" cap="sq">
              <a:solidFill>
                <a:srgbClr val="00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sp>
        <p:nvSpPr>
          <p:cNvPr id="141351" name="Text Box 1063"/>
          <p:cNvSpPr txBox="1">
            <a:spLocks noChangeArrowheads="1"/>
          </p:cNvSpPr>
          <p:nvPr/>
        </p:nvSpPr>
        <p:spPr bwMode="auto">
          <a:xfrm>
            <a:off x="6543675" y="971550"/>
            <a:ext cx="1208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Gebiete</a:t>
            </a:r>
          </a:p>
        </p:txBody>
      </p:sp>
      <p:grpSp>
        <p:nvGrpSpPr>
          <p:cNvPr id="141357" name="Group 1069"/>
          <p:cNvGrpSpPr>
            <a:grpSpLocks/>
          </p:cNvGrpSpPr>
          <p:nvPr/>
        </p:nvGrpSpPr>
        <p:grpSpPr bwMode="auto">
          <a:xfrm>
            <a:off x="3546475" y="1504950"/>
            <a:ext cx="4672013" cy="4724400"/>
            <a:chOff x="2352" y="672"/>
            <a:chExt cx="2943" cy="2976"/>
          </a:xfrm>
        </p:grpSpPr>
        <p:sp>
          <p:nvSpPr>
            <p:cNvPr id="141327" name="Line 1039"/>
            <p:cNvSpPr>
              <a:spLocks noChangeShapeType="1"/>
            </p:cNvSpPr>
            <p:nvPr/>
          </p:nvSpPr>
          <p:spPr bwMode="auto">
            <a:xfrm>
              <a:off x="2352" y="672"/>
              <a:ext cx="0" cy="2976"/>
            </a:xfrm>
            <a:prstGeom prst="line">
              <a:avLst/>
            </a:prstGeom>
            <a:noFill/>
            <a:ln w="38100" cap="sq">
              <a:solidFill>
                <a:srgbClr val="33CCC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52" name="Text Box 1064"/>
            <p:cNvSpPr txBox="1">
              <a:spLocks noChangeArrowheads="1"/>
            </p:cNvSpPr>
            <p:nvPr/>
          </p:nvSpPr>
          <p:spPr bwMode="auto">
            <a:xfrm>
              <a:off x="4390" y="715"/>
              <a:ext cx="9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Regionen</a:t>
              </a:r>
            </a:p>
          </p:txBody>
        </p:sp>
      </p:grpSp>
      <p:grpSp>
        <p:nvGrpSpPr>
          <p:cNvPr id="141356" name="Group 1068"/>
          <p:cNvGrpSpPr>
            <a:grpSpLocks/>
          </p:cNvGrpSpPr>
          <p:nvPr/>
        </p:nvGrpSpPr>
        <p:grpSpPr bwMode="auto">
          <a:xfrm>
            <a:off x="2632075" y="1962150"/>
            <a:ext cx="5181600" cy="4267200"/>
            <a:chOff x="1776" y="960"/>
            <a:chExt cx="3264" cy="2688"/>
          </a:xfrm>
        </p:grpSpPr>
        <p:sp>
          <p:nvSpPr>
            <p:cNvPr id="141328" name="Line 1040"/>
            <p:cNvSpPr>
              <a:spLocks noChangeShapeType="1"/>
            </p:cNvSpPr>
            <p:nvPr/>
          </p:nvSpPr>
          <p:spPr bwMode="auto">
            <a:xfrm>
              <a:off x="1776" y="960"/>
              <a:ext cx="0" cy="2688"/>
            </a:xfrm>
            <a:prstGeom prst="line">
              <a:avLst/>
            </a:prstGeom>
            <a:noFill/>
            <a:ln w="38100" cap="sq">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29" name="Line 1041"/>
            <p:cNvSpPr>
              <a:spLocks noChangeShapeType="1"/>
            </p:cNvSpPr>
            <p:nvPr/>
          </p:nvSpPr>
          <p:spPr bwMode="auto">
            <a:xfrm>
              <a:off x="3408" y="960"/>
              <a:ext cx="0" cy="2688"/>
            </a:xfrm>
            <a:prstGeom prst="line">
              <a:avLst/>
            </a:prstGeom>
            <a:noFill/>
            <a:ln w="38100" cap="sq">
              <a:solidFill>
                <a:srgbClr val="CC33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53" name="Text Box 1065"/>
            <p:cNvSpPr txBox="1">
              <a:spLocks noChangeArrowheads="1"/>
            </p:cNvSpPr>
            <p:nvPr/>
          </p:nvSpPr>
          <p:spPr bwMode="auto">
            <a:xfrm>
              <a:off x="4398" y="1387"/>
              <a:ext cx="64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Zonen</a:t>
              </a:r>
            </a:p>
          </p:txBody>
        </p:sp>
      </p:grpSp>
      <p:grpSp>
        <p:nvGrpSpPr>
          <p:cNvPr id="141361" name="Group 1073"/>
          <p:cNvGrpSpPr>
            <a:grpSpLocks/>
          </p:cNvGrpSpPr>
          <p:nvPr/>
        </p:nvGrpSpPr>
        <p:grpSpPr bwMode="auto">
          <a:xfrm>
            <a:off x="1630363" y="3486150"/>
            <a:ext cx="6632575" cy="2751138"/>
            <a:chOff x="1296" y="1915"/>
            <a:chExt cx="4178" cy="1733"/>
          </a:xfrm>
        </p:grpSpPr>
        <p:sp>
          <p:nvSpPr>
            <p:cNvPr id="141330" name="Line 1042"/>
            <p:cNvSpPr>
              <a:spLocks noChangeShapeType="1"/>
            </p:cNvSpPr>
            <p:nvPr/>
          </p:nvSpPr>
          <p:spPr bwMode="auto">
            <a:xfrm>
              <a:off x="1296" y="2592"/>
              <a:ext cx="0" cy="1056"/>
            </a:xfrm>
            <a:prstGeom prst="line">
              <a:avLst/>
            </a:prstGeom>
            <a:noFill/>
            <a:ln w="38100">
              <a:solidFill>
                <a:schemeClr val="bg2"/>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31" name="Line 1043"/>
            <p:cNvSpPr>
              <a:spLocks noChangeShapeType="1"/>
            </p:cNvSpPr>
            <p:nvPr/>
          </p:nvSpPr>
          <p:spPr bwMode="auto">
            <a:xfrm>
              <a:off x="2215" y="2347"/>
              <a:ext cx="0" cy="1248"/>
            </a:xfrm>
            <a:prstGeom prst="line">
              <a:avLst/>
            </a:prstGeom>
            <a:noFill/>
            <a:ln w="38100">
              <a:solidFill>
                <a:schemeClr val="bg2"/>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32" name="Line 1044"/>
            <p:cNvSpPr>
              <a:spLocks noChangeShapeType="1"/>
            </p:cNvSpPr>
            <p:nvPr/>
          </p:nvSpPr>
          <p:spPr bwMode="auto">
            <a:xfrm>
              <a:off x="3031" y="1915"/>
              <a:ext cx="0" cy="1728"/>
            </a:xfrm>
            <a:prstGeom prst="line">
              <a:avLst/>
            </a:prstGeom>
            <a:noFill/>
            <a:ln w="38100">
              <a:solidFill>
                <a:schemeClr val="bg2"/>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33" name="Line 1045"/>
            <p:cNvSpPr>
              <a:spLocks noChangeShapeType="1"/>
            </p:cNvSpPr>
            <p:nvPr/>
          </p:nvSpPr>
          <p:spPr bwMode="auto">
            <a:xfrm>
              <a:off x="3991" y="2203"/>
              <a:ext cx="0" cy="1440"/>
            </a:xfrm>
            <a:prstGeom prst="line">
              <a:avLst/>
            </a:prstGeom>
            <a:noFill/>
            <a:ln w="38100">
              <a:solidFill>
                <a:schemeClr val="bg2"/>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41354" name="Text Box 1066"/>
            <p:cNvSpPr txBox="1">
              <a:spLocks noChangeArrowheads="1"/>
            </p:cNvSpPr>
            <p:nvPr/>
          </p:nvSpPr>
          <p:spPr bwMode="auto">
            <a:xfrm>
              <a:off x="4534" y="2630"/>
              <a:ext cx="9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a:solidFill>
                    <a:srgbClr val="CC3300"/>
                  </a:solidFill>
                  <a:effectLst>
                    <a:outerShdw blurRad="38100" dist="38100" dir="2700000" algn="tl">
                      <a:srgbClr val="C0C0C0"/>
                    </a:outerShdw>
                  </a:effectLst>
                  <a:latin typeface="Tahoma" pitchFamily="34" charset="0"/>
                </a:rPr>
                <a:t>Subzonen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1334"/>
                                        </p:tgtEl>
                                        <p:attrNameLst>
                                          <p:attrName>style.visibility</p:attrName>
                                        </p:attrNameLst>
                                      </p:cBhvr>
                                      <p:to>
                                        <p:strVal val="visible"/>
                                      </p:to>
                                    </p:set>
                                    <p:animEffect transition="in" filter="wipe(up)">
                                      <p:cBhvr>
                                        <p:cTn id="7" dur="500"/>
                                        <p:tgtEl>
                                          <p:spTgt spid="1413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41335"/>
                                        </p:tgtEl>
                                        <p:attrNameLst>
                                          <p:attrName>style.visibility</p:attrName>
                                        </p:attrNameLst>
                                      </p:cBhvr>
                                      <p:to>
                                        <p:strVal val="visible"/>
                                      </p:to>
                                    </p:set>
                                    <p:animEffect transition="in" filter="wipe(up)">
                                      <p:cBhvr>
                                        <p:cTn id="12" dur="500"/>
                                        <p:tgtEl>
                                          <p:spTgt spid="1413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141357"/>
                                        </p:tgtEl>
                                        <p:attrNameLst>
                                          <p:attrName>style.visibility</p:attrName>
                                        </p:attrNameLst>
                                      </p:cBhvr>
                                      <p:to>
                                        <p:strVal val="visible"/>
                                      </p:to>
                                    </p:set>
                                    <p:animEffect transition="in" filter="wipe(up)">
                                      <p:cBhvr>
                                        <p:cTn id="17" dur="500"/>
                                        <p:tgtEl>
                                          <p:spTgt spid="14135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41336"/>
                                        </p:tgtEl>
                                        <p:attrNameLst>
                                          <p:attrName>style.visibility</p:attrName>
                                        </p:attrNameLst>
                                      </p:cBhvr>
                                      <p:to>
                                        <p:strVal val="visible"/>
                                      </p:to>
                                    </p:set>
                                    <p:animEffect transition="in" filter="wipe(up)">
                                      <p:cBhvr>
                                        <p:cTn id="22" dur="500"/>
                                        <p:tgtEl>
                                          <p:spTgt spid="1413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41337"/>
                                        </p:tgtEl>
                                        <p:attrNameLst>
                                          <p:attrName>style.visibility</p:attrName>
                                        </p:attrNameLst>
                                      </p:cBhvr>
                                      <p:to>
                                        <p:strVal val="visible"/>
                                      </p:to>
                                    </p:set>
                                    <p:animEffect transition="in" filter="wipe(up)">
                                      <p:cBhvr>
                                        <p:cTn id="27" dur="500"/>
                                        <p:tgtEl>
                                          <p:spTgt spid="14133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141356"/>
                                        </p:tgtEl>
                                        <p:attrNameLst>
                                          <p:attrName>style.visibility</p:attrName>
                                        </p:attrNameLst>
                                      </p:cBhvr>
                                      <p:to>
                                        <p:strVal val="visible"/>
                                      </p:to>
                                    </p:set>
                                    <p:animEffect transition="in" filter="wipe(up)">
                                      <p:cBhvr>
                                        <p:cTn id="32" dur="500"/>
                                        <p:tgtEl>
                                          <p:spTgt spid="14135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41339"/>
                                        </p:tgtEl>
                                        <p:attrNameLst>
                                          <p:attrName>style.visibility</p:attrName>
                                        </p:attrNameLst>
                                      </p:cBhvr>
                                      <p:to>
                                        <p:strVal val="visible"/>
                                      </p:to>
                                    </p:set>
                                    <p:animEffect transition="in" filter="wipe(up)">
                                      <p:cBhvr>
                                        <p:cTn id="37" dur="500"/>
                                        <p:tgtEl>
                                          <p:spTgt spid="14133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41338"/>
                                        </p:tgtEl>
                                        <p:attrNameLst>
                                          <p:attrName>style.visibility</p:attrName>
                                        </p:attrNameLst>
                                      </p:cBhvr>
                                      <p:to>
                                        <p:strVal val="visible"/>
                                      </p:to>
                                    </p:set>
                                    <p:animEffect transition="in" filter="wipe(up)">
                                      <p:cBhvr>
                                        <p:cTn id="42" dur="500"/>
                                        <p:tgtEl>
                                          <p:spTgt spid="14133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41340"/>
                                        </p:tgtEl>
                                        <p:attrNameLst>
                                          <p:attrName>style.visibility</p:attrName>
                                        </p:attrNameLst>
                                      </p:cBhvr>
                                      <p:to>
                                        <p:strVal val="visible"/>
                                      </p:to>
                                    </p:set>
                                    <p:animEffect transition="in" filter="wipe(up)">
                                      <p:cBhvr>
                                        <p:cTn id="47" dur="500"/>
                                        <p:tgtEl>
                                          <p:spTgt spid="14134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141341"/>
                                        </p:tgtEl>
                                        <p:attrNameLst>
                                          <p:attrName>style.visibility</p:attrName>
                                        </p:attrNameLst>
                                      </p:cBhvr>
                                      <p:to>
                                        <p:strVal val="visible"/>
                                      </p:to>
                                    </p:set>
                                    <p:animEffect transition="in" filter="wipe(up)">
                                      <p:cBhvr>
                                        <p:cTn id="52" dur="500"/>
                                        <p:tgtEl>
                                          <p:spTgt spid="14134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nodeType="clickEffect">
                                  <p:stCondLst>
                                    <p:cond delay="0"/>
                                  </p:stCondLst>
                                  <p:childTnLst>
                                    <p:set>
                                      <p:cBhvr>
                                        <p:cTn id="56" dur="1" fill="hold">
                                          <p:stCondLst>
                                            <p:cond delay="0"/>
                                          </p:stCondLst>
                                        </p:cTn>
                                        <p:tgtEl>
                                          <p:spTgt spid="141361"/>
                                        </p:tgtEl>
                                        <p:attrNameLst>
                                          <p:attrName>style.visibility</p:attrName>
                                        </p:attrNameLst>
                                      </p:cBhvr>
                                      <p:to>
                                        <p:strVal val="visible"/>
                                      </p:to>
                                    </p:set>
                                    <p:animEffect transition="in" filter="wipe(up)">
                                      <p:cBhvr>
                                        <p:cTn id="57" dur="500"/>
                                        <p:tgtEl>
                                          <p:spTgt spid="14136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141342"/>
                                        </p:tgtEl>
                                        <p:attrNameLst>
                                          <p:attrName>style.visibility</p:attrName>
                                        </p:attrNameLst>
                                      </p:cBhvr>
                                      <p:to>
                                        <p:strVal val="visible"/>
                                      </p:to>
                                    </p:set>
                                    <p:animEffect transition="in" filter="wipe(up)">
                                      <p:cBhvr>
                                        <p:cTn id="62" dur="500"/>
                                        <p:tgtEl>
                                          <p:spTgt spid="14134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141344"/>
                                        </p:tgtEl>
                                        <p:attrNameLst>
                                          <p:attrName>style.visibility</p:attrName>
                                        </p:attrNameLst>
                                      </p:cBhvr>
                                      <p:to>
                                        <p:strVal val="visible"/>
                                      </p:to>
                                    </p:set>
                                    <p:animEffect transition="in" filter="wipe(up)">
                                      <p:cBhvr>
                                        <p:cTn id="67" dur="500"/>
                                        <p:tgtEl>
                                          <p:spTgt spid="14134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1" fill="hold" grpId="0" nodeType="clickEffect">
                                  <p:stCondLst>
                                    <p:cond delay="0"/>
                                  </p:stCondLst>
                                  <p:childTnLst>
                                    <p:set>
                                      <p:cBhvr>
                                        <p:cTn id="71" dur="1" fill="hold">
                                          <p:stCondLst>
                                            <p:cond delay="0"/>
                                          </p:stCondLst>
                                        </p:cTn>
                                        <p:tgtEl>
                                          <p:spTgt spid="141345"/>
                                        </p:tgtEl>
                                        <p:attrNameLst>
                                          <p:attrName>style.visibility</p:attrName>
                                        </p:attrNameLst>
                                      </p:cBhvr>
                                      <p:to>
                                        <p:strVal val="visible"/>
                                      </p:to>
                                    </p:set>
                                    <p:animEffect transition="in" filter="wipe(up)">
                                      <p:cBhvr>
                                        <p:cTn id="72" dur="500"/>
                                        <p:tgtEl>
                                          <p:spTgt spid="14134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1" fill="hold" grpId="0" nodeType="clickEffect">
                                  <p:stCondLst>
                                    <p:cond delay="0"/>
                                  </p:stCondLst>
                                  <p:childTnLst>
                                    <p:set>
                                      <p:cBhvr>
                                        <p:cTn id="76" dur="1" fill="hold">
                                          <p:stCondLst>
                                            <p:cond delay="0"/>
                                          </p:stCondLst>
                                        </p:cTn>
                                        <p:tgtEl>
                                          <p:spTgt spid="141346"/>
                                        </p:tgtEl>
                                        <p:attrNameLst>
                                          <p:attrName>style.visibility</p:attrName>
                                        </p:attrNameLst>
                                      </p:cBhvr>
                                      <p:to>
                                        <p:strVal val="visible"/>
                                      </p:to>
                                    </p:set>
                                    <p:animEffect transition="in" filter="wipe(up)">
                                      <p:cBhvr>
                                        <p:cTn id="77" dur="500"/>
                                        <p:tgtEl>
                                          <p:spTgt spid="14134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1" fill="hold" grpId="0" nodeType="clickEffect">
                                  <p:stCondLst>
                                    <p:cond delay="0"/>
                                  </p:stCondLst>
                                  <p:childTnLst>
                                    <p:set>
                                      <p:cBhvr>
                                        <p:cTn id="81" dur="1" fill="hold">
                                          <p:stCondLst>
                                            <p:cond delay="0"/>
                                          </p:stCondLst>
                                        </p:cTn>
                                        <p:tgtEl>
                                          <p:spTgt spid="141347"/>
                                        </p:tgtEl>
                                        <p:attrNameLst>
                                          <p:attrName>style.visibility</p:attrName>
                                        </p:attrNameLst>
                                      </p:cBhvr>
                                      <p:to>
                                        <p:strVal val="visible"/>
                                      </p:to>
                                    </p:set>
                                    <p:animEffect transition="in" filter="wipe(up)">
                                      <p:cBhvr>
                                        <p:cTn id="82" dur="500"/>
                                        <p:tgtEl>
                                          <p:spTgt spid="14134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1" fill="hold" grpId="0" nodeType="clickEffect">
                                  <p:stCondLst>
                                    <p:cond delay="0"/>
                                  </p:stCondLst>
                                  <p:childTnLst>
                                    <p:set>
                                      <p:cBhvr>
                                        <p:cTn id="86" dur="1" fill="hold">
                                          <p:stCondLst>
                                            <p:cond delay="0"/>
                                          </p:stCondLst>
                                        </p:cTn>
                                        <p:tgtEl>
                                          <p:spTgt spid="141348"/>
                                        </p:tgtEl>
                                        <p:attrNameLst>
                                          <p:attrName>style.visibility</p:attrName>
                                        </p:attrNameLst>
                                      </p:cBhvr>
                                      <p:to>
                                        <p:strVal val="visible"/>
                                      </p:to>
                                    </p:set>
                                    <p:animEffect transition="in" filter="wipe(up)">
                                      <p:cBhvr>
                                        <p:cTn id="87" dur="500"/>
                                        <p:tgtEl>
                                          <p:spTgt spid="14134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1" fill="hold" grpId="0" nodeType="clickEffect">
                                  <p:stCondLst>
                                    <p:cond delay="0"/>
                                  </p:stCondLst>
                                  <p:childTnLst>
                                    <p:set>
                                      <p:cBhvr>
                                        <p:cTn id="91" dur="1" fill="hold">
                                          <p:stCondLst>
                                            <p:cond delay="0"/>
                                          </p:stCondLst>
                                        </p:cTn>
                                        <p:tgtEl>
                                          <p:spTgt spid="141349"/>
                                        </p:tgtEl>
                                        <p:attrNameLst>
                                          <p:attrName>style.visibility</p:attrName>
                                        </p:attrNameLst>
                                      </p:cBhvr>
                                      <p:to>
                                        <p:strVal val="visible"/>
                                      </p:to>
                                    </p:set>
                                    <p:animEffect transition="in" filter="wipe(up)">
                                      <p:cBhvr>
                                        <p:cTn id="92" dur="500"/>
                                        <p:tgtEl>
                                          <p:spTgt spid="14134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1" fill="hold" grpId="0" nodeType="clickEffect">
                                  <p:stCondLst>
                                    <p:cond delay="0"/>
                                  </p:stCondLst>
                                  <p:childTnLst>
                                    <p:set>
                                      <p:cBhvr>
                                        <p:cTn id="96" dur="1" fill="hold">
                                          <p:stCondLst>
                                            <p:cond delay="0"/>
                                          </p:stCondLst>
                                        </p:cTn>
                                        <p:tgtEl>
                                          <p:spTgt spid="141350"/>
                                        </p:tgtEl>
                                        <p:attrNameLst>
                                          <p:attrName>style.visibility</p:attrName>
                                        </p:attrNameLst>
                                      </p:cBhvr>
                                      <p:to>
                                        <p:strVal val="visible"/>
                                      </p:to>
                                    </p:set>
                                    <p:animEffect transition="in" filter="wipe(up)">
                                      <p:cBhvr>
                                        <p:cTn id="97" dur="500"/>
                                        <p:tgtEl>
                                          <p:spTgt spid="141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34" grpId="0" autoUpdateAnimBg="0"/>
      <p:bldP spid="141335" grpId="0" autoUpdateAnimBg="0"/>
      <p:bldP spid="141336" grpId="0" autoUpdateAnimBg="0"/>
      <p:bldP spid="141337" grpId="0" autoUpdateAnimBg="0"/>
      <p:bldP spid="141338" grpId="0" autoUpdateAnimBg="0"/>
      <p:bldP spid="141339" grpId="0" autoUpdateAnimBg="0"/>
      <p:bldP spid="141340" grpId="0" autoUpdateAnimBg="0"/>
      <p:bldP spid="141341" grpId="0" autoUpdateAnimBg="0"/>
      <p:bldP spid="141342" grpId="0" autoUpdateAnimBg="0"/>
      <p:bldP spid="141344" grpId="0" autoUpdateAnimBg="0"/>
      <p:bldP spid="141345" grpId="0" autoUpdateAnimBg="0"/>
      <p:bldP spid="141346" grpId="0" autoUpdateAnimBg="0"/>
      <p:bldP spid="141347" grpId="0" autoUpdateAnimBg="0"/>
      <p:bldP spid="141348" grpId="0" autoUpdateAnimBg="0"/>
      <p:bldP spid="141349" grpId="0" autoUpdateAnimBg="0"/>
      <p:bldP spid="14135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pPr>
              <a:defRPr/>
            </a:pPr>
            <a:r>
              <a:rPr lang="de-DE" altLang="de-DE"/>
              <a:t>Artikulationsstelle</a:t>
            </a:r>
          </a:p>
        </p:txBody>
      </p:sp>
      <p:sp>
        <p:nvSpPr>
          <p:cNvPr id="142339" name="Rectangle 3"/>
          <p:cNvSpPr>
            <a:spLocks noGrp="1" noChangeArrowheads="1"/>
          </p:cNvSpPr>
          <p:nvPr>
            <p:ph type="body" idx="1"/>
          </p:nvPr>
        </p:nvSpPr>
        <p:spPr/>
        <p:txBody>
          <a:bodyPr/>
          <a:lstStyle/>
          <a:p>
            <a:pPr marL="0" indent="0" algn="just">
              <a:buFont typeface="Wingdings 2" pitchFamily="18" charset="2"/>
              <a:buNone/>
              <a:defRPr/>
            </a:pPr>
            <a:r>
              <a:rPr lang="de-DE" altLang="de-DE" dirty="0">
                <a:cs typeface="Times New Roman" pitchFamily="18" charset="0"/>
              </a:rPr>
              <a:t>Danach gibt es zwei </a:t>
            </a:r>
            <a:r>
              <a:rPr lang="de-DE" altLang="de-DE" i="1" dirty="0">
                <a:cs typeface="Times New Roman" pitchFamily="18" charset="0"/>
              </a:rPr>
              <a:t>Gebiete: </a:t>
            </a:r>
            <a:r>
              <a:rPr lang="de-DE" altLang="de-DE" dirty="0">
                <a:cs typeface="Times New Roman" pitchFamily="18" charset="0"/>
              </a:rPr>
              <a:t>ein </a:t>
            </a:r>
            <a:r>
              <a:rPr lang="de-DE" altLang="de-DE" i="1" dirty="0">
                <a:solidFill>
                  <a:schemeClr val="accent2"/>
                </a:solidFill>
                <a:cs typeface="Times New Roman" pitchFamily="18" charset="0"/>
              </a:rPr>
              <a:t>labiales</a:t>
            </a:r>
            <a:r>
              <a:rPr lang="de-DE" altLang="de-DE" dirty="0">
                <a:cs typeface="Times New Roman" pitchFamily="18" charset="0"/>
              </a:rPr>
              <a:t> Gebiet, das durch die Oberlippe gebildet wird, und ein </a:t>
            </a:r>
            <a:r>
              <a:rPr lang="de-DE" altLang="de-DE" i="1" dirty="0" err="1">
                <a:solidFill>
                  <a:schemeClr val="accent2"/>
                </a:solidFill>
                <a:cs typeface="Times New Roman" pitchFamily="18" charset="0"/>
              </a:rPr>
              <a:t>tektales</a:t>
            </a:r>
            <a:r>
              <a:rPr lang="de-DE" altLang="de-DE" dirty="0">
                <a:cs typeface="Times New Roman" pitchFamily="18" charset="0"/>
              </a:rPr>
              <a:t> Gebiet (aus lat. </a:t>
            </a:r>
            <a:r>
              <a:rPr lang="de-DE" altLang="de-DE" i="1" dirty="0" err="1">
                <a:solidFill>
                  <a:schemeClr val="accent2"/>
                </a:solidFill>
                <a:cs typeface="Times New Roman" pitchFamily="18" charset="0"/>
              </a:rPr>
              <a:t>tectum</a:t>
            </a:r>
            <a:r>
              <a:rPr lang="de-DE" altLang="de-DE" dirty="0">
                <a:cs typeface="Times New Roman" pitchFamily="18" charset="0"/>
              </a:rPr>
              <a:t> ‘Dach’)</a:t>
            </a:r>
            <a:r>
              <a:rPr lang="de-DE" altLang="de-DE" i="1" dirty="0">
                <a:cs typeface="Times New Roman" pitchFamily="18" charset="0"/>
              </a:rPr>
              <a:t>, </a:t>
            </a:r>
            <a:r>
              <a:rPr lang="de-DE" altLang="de-DE" dirty="0">
                <a:cs typeface="Times New Roman" pitchFamily="18" charset="0"/>
              </a:rPr>
              <a:t>welches das gesamte Munddach umfasst. Das labiale Gebiet wird nicht weiter in Regionen und Zonen unterteilt, außer gegebenenfalls in eine äußere </a:t>
            </a:r>
            <a:r>
              <a:rPr lang="de-DE" altLang="de-DE" i="1" dirty="0">
                <a:cs typeface="Times New Roman" pitchFamily="18" charset="0"/>
              </a:rPr>
              <a:t>(</a:t>
            </a:r>
            <a:r>
              <a:rPr lang="de-DE" altLang="de-DE" i="1" dirty="0" err="1">
                <a:solidFill>
                  <a:schemeClr val="accent2"/>
                </a:solidFill>
                <a:cs typeface="Times New Roman" pitchFamily="18" charset="0"/>
              </a:rPr>
              <a:t>exolabiale</a:t>
            </a:r>
            <a:r>
              <a:rPr lang="de-DE" altLang="de-DE" i="1" dirty="0">
                <a:cs typeface="Times New Roman" pitchFamily="18" charset="0"/>
              </a:rPr>
              <a:t>) </a:t>
            </a:r>
            <a:r>
              <a:rPr lang="de-DE" altLang="de-DE" dirty="0">
                <a:cs typeface="Times New Roman" pitchFamily="18" charset="0"/>
              </a:rPr>
              <a:t>bzw. innere </a:t>
            </a:r>
            <a:r>
              <a:rPr lang="de-DE" altLang="de-DE" i="1" dirty="0">
                <a:cs typeface="Times New Roman" pitchFamily="18" charset="0"/>
              </a:rPr>
              <a:t>(</a:t>
            </a:r>
            <a:r>
              <a:rPr lang="de-DE" altLang="de-DE" i="1" dirty="0" err="1">
                <a:solidFill>
                  <a:schemeClr val="accent2"/>
                </a:solidFill>
                <a:cs typeface="Times New Roman" pitchFamily="18" charset="0"/>
              </a:rPr>
              <a:t>endolabiale</a:t>
            </a:r>
            <a:r>
              <a:rPr lang="de-DE" altLang="de-DE" i="1" dirty="0">
                <a:cs typeface="Times New Roman" pitchFamily="18" charset="0"/>
              </a:rPr>
              <a:t>) </a:t>
            </a:r>
            <a:r>
              <a:rPr lang="de-DE" altLang="de-DE" dirty="0" err="1">
                <a:cs typeface="Times New Roman" pitchFamily="18" charset="0"/>
              </a:rPr>
              <a:t>Subzone</a:t>
            </a:r>
            <a:r>
              <a:rPr lang="de-DE" altLang="de-DE" dirty="0">
                <a:cs typeface="Times New Roman" pitchFamily="18" charset="0"/>
              </a:rPr>
              <a:t>.</a:t>
            </a:r>
          </a:p>
          <a:p>
            <a:pPr marL="0" indent="0" algn="just">
              <a:defRPr/>
            </a:pPr>
            <a:endParaRPr lang="de-DE" altLang="de-D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a:defRPr/>
            </a:pPr>
            <a:r>
              <a:rPr lang="de-DE" altLang="de-DE"/>
              <a:t>Artikulationsstelle</a:t>
            </a:r>
          </a:p>
        </p:txBody>
      </p:sp>
      <p:sp>
        <p:nvSpPr>
          <p:cNvPr id="143363" name="Rectangle 3"/>
          <p:cNvSpPr>
            <a:spLocks noGrp="1" noChangeArrowheads="1"/>
          </p:cNvSpPr>
          <p:nvPr>
            <p:ph type="body" idx="1"/>
          </p:nvPr>
        </p:nvSpPr>
        <p:spPr/>
        <p:txBody>
          <a:bodyPr/>
          <a:lstStyle/>
          <a:p>
            <a:pPr marL="0" indent="0" algn="just">
              <a:buFont typeface="Wingdings 2" pitchFamily="18" charset="2"/>
              <a:buNone/>
              <a:defRPr/>
            </a:pPr>
            <a:r>
              <a:rPr lang="de-DE" altLang="de-DE">
                <a:cs typeface="Times New Roman" pitchFamily="18" charset="0"/>
              </a:rPr>
              <a:t>Das tektale Gebiet zerfällt auf natürliche Weise in zwei </a:t>
            </a:r>
            <a:r>
              <a:rPr lang="de-DE" altLang="de-DE" i="1">
                <a:solidFill>
                  <a:schemeClr val="accent2"/>
                </a:solidFill>
                <a:cs typeface="Times New Roman" pitchFamily="18" charset="0"/>
              </a:rPr>
              <a:t>Regionen</a:t>
            </a:r>
            <a:r>
              <a:rPr lang="de-DE" altLang="de-DE" i="1">
                <a:cs typeface="Times New Roman" pitchFamily="18" charset="0"/>
              </a:rPr>
              <a:t>, </a:t>
            </a:r>
            <a:r>
              <a:rPr lang="de-DE" altLang="de-DE">
                <a:cs typeface="Times New Roman" pitchFamily="18" charset="0"/>
              </a:rPr>
              <a:t>eine</a:t>
            </a:r>
            <a:r>
              <a:rPr lang="de-DE" altLang="de-DE" i="1">
                <a:cs typeface="Times New Roman" pitchFamily="18" charset="0"/>
              </a:rPr>
              <a:t> </a:t>
            </a:r>
            <a:r>
              <a:rPr lang="de-DE" altLang="de-DE" i="1">
                <a:solidFill>
                  <a:schemeClr val="accent2"/>
                </a:solidFill>
                <a:cs typeface="Times New Roman" pitchFamily="18" charset="0"/>
              </a:rPr>
              <a:t>dentalveolare</a:t>
            </a:r>
            <a:r>
              <a:rPr lang="de-DE" altLang="de-DE" i="1">
                <a:cs typeface="Times New Roman" pitchFamily="18" charset="0"/>
              </a:rPr>
              <a:t> </a:t>
            </a:r>
            <a:r>
              <a:rPr lang="de-DE" altLang="de-DE">
                <a:cs typeface="Times New Roman" pitchFamily="18" charset="0"/>
              </a:rPr>
              <a:t>Region (Präfix </a:t>
            </a:r>
            <a:r>
              <a:rPr lang="de-DE" altLang="de-DE" i="1">
                <a:solidFill>
                  <a:schemeClr val="accent2"/>
                </a:solidFill>
                <a:cs typeface="Times New Roman" pitchFamily="18" charset="0"/>
              </a:rPr>
              <a:t>dent</a:t>
            </a:r>
            <a:r>
              <a:rPr lang="de-DE" altLang="de-DE" i="1">
                <a:cs typeface="Times New Roman" pitchFamily="18" charset="0"/>
              </a:rPr>
              <a:t>-,</a:t>
            </a:r>
            <a:r>
              <a:rPr lang="de-DE" altLang="de-DE">
                <a:cs typeface="Times New Roman" pitchFamily="18" charset="0"/>
              </a:rPr>
              <a:t> das sich auf die Oberzähne bezieht + Adjektiv </a:t>
            </a:r>
            <a:r>
              <a:rPr lang="de-DE" altLang="de-DE" i="1">
                <a:solidFill>
                  <a:schemeClr val="accent2"/>
                </a:solidFill>
                <a:cs typeface="Times New Roman" pitchFamily="18" charset="0"/>
              </a:rPr>
              <a:t>alveolar</a:t>
            </a:r>
            <a:r>
              <a:rPr lang="de-DE" altLang="de-DE" i="1">
                <a:cs typeface="Times New Roman" pitchFamily="18" charset="0"/>
              </a:rPr>
              <a:t>, </a:t>
            </a:r>
            <a:r>
              <a:rPr lang="de-DE" altLang="de-DE">
                <a:cs typeface="Times New Roman" pitchFamily="18" charset="0"/>
              </a:rPr>
              <a:t>zur Bezeichnung des Zahndamms [Alveolen]) und eine </a:t>
            </a:r>
            <a:r>
              <a:rPr lang="de-DE" altLang="de-DE" i="1">
                <a:solidFill>
                  <a:schemeClr val="hlink"/>
                </a:solidFill>
                <a:cs typeface="Times New Roman" pitchFamily="18" charset="0"/>
              </a:rPr>
              <a:t>domale</a:t>
            </a:r>
            <a:r>
              <a:rPr lang="de-DE" altLang="de-DE" i="1">
                <a:cs typeface="Times New Roman" pitchFamily="18" charset="0"/>
              </a:rPr>
              <a:t> </a:t>
            </a:r>
            <a:r>
              <a:rPr lang="de-DE" altLang="de-DE">
                <a:cs typeface="Times New Roman" pitchFamily="18" charset="0"/>
              </a:rPr>
              <a:t>Region (zu altfrz. </a:t>
            </a:r>
            <a:r>
              <a:rPr lang="de-DE" altLang="de-DE" i="1">
                <a:solidFill>
                  <a:schemeClr val="accent2"/>
                </a:solidFill>
                <a:cs typeface="Times New Roman" pitchFamily="18" charset="0"/>
              </a:rPr>
              <a:t>dôme</a:t>
            </a:r>
            <a:r>
              <a:rPr lang="de-DE" altLang="de-DE">
                <a:cs typeface="Times New Roman" pitchFamily="18" charset="0"/>
              </a:rPr>
              <a:t> 'Kuppel' &lt; gr. </a:t>
            </a:r>
            <a:r>
              <a:rPr lang="de-DE" altLang="de-DE" i="1">
                <a:solidFill>
                  <a:schemeClr val="accent2"/>
                </a:solidFill>
                <a:cs typeface="Times New Roman" pitchFamily="18" charset="0"/>
              </a:rPr>
              <a:t>d</a:t>
            </a:r>
            <a:r>
              <a:rPr lang="en-US" altLang="de-DE" i="1">
                <a:solidFill>
                  <a:schemeClr val="accent2"/>
                </a:solidFill>
                <a:cs typeface="Tahoma" pitchFamily="34" charset="0"/>
              </a:rPr>
              <a:t>ō</a:t>
            </a:r>
            <a:r>
              <a:rPr lang="de-DE" altLang="de-DE" i="1">
                <a:solidFill>
                  <a:schemeClr val="accent2"/>
                </a:solidFill>
                <a:cs typeface="Times New Roman" pitchFamily="18" charset="0"/>
              </a:rPr>
              <a:t>ma</a:t>
            </a:r>
            <a:r>
              <a:rPr lang="de-DE" altLang="de-DE">
                <a:cs typeface="Times New Roman" pitchFamily="18" charset="0"/>
              </a:rPr>
              <a:t> ‘Dach’), die den gesamten konkaven ‘Dom’ hinter dem Zahndamm, vom harten bis zum weichen Gaumen, umfasst.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69ecaa6f2b6bd44685a5a4c5bed19c2eefb1e8c"/>
</p:tagLst>
</file>

<file path=ppt/theme/theme1.xml><?xml version="1.0" encoding="utf-8"?>
<a:theme xmlns:a="http://schemas.openxmlformats.org/drawingml/2006/main" name="Transkription">
  <a:themeElements>
    <a:clrScheme name="">
      <a:dk1>
        <a:srgbClr val="000000"/>
      </a:dk1>
      <a:lt1>
        <a:srgbClr val="FFFFFF"/>
      </a:lt1>
      <a:dk2>
        <a:srgbClr val="660033"/>
      </a:dk2>
      <a:lt2>
        <a:srgbClr val="969696"/>
      </a:lt2>
      <a:accent1>
        <a:srgbClr val="FFFFFF"/>
      </a:accent1>
      <a:accent2>
        <a:srgbClr val="CC3300"/>
      </a:accent2>
      <a:accent3>
        <a:srgbClr val="FFFFFF"/>
      </a:accent3>
      <a:accent4>
        <a:srgbClr val="000000"/>
      </a:accent4>
      <a:accent5>
        <a:srgbClr val="FFFFFF"/>
      </a:accent5>
      <a:accent6>
        <a:srgbClr val="B92D00"/>
      </a:accent6>
      <a:hlink>
        <a:srgbClr val="FF3300"/>
      </a:hlink>
      <a:folHlink>
        <a:srgbClr val="FF7C80"/>
      </a:folHlink>
    </a:clrScheme>
    <a:fontScheme name="Transkription">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Transkrip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Transkrip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Transkrip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Phonetik</Template>
  <TotalTime>0</TotalTime>
  <Words>2806</Words>
  <Application>Microsoft Office PowerPoint</Application>
  <PresentationFormat>Bildschirmpräsentation (4:3)</PresentationFormat>
  <Paragraphs>288</Paragraphs>
  <Slides>46</Slides>
  <Notes>0</Notes>
  <HiddenSlides>0</HiddenSlides>
  <MMClips>0</MMClips>
  <ScaleCrop>false</ScaleCrop>
  <HeadingPairs>
    <vt:vector size="10"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46</vt:i4>
      </vt:variant>
      <vt:variant>
        <vt:lpstr>Zielgruppenorientierte Präsentationen</vt:lpstr>
      </vt:variant>
      <vt:variant>
        <vt:i4>1</vt:i4>
      </vt:variant>
    </vt:vector>
  </HeadingPairs>
  <TitlesOfParts>
    <vt:vector size="56" baseType="lpstr">
      <vt:lpstr>PhonSymbol</vt:lpstr>
      <vt:lpstr>SILSophia IPA93</vt:lpstr>
      <vt:lpstr>Tahoma</vt:lpstr>
      <vt:lpstr>Times New Roman</vt:lpstr>
      <vt:lpstr>Wingdings</vt:lpstr>
      <vt:lpstr>Wingdings 2</vt:lpstr>
      <vt:lpstr>Wingdings 3</vt:lpstr>
      <vt:lpstr>Transkription</vt:lpstr>
      <vt:lpstr>CorelPhotoPaint.Image.9</vt:lpstr>
      <vt:lpstr>Einführung in die  Phonetik und Phonologie</vt:lpstr>
      <vt:lpstr>Artikulationsstelle</vt:lpstr>
      <vt:lpstr>Artikulationsstelle</vt:lpstr>
      <vt:lpstr>PowerPoint-Präsentation</vt:lpstr>
      <vt:lpstr>PowerPoint-Präsentation</vt:lpstr>
      <vt:lpstr>Artikulationsstelle</vt:lpstr>
      <vt:lpstr>PowerPoint-Präsentation</vt:lpstr>
      <vt:lpstr>Artikulationsstelle</vt:lpstr>
      <vt:lpstr>Artikulationsstelle</vt:lpstr>
      <vt:lpstr>Artikulationsstelle</vt:lpstr>
      <vt:lpstr>Artikulationsstelle</vt:lpstr>
      <vt:lpstr>Artikulationsstelle</vt:lpstr>
      <vt:lpstr>Artikulationsstelle</vt:lpstr>
      <vt:lpstr>Artikulationsstelle</vt:lpstr>
      <vt:lpstr>Artikulationsstelle</vt:lpstr>
      <vt:lpstr>PowerPoint-Präsentation</vt:lpstr>
      <vt:lpstr>Unterteilungen der Zunge</vt:lpstr>
      <vt:lpstr>Untere (aktive) Artikulatoren</vt:lpstr>
      <vt:lpstr>PowerPoint-Präsentation</vt:lpstr>
      <vt:lpstr>Terminologie</vt:lpstr>
      <vt:lpstr>Terminologie</vt:lpstr>
      <vt:lpstr>labio-labial</vt:lpstr>
      <vt:lpstr>labio-labial</vt:lpstr>
      <vt:lpstr>labio-dental</vt:lpstr>
      <vt:lpstr>apikal</vt:lpstr>
      <vt:lpstr>apiko-dental</vt:lpstr>
      <vt:lpstr>apiko-alveolar</vt:lpstr>
      <vt:lpstr>apiko-postalveolar</vt:lpstr>
      <vt:lpstr>apiko-postalveolar</vt:lpstr>
      <vt:lpstr>laminal</vt:lpstr>
      <vt:lpstr>lamino-dental</vt:lpstr>
      <vt:lpstr>lamino-alveolar</vt:lpstr>
      <vt:lpstr>lamino-postalveolar</vt:lpstr>
      <vt:lpstr>sublaminal</vt:lpstr>
      <vt:lpstr>sublamino-postalveolar</vt:lpstr>
      <vt:lpstr>sublamino-präpalatal</vt:lpstr>
      <vt:lpstr>dorso-präpalatal</vt:lpstr>
      <vt:lpstr>dorso-palatal</vt:lpstr>
      <vt:lpstr>dorso-palatal</vt:lpstr>
      <vt:lpstr>dorso-velar</vt:lpstr>
      <vt:lpstr>dorso-uvular</vt:lpstr>
      <vt:lpstr>dorso-uvular</vt:lpstr>
      <vt:lpstr>pharyngal</vt:lpstr>
      <vt:lpstr>laryngal</vt:lpstr>
      <vt:lpstr>PowerPoint-Präsentation</vt:lpstr>
      <vt:lpstr>PowerPoint-Präsentation</vt:lpstr>
      <vt:lpstr>Artikulation3-kurz</vt:lpstr>
    </vt:vector>
  </TitlesOfParts>
  <Company>Universität Bremen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Phonetik und Phonologie</dc:title>
  <dc:subject>Der Artikulationsprozess: Teil 3</dc:subject>
  <dc:creator>Karl Heinz Wagner</dc:creator>
  <cp:lastModifiedBy>Karl Heinz Wagner</cp:lastModifiedBy>
  <cp:revision>87</cp:revision>
  <dcterms:created xsi:type="dcterms:W3CDTF">1999-04-14T06:21:57Z</dcterms:created>
  <dcterms:modified xsi:type="dcterms:W3CDTF">2019-11-16T08:42:22Z</dcterms:modified>
</cp:coreProperties>
</file>