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794500" cy="9906000"/>
  <p:custDataLst>
    <p:tags r:id="rId26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99"/>
    <a:srgbClr val="3366CC"/>
    <a:srgbClr val="00CC99"/>
    <a:srgbClr val="66FF66"/>
    <a:srgbClr val="FFCC66"/>
    <a:srgbClr val="9900FF"/>
    <a:srgbClr val="FF00FF"/>
    <a:srgbClr val="0404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119" d="100"/>
          <a:sy n="119" d="100"/>
        </p:scale>
        <p:origin x="129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t" anchorCtr="0" compatLnSpc="1">
            <a:prstTxWarp prst="textNoShape">
              <a:avLst/>
            </a:prstTxWarp>
          </a:bodyPr>
          <a:lstStyle>
            <a:lvl1pPr algn="l" defTabSz="915988">
              <a:defRPr kumimoji="0" sz="1200">
                <a:effectLst/>
              </a:defRPr>
            </a:lvl1pPr>
          </a:lstStyle>
          <a:p>
            <a:r>
              <a:rPr lang="de-DE" altLang="de-DE"/>
              <a:t>Karl Heinz Wagner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t" anchorCtr="0" compatLnSpc="1">
            <a:prstTxWarp prst="textNoShape">
              <a:avLst/>
            </a:prstTxWarp>
          </a:bodyPr>
          <a:lstStyle>
            <a:lvl1pPr algn="r" defTabSz="915988">
              <a:defRPr kumimoji="0" sz="1200">
                <a:effectLst/>
              </a:defRPr>
            </a:lvl1pPr>
          </a:lstStyle>
          <a:p>
            <a:fld id="{F4B84778-77CB-4788-9A98-C25B5AFA4F7A}" type="datetime4">
              <a:rPr lang="de-DE" altLang="de-DE"/>
              <a:pPr/>
              <a:t>16. November 2019</a:t>
            </a:fld>
            <a:endParaRPr lang="de-DE" altLang="de-DE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2288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b" anchorCtr="0" compatLnSpc="1">
            <a:prstTxWarp prst="textNoShape">
              <a:avLst/>
            </a:prstTxWarp>
          </a:bodyPr>
          <a:lstStyle>
            <a:lvl1pPr algn="l" defTabSz="915988">
              <a:defRPr kumimoji="0" sz="1200">
                <a:effectLst/>
              </a:defRPr>
            </a:lvl1pPr>
          </a:lstStyle>
          <a:p>
            <a:r>
              <a:rPr lang="de-DE" altLang="de-DE"/>
              <a:t>Grammatik des Verbs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2288"/>
            <a:ext cx="29448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b" anchorCtr="0" compatLnSpc="1">
            <a:prstTxWarp prst="textNoShape">
              <a:avLst/>
            </a:prstTxWarp>
          </a:bodyPr>
          <a:lstStyle>
            <a:lvl1pPr algn="r" defTabSz="915988">
              <a:defRPr kumimoji="0" sz="1200">
                <a:effectLst/>
              </a:defRPr>
            </a:lvl1pPr>
          </a:lstStyle>
          <a:p>
            <a:fld id="{025CBCAA-88A7-4C7D-A1B7-66EFAE60FFF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11584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de-DE" altLang="de-DE"/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6988" y="0"/>
            <a:ext cx="299243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de-DE" altLang="de-DE"/>
          </a:p>
        </p:txBody>
      </p:sp>
      <p:sp>
        <p:nvSpPr>
          <p:cNvPr id="288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62000"/>
            <a:ext cx="497363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8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0750" y="4721225"/>
            <a:ext cx="4987925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288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16238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de-DE" altLang="de-DE"/>
          </a:p>
        </p:txBody>
      </p:sp>
      <p:sp>
        <p:nvSpPr>
          <p:cNvPr id="288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6988" y="9442450"/>
            <a:ext cx="299243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C157933-3054-444E-B91F-07D1BEFFB75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4943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/>
              <a:t>Hier klicken, um Master-Titelformat zu bearbeiten.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536575" indent="-536575">
              <a:defRPr>
                <a:effectLst/>
              </a:defRPr>
            </a:lvl1pPr>
          </a:lstStyle>
          <a:p>
            <a:pPr lvl="0"/>
            <a:r>
              <a:rPr lang="de-DE" altLang="de-DE" noProof="0"/>
              <a:t>Hier klicken, um Master-Untertitelformat zu bearbeiten.</a:t>
            </a:r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51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123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2473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50050" y="765175"/>
            <a:ext cx="2165350" cy="53308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765175"/>
            <a:ext cx="6346825" cy="53308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214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127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2580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752600"/>
            <a:ext cx="4256088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9313" y="1752600"/>
            <a:ext cx="4256087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4659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188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9596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8551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5142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2018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65175"/>
            <a:ext cx="86423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Master-Titelformat zu bearbeiten.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52600"/>
            <a:ext cx="86645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bearbeiten.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02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endParaRPr lang="de-DE" altLang="de-DE"/>
          </a:p>
        </p:txBody>
      </p:sp>
      <p:pic>
        <p:nvPicPr>
          <p:cNvPr id="350215" name="Picture 7" descr="kh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-11113"/>
            <a:ext cx="857250" cy="7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0216" name="Line 8"/>
          <p:cNvSpPr>
            <a:spLocks noChangeShapeType="1"/>
          </p:cNvSpPr>
          <p:nvPr/>
        </p:nvSpPr>
        <p:spPr bwMode="auto">
          <a:xfrm>
            <a:off x="250825" y="765175"/>
            <a:ext cx="8642350" cy="0"/>
          </a:xfrm>
          <a:prstGeom prst="line">
            <a:avLst/>
          </a:prstGeom>
          <a:noFill/>
          <a:ln w="38100" cap="sq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50217" name="Picture 9" descr="phonologi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88913"/>
            <a:ext cx="3960813" cy="56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1" grpId="0" build="p" bldLvl="4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0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021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0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021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0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021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0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021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0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02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°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3" pitchFamily="18" charset="2"/>
        <a:buChar char="u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Einführung in die </a:t>
            </a:r>
            <a:br>
              <a:rPr lang="de-DE" altLang="de-DE"/>
            </a:br>
            <a:r>
              <a:rPr lang="de-DE" altLang="de-DE"/>
              <a:t>Phonetik und Phonologie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Konsonantenbeschreibung</a:t>
            </a:r>
          </a:p>
          <a:p>
            <a:r>
              <a:rPr lang="de-DE" altLang="de-DE"/>
              <a:t>Zusammenfassung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826" name="Picture 2"/>
          <p:cNvPicPr preferRelativeResize="0"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838200"/>
            <a:ext cx="460692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33827" name="Group 3"/>
          <p:cNvGrpSpPr>
            <a:grpSpLocks/>
          </p:cNvGrpSpPr>
          <p:nvPr/>
        </p:nvGrpSpPr>
        <p:grpSpPr bwMode="auto">
          <a:xfrm>
            <a:off x="457200" y="2590800"/>
            <a:ext cx="2209800" cy="373063"/>
            <a:chOff x="384" y="1632"/>
            <a:chExt cx="1392" cy="235"/>
          </a:xfrm>
        </p:grpSpPr>
        <p:sp>
          <p:nvSpPr>
            <p:cNvPr id="333828" name="Line 4"/>
            <p:cNvSpPr>
              <a:spLocks noChangeShapeType="1"/>
            </p:cNvSpPr>
            <p:nvPr/>
          </p:nvSpPr>
          <p:spPr bwMode="auto">
            <a:xfrm flipH="1">
              <a:off x="1344" y="1680"/>
              <a:ext cx="432" cy="0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29" name="Text Box 5"/>
            <p:cNvSpPr txBox="1">
              <a:spLocks noChangeArrowheads="1"/>
            </p:cNvSpPr>
            <p:nvPr/>
          </p:nvSpPr>
          <p:spPr bwMode="auto">
            <a:xfrm>
              <a:off x="384" y="1632"/>
              <a:ext cx="912" cy="235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Oberlippe</a:t>
              </a:r>
            </a:p>
          </p:txBody>
        </p:sp>
      </p:grpSp>
      <p:grpSp>
        <p:nvGrpSpPr>
          <p:cNvPr id="333830" name="Group 6"/>
          <p:cNvGrpSpPr>
            <a:grpSpLocks/>
          </p:cNvGrpSpPr>
          <p:nvPr/>
        </p:nvGrpSpPr>
        <p:grpSpPr bwMode="auto">
          <a:xfrm>
            <a:off x="914400" y="1981200"/>
            <a:ext cx="2133600" cy="609600"/>
            <a:chOff x="576" y="1248"/>
            <a:chExt cx="1344" cy="384"/>
          </a:xfrm>
        </p:grpSpPr>
        <p:sp>
          <p:nvSpPr>
            <p:cNvPr id="333831" name="Line 7"/>
            <p:cNvSpPr>
              <a:spLocks noChangeShapeType="1"/>
            </p:cNvSpPr>
            <p:nvPr/>
          </p:nvSpPr>
          <p:spPr bwMode="auto">
            <a:xfrm flipH="1" flipV="1">
              <a:off x="1536" y="1392"/>
              <a:ext cx="384" cy="240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32" name="Text Box 8"/>
            <p:cNvSpPr txBox="1">
              <a:spLocks noChangeArrowheads="1"/>
            </p:cNvSpPr>
            <p:nvPr/>
          </p:nvSpPr>
          <p:spPr bwMode="auto">
            <a:xfrm>
              <a:off x="576" y="1248"/>
              <a:ext cx="960" cy="235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Oberzähne</a:t>
              </a:r>
            </a:p>
          </p:txBody>
        </p:sp>
      </p:grpSp>
      <p:grpSp>
        <p:nvGrpSpPr>
          <p:cNvPr id="333833" name="Group 9"/>
          <p:cNvGrpSpPr>
            <a:grpSpLocks/>
          </p:cNvGrpSpPr>
          <p:nvPr/>
        </p:nvGrpSpPr>
        <p:grpSpPr bwMode="auto">
          <a:xfrm>
            <a:off x="1447800" y="1295400"/>
            <a:ext cx="1905000" cy="1295400"/>
            <a:chOff x="912" y="816"/>
            <a:chExt cx="1200" cy="816"/>
          </a:xfrm>
        </p:grpSpPr>
        <p:sp>
          <p:nvSpPr>
            <p:cNvPr id="333834" name="Line 10"/>
            <p:cNvSpPr>
              <a:spLocks noChangeShapeType="1"/>
            </p:cNvSpPr>
            <p:nvPr/>
          </p:nvSpPr>
          <p:spPr bwMode="auto">
            <a:xfrm flipH="1" flipV="1">
              <a:off x="1824" y="1008"/>
              <a:ext cx="288" cy="624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35" name="Text Box 11"/>
            <p:cNvSpPr txBox="1">
              <a:spLocks noChangeArrowheads="1"/>
            </p:cNvSpPr>
            <p:nvPr/>
          </p:nvSpPr>
          <p:spPr bwMode="auto">
            <a:xfrm>
              <a:off x="912" y="816"/>
              <a:ext cx="1104" cy="235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Zahndamm</a:t>
              </a:r>
            </a:p>
          </p:txBody>
        </p:sp>
      </p:grpSp>
      <p:grpSp>
        <p:nvGrpSpPr>
          <p:cNvPr id="333836" name="Group 12"/>
          <p:cNvGrpSpPr>
            <a:grpSpLocks/>
          </p:cNvGrpSpPr>
          <p:nvPr/>
        </p:nvGrpSpPr>
        <p:grpSpPr bwMode="auto">
          <a:xfrm>
            <a:off x="3352800" y="1143000"/>
            <a:ext cx="1752600" cy="1066800"/>
            <a:chOff x="2112" y="720"/>
            <a:chExt cx="1104" cy="672"/>
          </a:xfrm>
        </p:grpSpPr>
        <p:sp>
          <p:nvSpPr>
            <p:cNvPr id="333837" name="Line 13"/>
            <p:cNvSpPr>
              <a:spLocks noChangeShapeType="1"/>
            </p:cNvSpPr>
            <p:nvPr/>
          </p:nvSpPr>
          <p:spPr bwMode="auto">
            <a:xfrm flipV="1">
              <a:off x="2400" y="960"/>
              <a:ext cx="0" cy="432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38" name="Text Box 14"/>
            <p:cNvSpPr txBox="1">
              <a:spLocks noChangeArrowheads="1"/>
            </p:cNvSpPr>
            <p:nvPr/>
          </p:nvSpPr>
          <p:spPr bwMode="auto">
            <a:xfrm>
              <a:off x="2112" y="720"/>
              <a:ext cx="1104" cy="216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harter Gaumen</a:t>
              </a:r>
            </a:p>
          </p:txBody>
        </p:sp>
      </p:grpSp>
      <p:grpSp>
        <p:nvGrpSpPr>
          <p:cNvPr id="333839" name="Group 15"/>
          <p:cNvGrpSpPr>
            <a:grpSpLocks/>
          </p:cNvGrpSpPr>
          <p:nvPr/>
        </p:nvGrpSpPr>
        <p:grpSpPr bwMode="auto">
          <a:xfrm>
            <a:off x="4648200" y="1143000"/>
            <a:ext cx="2362200" cy="838200"/>
            <a:chOff x="2928" y="720"/>
            <a:chExt cx="1488" cy="528"/>
          </a:xfrm>
        </p:grpSpPr>
        <p:sp>
          <p:nvSpPr>
            <p:cNvPr id="333840" name="Line 16"/>
            <p:cNvSpPr>
              <a:spLocks noChangeShapeType="1"/>
            </p:cNvSpPr>
            <p:nvPr/>
          </p:nvSpPr>
          <p:spPr bwMode="auto">
            <a:xfrm flipV="1">
              <a:off x="2928" y="1152"/>
              <a:ext cx="384" cy="96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41" name="Text Box 17"/>
            <p:cNvSpPr txBox="1">
              <a:spLocks noChangeArrowheads="1"/>
            </p:cNvSpPr>
            <p:nvPr/>
          </p:nvSpPr>
          <p:spPr bwMode="auto">
            <a:xfrm>
              <a:off x="3312" y="720"/>
              <a:ext cx="1104" cy="446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weicher Gaumen</a:t>
              </a:r>
            </a:p>
          </p:txBody>
        </p:sp>
      </p:grpSp>
      <p:grpSp>
        <p:nvGrpSpPr>
          <p:cNvPr id="333842" name="Group 18"/>
          <p:cNvGrpSpPr>
            <a:grpSpLocks/>
          </p:cNvGrpSpPr>
          <p:nvPr/>
        </p:nvGrpSpPr>
        <p:grpSpPr bwMode="auto">
          <a:xfrm>
            <a:off x="3048000" y="5181600"/>
            <a:ext cx="2667000" cy="708025"/>
            <a:chOff x="1920" y="3264"/>
            <a:chExt cx="1680" cy="446"/>
          </a:xfrm>
        </p:grpSpPr>
        <p:sp>
          <p:nvSpPr>
            <p:cNvPr id="333843" name="Line 19"/>
            <p:cNvSpPr>
              <a:spLocks noChangeShapeType="1"/>
            </p:cNvSpPr>
            <p:nvPr/>
          </p:nvSpPr>
          <p:spPr bwMode="auto">
            <a:xfrm>
              <a:off x="3168" y="3456"/>
              <a:ext cx="432" cy="0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none" w="sm" len="sm"/>
              <a:tailEnd type="oval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44" name="Text Box 20"/>
            <p:cNvSpPr txBox="1">
              <a:spLocks noChangeArrowheads="1"/>
            </p:cNvSpPr>
            <p:nvPr/>
          </p:nvSpPr>
          <p:spPr bwMode="auto">
            <a:xfrm>
              <a:off x="1920" y="3264"/>
              <a:ext cx="1248" cy="446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Stimmlippen (Glottis)</a:t>
              </a:r>
            </a:p>
          </p:txBody>
        </p:sp>
      </p:grpSp>
      <p:grpSp>
        <p:nvGrpSpPr>
          <p:cNvPr id="333845" name="Group 21"/>
          <p:cNvGrpSpPr>
            <a:grpSpLocks/>
          </p:cNvGrpSpPr>
          <p:nvPr/>
        </p:nvGrpSpPr>
        <p:grpSpPr bwMode="auto">
          <a:xfrm>
            <a:off x="5638800" y="3200400"/>
            <a:ext cx="2514600" cy="373063"/>
            <a:chOff x="3552" y="2016"/>
            <a:chExt cx="1584" cy="235"/>
          </a:xfrm>
        </p:grpSpPr>
        <p:sp>
          <p:nvSpPr>
            <p:cNvPr id="333846" name="Line 22"/>
            <p:cNvSpPr>
              <a:spLocks noChangeShapeType="1"/>
            </p:cNvSpPr>
            <p:nvPr/>
          </p:nvSpPr>
          <p:spPr bwMode="auto">
            <a:xfrm>
              <a:off x="3552" y="2160"/>
              <a:ext cx="672" cy="0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47" name="Text Box 23"/>
            <p:cNvSpPr txBox="1">
              <a:spLocks noChangeArrowheads="1"/>
            </p:cNvSpPr>
            <p:nvPr/>
          </p:nvSpPr>
          <p:spPr bwMode="auto">
            <a:xfrm>
              <a:off x="4224" y="2016"/>
              <a:ext cx="912" cy="235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Pharynx</a:t>
              </a:r>
            </a:p>
          </p:txBody>
        </p:sp>
      </p:grpSp>
      <p:grpSp>
        <p:nvGrpSpPr>
          <p:cNvPr id="333848" name="Group 24"/>
          <p:cNvGrpSpPr>
            <a:grpSpLocks/>
          </p:cNvGrpSpPr>
          <p:nvPr/>
        </p:nvGrpSpPr>
        <p:grpSpPr bwMode="auto">
          <a:xfrm>
            <a:off x="5410200" y="2057400"/>
            <a:ext cx="2362200" cy="708025"/>
            <a:chOff x="3408" y="1296"/>
            <a:chExt cx="1488" cy="446"/>
          </a:xfrm>
        </p:grpSpPr>
        <p:sp>
          <p:nvSpPr>
            <p:cNvPr id="333849" name="Line 25"/>
            <p:cNvSpPr>
              <a:spLocks noChangeShapeType="1"/>
            </p:cNvSpPr>
            <p:nvPr/>
          </p:nvSpPr>
          <p:spPr bwMode="auto">
            <a:xfrm>
              <a:off x="3408" y="1536"/>
              <a:ext cx="384" cy="0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50" name="Text Box 26"/>
            <p:cNvSpPr txBox="1">
              <a:spLocks noChangeArrowheads="1"/>
            </p:cNvSpPr>
            <p:nvPr/>
          </p:nvSpPr>
          <p:spPr bwMode="auto">
            <a:xfrm>
              <a:off x="3792" y="1296"/>
              <a:ext cx="1104" cy="446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Uvula (Zäpfchen)</a:t>
              </a:r>
            </a:p>
          </p:txBody>
        </p:sp>
      </p:grpSp>
      <p:grpSp>
        <p:nvGrpSpPr>
          <p:cNvPr id="333851" name="Group 27"/>
          <p:cNvGrpSpPr>
            <a:grpSpLocks/>
          </p:cNvGrpSpPr>
          <p:nvPr/>
        </p:nvGrpSpPr>
        <p:grpSpPr bwMode="auto">
          <a:xfrm>
            <a:off x="5867400" y="4800600"/>
            <a:ext cx="2743200" cy="708025"/>
            <a:chOff x="3696" y="3024"/>
            <a:chExt cx="1728" cy="446"/>
          </a:xfrm>
        </p:grpSpPr>
        <p:sp>
          <p:nvSpPr>
            <p:cNvPr id="333852" name="Line 28"/>
            <p:cNvSpPr>
              <a:spLocks noChangeShapeType="1"/>
            </p:cNvSpPr>
            <p:nvPr/>
          </p:nvSpPr>
          <p:spPr bwMode="auto">
            <a:xfrm>
              <a:off x="3696" y="3216"/>
              <a:ext cx="480" cy="0"/>
            </a:xfrm>
            <a:prstGeom prst="line">
              <a:avLst/>
            </a:prstGeom>
            <a:noFill/>
            <a:ln w="76200" cap="sq">
              <a:solidFill>
                <a:srgbClr val="009999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333853" name="Text Box 29"/>
            <p:cNvSpPr txBox="1">
              <a:spLocks noChangeArrowheads="1"/>
            </p:cNvSpPr>
            <p:nvPr/>
          </p:nvSpPr>
          <p:spPr bwMode="auto">
            <a:xfrm>
              <a:off x="4176" y="3024"/>
              <a:ext cx="1248" cy="446"/>
            </a:xfrm>
            <a:prstGeom prst="rect">
              <a:avLst/>
            </a:prstGeom>
            <a:solidFill>
              <a:srgbClr val="009999"/>
            </a:solidFill>
            <a:ln w="381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Kehlkopf (Larynx)</a:t>
              </a:r>
            </a:p>
          </p:txBody>
        </p:sp>
      </p:grpSp>
      <p:sp>
        <p:nvSpPr>
          <p:cNvPr id="333854" name="Text Box 30"/>
          <p:cNvSpPr txBox="1">
            <a:spLocks noChangeArrowheads="1"/>
          </p:cNvSpPr>
          <p:nvPr/>
        </p:nvSpPr>
        <p:spPr bwMode="auto">
          <a:xfrm>
            <a:off x="0" y="3467100"/>
            <a:ext cx="317658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2800">
                <a:solidFill>
                  <a:schemeClr val="tx2"/>
                </a:solidFill>
                <a:effectLst/>
                <a:latin typeface="Tahoma" pitchFamily="34" charset="0"/>
              </a:rPr>
              <a:t>6.Was ist der 	passive 	Artikulator?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3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3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3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tabLst>
                <a:tab pos="758825" algn="l"/>
              </a:tabLst>
            </a:pPr>
            <a:r>
              <a:rPr lang="de-DE" altLang="de-DE"/>
              <a:t>7.  Was sind Art und Grad der Engebildung?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663" y="1752600"/>
            <a:ext cx="7678737" cy="4343400"/>
          </a:xfrm>
        </p:spPr>
        <p:txBody>
          <a:bodyPr/>
          <a:lstStyle/>
          <a:p>
            <a:r>
              <a:rPr lang="de-DE" altLang="de-DE"/>
              <a:t>Okklusiv (Totalverschluss)</a:t>
            </a:r>
          </a:p>
          <a:p>
            <a:r>
              <a:rPr lang="de-DE" altLang="de-DE"/>
              <a:t>Affrikate</a:t>
            </a:r>
          </a:p>
          <a:p>
            <a:r>
              <a:rPr lang="de-DE" altLang="de-DE"/>
              <a:t>Frikativ</a:t>
            </a:r>
          </a:p>
          <a:p>
            <a:r>
              <a:rPr lang="de-DE" altLang="de-DE"/>
              <a:t>Approximant</a:t>
            </a:r>
          </a:p>
          <a:p>
            <a:r>
              <a:rPr lang="de-DE" altLang="de-DE"/>
              <a:t>Vibrant</a:t>
            </a:r>
          </a:p>
          <a:p>
            <a:pPr lvl="1"/>
            <a:r>
              <a:rPr lang="de-DE" altLang="de-DE"/>
              <a:t>Tap</a:t>
            </a:r>
          </a:p>
          <a:p>
            <a:pPr lvl="1"/>
            <a:r>
              <a:rPr lang="de-DE" altLang="de-DE"/>
              <a:t>Flap</a:t>
            </a:r>
          </a:p>
          <a:p>
            <a:r>
              <a:rPr lang="de-DE" altLang="de-DE"/>
              <a:t>Resonant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altLang="de-DE"/>
              <a:t>8. Wie ist die Lage des Luftstroms?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3300" y="1752600"/>
            <a:ext cx="7912100" cy="4343400"/>
          </a:xfrm>
        </p:spPr>
        <p:txBody>
          <a:bodyPr/>
          <a:lstStyle/>
          <a:p>
            <a:r>
              <a:rPr lang="de-DE" altLang="de-DE"/>
              <a:t>zentral</a:t>
            </a:r>
          </a:p>
          <a:p>
            <a:r>
              <a:rPr lang="de-DE" altLang="de-DE"/>
              <a:t>lateral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</a:t>
            </a:r>
            <a:r>
              <a:rPr lang="de-DE" altLang="de-DE" dirty="0">
                <a:latin typeface="+mn-lt"/>
              </a:rPr>
              <a:t>/f/</a:t>
            </a:r>
            <a:r>
              <a:rPr lang="de-DE" altLang="de-DE" dirty="0"/>
              <a:t> wie in </a:t>
            </a:r>
            <a:r>
              <a:rPr lang="de-DE" altLang="de-DE" i="1" dirty="0" err="1"/>
              <a:t>fat</a:t>
            </a:r>
            <a:endParaRPr lang="de-DE" altLang="de-DE" i="1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52600"/>
            <a:ext cx="4248150" cy="4343400"/>
          </a:xfrm>
        </p:spPr>
        <p:txBody>
          <a:bodyPr/>
          <a:lstStyle/>
          <a:p>
            <a:r>
              <a:rPr lang="de-DE" altLang="de-DE" sz="2400"/>
              <a:t>Luftstromprozess</a:t>
            </a:r>
          </a:p>
          <a:p>
            <a:r>
              <a:rPr lang="de-DE" altLang="de-DE" sz="2400"/>
              <a:t>Richtung</a:t>
            </a:r>
          </a:p>
          <a:p>
            <a:r>
              <a:rPr lang="de-DE" altLang="de-DE" sz="2400"/>
              <a:t>Stellung der Glottis</a:t>
            </a:r>
          </a:p>
          <a:p>
            <a:r>
              <a:rPr lang="de-DE" altLang="de-DE" sz="2400"/>
              <a:t>Stellung des Velums</a:t>
            </a:r>
          </a:p>
          <a:p>
            <a:r>
              <a:rPr lang="de-DE" altLang="de-DE" sz="2400"/>
              <a:t>Aktiver Artikulator</a:t>
            </a:r>
          </a:p>
          <a:p>
            <a:r>
              <a:rPr lang="de-DE" altLang="de-DE" sz="2400"/>
              <a:t>Passiver Artikulator</a:t>
            </a:r>
          </a:p>
          <a:p>
            <a:r>
              <a:rPr lang="de-DE" altLang="de-DE" sz="2400"/>
              <a:t>Artikulationsart</a:t>
            </a:r>
          </a:p>
          <a:p>
            <a:r>
              <a:rPr lang="de-DE" altLang="de-DE" sz="2400"/>
              <a:t>Lage des Luftstroms</a:t>
            </a:r>
          </a:p>
        </p:txBody>
      </p:sp>
      <p:sp>
        <p:nvSpPr>
          <p:cNvPr id="3369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7250" y="1752600"/>
            <a:ext cx="4248150" cy="4343400"/>
          </a:xfrm>
        </p:spPr>
        <p:txBody>
          <a:bodyPr/>
          <a:lstStyle/>
          <a:p>
            <a:r>
              <a:rPr lang="de-DE" altLang="de-DE" sz="2400"/>
              <a:t>pulmonisch</a:t>
            </a:r>
          </a:p>
          <a:p>
            <a:r>
              <a:rPr lang="de-DE" altLang="de-DE" sz="2400"/>
              <a:t>egressiv</a:t>
            </a:r>
          </a:p>
          <a:p>
            <a:r>
              <a:rPr lang="de-DE" altLang="de-DE" sz="2400"/>
              <a:t>Atemstellung </a:t>
            </a:r>
          </a:p>
          <a:p>
            <a:r>
              <a:rPr lang="de-DE" altLang="de-DE" sz="2400"/>
              <a:t>geschlossen (oral)</a:t>
            </a:r>
          </a:p>
          <a:p>
            <a:r>
              <a:rPr lang="de-DE" altLang="de-DE" sz="2400"/>
              <a:t>Unterlippe</a:t>
            </a:r>
          </a:p>
          <a:p>
            <a:r>
              <a:rPr lang="de-DE" altLang="de-DE" sz="2400"/>
              <a:t>Oberzähne</a:t>
            </a:r>
          </a:p>
          <a:p>
            <a:r>
              <a:rPr lang="de-DE" altLang="de-DE" sz="2400"/>
              <a:t>Frikativ</a:t>
            </a:r>
          </a:p>
          <a:p>
            <a:r>
              <a:rPr lang="de-DE" altLang="de-DE" sz="2400"/>
              <a:t>zentral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6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6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6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6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6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6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6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6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/m/ wie in </a:t>
            </a:r>
            <a:r>
              <a:rPr lang="de-DE" altLang="de-DE" i="1" dirty="0" err="1"/>
              <a:t>mat</a:t>
            </a:r>
            <a:endParaRPr lang="de-DE" altLang="de-DE" i="1" dirty="0"/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52600"/>
            <a:ext cx="4248150" cy="4343400"/>
          </a:xfrm>
        </p:spPr>
        <p:txBody>
          <a:bodyPr/>
          <a:lstStyle/>
          <a:p>
            <a:r>
              <a:rPr lang="de-DE" altLang="de-DE" sz="2400" dirty="0"/>
              <a:t>Luftstromprozess</a:t>
            </a:r>
          </a:p>
          <a:p>
            <a:r>
              <a:rPr lang="de-DE" altLang="de-DE" sz="2400" dirty="0"/>
              <a:t>Richtung</a:t>
            </a:r>
          </a:p>
          <a:p>
            <a:r>
              <a:rPr lang="de-DE" altLang="de-DE" sz="2400" dirty="0"/>
              <a:t>Stellung der Glottis</a:t>
            </a:r>
          </a:p>
          <a:p>
            <a:r>
              <a:rPr lang="de-DE" altLang="de-DE" sz="2400" dirty="0"/>
              <a:t>Stellung des Velums</a:t>
            </a:r>
          </a:p>
          <a:p>
            <a:r>
              <a:rPr lang="de-DE" altLang="de-DE" sz="2400" dirty="0"/>
              <a:t>Aktiver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Passiver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Artikulationsart</a:t>
            </a:r>
          </a:p>
          <a:p>
            <a:r>
              <a:rPr lang="de-DE" altLang="de-DE" sz="2400" dirty="0"/>
              <a:t>Lage des Luftstroms</a:t>
            </a:r>
          </a:p>
        </p:txBody>
      </p:sp>
      <p:sp>
        <p:nvSpPr>
          <p:cNvPr id="3379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7250" y="1752600"/>
            <a:ext cx="4248150" cy="4343400"/>
          </a:xfrm>
        </p:spPr>
        <p:txBody>
          <a:bodyPr/>
          <a:lstStyle/>
          <a:p>
            <a:r>
              <a:rPr lang="de-DE" altLang="de-DE" sz="2400"/>
              <a:t>pulmonisch</a:t>
            </a:r>
          </a:p>
          <a:p>
            <a:r>
              <a:rPr lang="de-DE" altLang="de-DE" sz="2400"/>
              <a:t>egressiv</a:t>
            </a:r>
          </a:p>
          <a:p>
            <a:r>
              <a:rPr lang="de-DE" altLang="de-DE" sz="2400"/>
              <a:t>Stimmstellung </a:t>
            </a:r>
          </a:p>
          <a:p>
            <a:r>
              <a:rPr lang="de-DE" altLang="de-DE" sz="2400"/>
              <a:t>geöffnet (nasal)</a:t>
            </a:r>
          </a:p>
          <a:p>
            <a:r>
              <a:rPr lang="de-DE" altLang="de-DE" sz="2400"/>
              <a:t>Unterlippe</a:t>
            </a:r>
          </a:p>
          <a:p>
            <a:r>
              <a:rPr lang="de-DE" altLang="de-DE" sz="2400"/>
              <a:t>Oberlippe</a:t>
            </a:r>
          </a:p>
          <a:p>
            <a:r>
              <a:rPr lang="de-DE" altLang="de-DE" sz="2400"/>
              <a:t>Okklusiv</a:t>
            </a:r>
          </a:p>
          <a:p>
            <a:r>
              <a:rPr lang="de-DE" altLang="de-DE" sz="2400"/>
              <a:t>zentral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7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7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/p/ wie in </a:t>
            </a:r>
            <a:r>
              <a:rPr lang="de-DE" altLang="de-DE" i="1" dirty="0" err="1"/>
              <a:t>pat</a:t>
            </a:r>
            <a:endParaRPr lang="de-DE" altLang="de-DE" i="1" dirty="0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52600"/>
            <a:ext cx="4248150" cy="4343400"/>
          </a:xfrm>
        </p:spPr>
        <p:txBody>
          <a:bodyPr/>
          <a:lstStyle/>
          <a:p>
            <a:r>
              <a:rPr lang="de-DE" altLang="de-DE" sz="2400" dirty="0"/>
              <a:t>Luftstromprozess</a:t>
            </a:r>
          </a:p>
          <a:p>
            <a:r>
              <a:rPr lang="de-DE" altLang="de-DE" sz="2400" dirty="0"/>
              <a:t>Richtung</a:t>
            </a:r>
          </a:p>
          <a:p>
            <a:r>
              <a:rPr lang="de-DE" altLang="de-DE" sz="2400" dirty="0"/>
              <a:t>Stellung der Glottis</a:t>
            </a:r>
          </a:p>
          <a:p>
            <a:r>
              <a:rPr lang="de-DE" altLang="de-DE" sz="2400" dirty="0"/>
              <a:t>Stellung des Velums</a:t>
            </a:r>
          </a:p>
          <a:p>
            <a:r>
              <a:rPr lang="de-DE" altLang="de-DE" sz="2400" dirty="0"/>
              <a:t>Aktiver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Passiver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Artikulationsart</a:t>
            </a:r>
          </a:p>
          <a:p>
            <a:r>
              <a:rPr lang="de-DE" altLang="de-DE" sz="2400" dirty="0"/>
              <a:t>Lage des Luftstroms</a:t>
            </a:r>
          </a:p>
        </p:txBody>
      </p:sp>
      <p:sp>
        <p:nvSpPr>
          <p:cNvPr id="3389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7250" y="1752600"/>
            <a:ext cx="4248150" cy="4343400"/>
          </a:xfrm>
        </p:spPr>
        <p:txBody>
          <a:bodyPr/>
          <a:lstStyle/>
          <a:p>
            <a:r>
              <a:rPr lang="de-DE" altLang="de-DE" sz="2400" dirty="0" err="1"/>
              <a:t>pulmonisch</a:t>
            </a:r>
            <a:endParaRPr lang="de-DE" altLang="de-DE" sz="2400" dirty="0"/>
          </a:p>
          <a:p>
            <a:r>
              <a:rPr lang="de-DE" altLang="de-DE" sz="2400" dirty="0"/>
              <a:t>egressiv</a:t>
            </a:r>
          </a:p>
          <a:p>
            <a:r>
              <a:rPr lang="de-DE" altLang="de-DE" sz="2400" dirty="0"/>
              <a:t>Atemstellung </a:t>
            </a:r>
          </a:p>
          <a:p>
            <a:r>
              <a:rPr lang="de-DE" altLang="de-DE" sz="2400" dirty="0"/>
              <a:t>geschlossen (oral)</a:t>
            </a:r>
          </a:p>
          <a:p>
            <a:r>
              <a:rPr lang="de-DE" altLang="de-DE" sz="2400" dirty="0"/>
              <a:t>Unterlippe</a:t>
            </a:r>
          </a:p>
          <a:p>
            <a:r>
              <a:rPr lang="de-DE" altLang="de-DE" sz="2400" dirty="0"/>
              <a:t>Oberlippe</a:t>
            </a:r>
          </a:p>
          <a:p>
            <a:r>
              <a:rPr lang="de-DE" altLang="de-DE" sz="2400" dirty="0"/>
              <a:t>Okklusiv</a:t>
            </a:r>
          </a:p>
          <a:p>
            <a:r>
              <a:rPr lang="de-DE" altLang="de-DE" sz="2400" dirty="0"/>
              <a:t>zentral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8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8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8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8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8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8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/l/ wie in </a:t>
            </a:r>
            <a:r>
              <a:rPr lang="de-DE" altLang="de-DE" i="1" dirty="0"/>
              <a:t>lad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52600"/>
            <a:ext cx="4248150" cy="4343400"/>
          </a:xfrm>
        </p:spPr>
        <p:txBody>
          <a:bodyPr/>
          <a:lstStyle/>
          <a:p>
            <a:r>
              <a:rPr lang="de-DE" altLang="de-DE" sz="2400" dirty="0"/>
              <a:t>Luftstromprozess</a:t>
            </a:r>
          </a:p>
          <a:p>
            <a:r>
              <a:rPr lang="de-DE" altLang="de-DE" sz="2400" dirty="0"/>
              <a:t>Richtung</a:t>
            </a:r>
          </a:p>
          <a:p>
            <a:r>
              <a:rPr lang="de-DE" altLang="de-DE" sz="2400" dirty="0"/>
              <a:t>Stellung der Glottis</a:t>
            </a:r>
          </a:p>
          <a:p>
            <a:r>
              <a:rPr lang="de-DE" altLang="de-DE" sz="2400" dirty="0"/>
              <a:t>Stellung des Velums</a:t>
            </a:r>
          </a:p>
          <a:p>
            <a:r>
              <a:rPr lang="de-DE" altLang="de-DE" sz="2400" dirty="0"/>
              <a:t>Aktiver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Passiver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Artikulationsart</a:t>
            </a:r>
          </a:p>
          <a:p>
            <a:r>
              <a:rPr lang="de-DE" altLang="de-DE" sz="2400" dirty="0"/>
              <a:t>Lage des Luftstroms</a:t>
            </a:r>
          </a:p>
        </p:txBody>
      </p:sp>
      <p:sp>
        <p:nvSpPr>
          <p:cNvPr id="3399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7250" y="1752600"/>
            <a:ext cx="4248150" cy="4343400"/>
          </a:xfrm>
        </p:spPr>
        <p:txBody>
          <a:bodyPr/>
          <a:lstStyle/>
          <a:p>
            <a:r>
              <a:rPr lang="de-DE" altLang="de-DE" sz="2400"/>
              <a:t>pulmonisch</a:t>
            </a:r>
          </a:p>
          <a:p>
            <a:r>
              <a:rPr lang="de-DE" altLang="de-DE" sz="2400"/>
              <a:t>egressiv</a:t>
            </a:r>
          </a:p>
          <a:p>
            <a:r>
              <a:rPr lang="de-DE" altLang="de-DE" sz="2400"/>
              <a:t>Stimmstellung </a:t>
            </a:r>
          </a:p>
          <a:p>
            <a:r>
              <a:rPr lang="de-DE" altLang="de-DE" sz="2400"/>
              <a:t>geschlossen (oral)</a:t>
            </a:r>
          </a:p>
          <a:p>
            <a:r>
              <a:rPr lang="de-DE" altLang="de-DE" sz="2400"/>
              <a:t>Zungenblatt</a:t>
            </a:r>
          </a:p>
          <a:p>
            <a:r>
              <a:rPr lang="de-DE" altLang="de-DE" sz="2400"/>
              <a:t>Zahndamm</a:t>
            </a:r>
          </a:p>
          <a:p>
            <a:r>
              <a:rPr lang="de-DE" altLang="de-DE" sz="2400"/>
              <a:t>Approximant</a:t>
            </a:r>
          </a:p>
          <a:p>
            <a:r>
              <a:rPr lang="de-DE" altLang="de-DE" sz="2400"/>
              <a:t>lateral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9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9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9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9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9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9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9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99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2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[ç] wie in </a:t>
            </a:r>
            <a:r>
              <a:rPr lang="de-DE" altLang="de-DE" i="1" dirty="0"/>
              <a:t>ich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52600"/>
            <a:ext cx="4248150" cy="4343400"/>
          </a:xfrm>
        </p:spPr>
        <p:txBody>
          <a:bodyPr/>
          <a:lstStyle/>
          <a:p>
            <a:r>
              <a:rPr lang="de-DE" altLang="de-DE" sz="2400" dirty="0"/>
              <a:t>Luftstromprozess</a:t>
            </a:r>
          </a:p>
          <a:p>
            <a:r>
              <a:rPr lang="de-DE" altLang="de-DE" sz="2400" dirty="0"/>
              <a:t>Richtung</a:t>
            </a:r>
          </a:p>
          <a:p>
            <a:r>
              <a:rPr lang="de-DE" altLang="de-DE" sz="2400" dirty="0"/>
              <a:t>Stellung der Glottis</a:t>
            </a:r>
          </a:p>
          <a:p>
            <a:r>
              <a:rPr lang="de-DE" altLang="de-DE" sz="2400" dirty="0"/>
              <a:t>Stellung des Velums</a:t>
            </a:r>
          </a:p>
          <a:p>
            <a:r>
              <a:rPr lang="de-DE" altLang="de-DE" sz="2400" dirty="0"/>
              <a:t>Aktiver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Passiver </a:t>
            </a:r>
            <a:r>
              <a:rPr lang="de-DE" altLang="de-DE" sz="2400" dirty="0" err="1"/>
              <a:t>Artikulator</a:t>
            </a:r>
            <a:endParaRPr lang="de-DE" altLang="de-DE" sz="2400" dirty="0"/>
          </a:p>
          <a:p>
            <a:r>
              <a:rPr lang="de-DE" altLang="de-DE" sz="2400" dirty="0"/>
              <a:t>Artikulationsart</a:t>
            </a:r>
          </a:p>
          <a:p>
            <a:r>
              <a:rPr lang="de-DE" altLang="de-DE" sz="2400" dirty="0"/>
              <a:t>Lage des Luftstroms</a:t>
            </a:r>
          </a:p>
        </p:txBody>
      </p:sp>
      <p:sp>
        <p:nvSpPr>
          <p:cNvPr id="340996" name="Rectangle 4"/>
          <p:cNvSpPr>
            <a:spLocks noChangeArrowheads="1"/>
          </p:cNvSpPr>
          <p:nvPr/>
        </p:nvSpPr>
        <p:spPr bwMode="auto">
          <a:xfrm>
            <a:off x="5137150" y="1700213"/>
            <a:ext cx="170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pulmonisch</a:t>
            </a:r>
          </a:p>
        </p:txBody>
      </p:sp>
      <p:sp>
        <p:nvSpPr>
          <p:cNvPr id="340997" name="Rectangle 5"/>
          <p:cNvSpPr>
            <a:spLocks noChangeArrowheads="1"/>
          </p:cNvSpPr>
          <p:nvPr/>
        </p:nvSpPr>
        <p:spPr bwMode="auto">
          <a:xfrm>
            <a:off x="5137150" y="2144713"/>
            <a:ext cx="1277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egressiv</a:t>
            </a:r>
          </a:p>
        </p:txBody>
      </p:sp>
      <p:sp>
        <p:nvSpPr>
          <p:cNvPr id="340998" name="Rectangle 6"/>
          <p:cNvSpPr>
            <a:spLocks noChangeArrowheads="1"/>
          </p:cNvSpPr>
          <p:nvPr/>
        </p:nvSpPr>
        <p:spPr bwMode="auto">
          <a:xfrm>
            <a:off x="5137150" y="2589213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Atemstellung</a:t>
            </a:r>
          </a:p>
        </p:txBody>
      </p:sp>
      <p:sp>
        <p:nvSpPr>
          <p:cNvPr id="340999" name="Rectangle 7"/>
          <p:cNvSpPr>
            <a:spLocks noChangeArrowheads="1"/>
          </p:cNvSpPr>
          <p:nvPr/>
        </p:nvSpPr>
        <p:spPr bwMode="auto">
          <a:xfrm>
            <a:off x="5137150" y="3033713"/>
            <a:ext cx="2633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geschlossen (oral)</a:t>
            </a:r>
          </a:p>
        </p:txBody>
      </p:sp>
      <p:sp>
        <p:nvSpPr>
          <p:cNvPr id="341000" name="Rectangle 8"/>
          <p:cNvSpPr>
            <a:spLocks noChangeArrowheads="1"/>
          </p:cNvSpPr>
          <p:nvPr/>
        </p:nvSpPr>
        <p:spPr bwMode="auto">
          <a:xfrm>
            <a:off x="5137150" y="3478213"/>
            <a:ext cx="209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Zungenrücken</a:t>
            </a:r>
          </a:p>
        </p:txBody>
      </p:sp>
      <p:sp>
        <p:nvSpPr>
          <p:cNvPr id="341001" name="Rectangle 9"/>
          <p:cNvSpPr>
            <a:spLocks noChangeArrowheads="1"/>
          </p:cNvSpPr>
          <p:nvPr/>
        </p:nvSpPr>
        <p:spPr bwMode="auto">
          <a:xfrm>
            <a:off x="5137150" y="3922713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harter Gaumen</a:t>
            </a:r>
          </a:p>
        </p:txBody>
      </p:sp>
      <p:sp>
        <p:nvSpPr>
          <p:cNvPr id="341002" name="Rectangle 10"/>
          <p:cNvSpPr>
            <a:spLocks noChangeArrowheads="1"/>
          </p:cNvSpPr>
          <p:nvPr/>
        </p:nvSpPr>
        <p:spPr bwMode="auto">
          <a:xfrm>
            <a:off x="5137150" y="4367213"/>
            <a:ext cx="1158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Frikativ</a:t>
            </a:r>
          </a:p>
        </p:txBody>
      </p:sp>
      <p:sp>
        <p:nvSpPr>
          <p:cNvPr id="341003" name="Rectangle 11"/>
          <p:cNvSpPr>
            <a:spLocks noChangeArrowheads="1"/>
          </p:cNvSpPr>
          <p:nvPr/>
        </p:nvSpPr>
        <p:spPr bwMode="auto">
          <a:xfrm>
            <a:off x="5151438" y="4810125"/>
            <a:ext cx="1090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zentral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6" grpId="0" autoUpdateAnimBg="0"/>
      <p:bldP spid="340997" grpId="0" autoUpdateAnimBg="0"/>
      <p:bldP spid="340998" grpId="0" autoUpdateAnimBg="0"/>
      <p:bldP spid="340999" grpId="0" autoUpdateAnimBg="0"/>
      <p:bldP spid="341000" grpId="0" autoUpdateAnimBg="0"/>
      <p:bldP spid="341001" grpId="0" autoUpdateAnimBg="0"/>
      <p:bldP spid="341002" grpId="0" autoUpdateAnimBg="0"/>
      <p:bldP spid="34100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</a:t>
            </a:r>
            <a:r>
              <a:rPr lang="de-DE" alt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[!]</a:t>
            </a:r>
            <a:r>
              <a:rPr lang="de-DE" altLang="de-DE" dirty="0"/>
              <a:t> wie in [</a:t>
            </a:r>
            <a:r>
              <a:rPr lang="de-DE" altLang="de-DE" dirty="0" err="1"/>
              <a:t>a!a</a:t>
            </a:r>
            <a:r>
              <a:rPr lang="de-DE" altLang="de-DE" dirty="0"/>
              <a:t>:]</a:t>
            </a:r>
            <a:r>
              <a:rPr lang="de-DE" altLang="de-DE" i="1" dirty="0"/>
              <a:t> </a:t>
            </a:r>
            <a:r>
              <a:rPr lang="de-DE" altLang="de-DE" dirty="0"/>
              <a:t>(ein Schnalz)</a:t>
            </a:r>
          </a:p>
        </p:txBody>
      </p:sp>
      <p:sp>
        <p:nvSpPr>
          <p:cNvPr id="342019" name="Rectangle 3"/>
          <p:cNvSpPr>
            <a:spLocks noChangeArrowheads="1"/>
          </p:cNvSpPr>
          <p:nvPr/>
        </p:nvSpPr>
        <p:spPr bwMode="auto">
          <a:xfrm>
            <a:off x="5137150" y="1957388"/>
            <a:ext cx="1354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velarisch</a:t>
            </a:r>
          </a:p>
        </p:txBody>
      </p:sp>
      <p:sp>
        <p:nvSpPr>
          <p:cNvPr id="342020" name="Rectangle 4"/>
          <p:cNvSpPr>
            <a:spLocks noChangeArrowheads="1"/>
          </p:cNvSpPr>
          <p:nvPr/>
        </p:nvSpPr>
        <p:spPr bwMode="auto">
          <a:xfrm>
            <a:off x="5137150" y="2433638"/>
            <a:ext cx="135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ingressiv</a:t>
            </a:r>
          </a:p>
        </p:txBody>
      </p:sp>
      <p:sp>
        <p:nvSpPr>
          <p:cNvPr id="342021" name="Rectangle 5"/>
          <p:cNvSpPr>
            <a:spLocks noChangeArrowheads="1"/>
          </p:cNvSpPr>
          <p:nvPr/>
        </p:nvSpPr>
        <p:spPr bwMode="auto">
          <a:xfrm>
            <a:off x="5137150" y="2911475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Atemstellung</a:t>
            </a:r>
          </a:p>
        </p:txBody>
      </p:sp>
      <p:sp>
        <p:nvSpPr>
          <p:cNvPr id="342022" name="Rectangle 6"/>
          <p:cNvSpPr>
            <a:spLocks noChangeArrowheads="1"/>
          </p:cNvSpPr>
          <p:nvPr/>
        </p:nvSpPr>
        <p:spPr bwMode="auto">
          <a:xfrm>
            <a:off x="5137150" y="3389313"/>
            <a:ext cx="130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geöffnet</a:t>
            </a:r>
          </a:p>
        </p:txBody>
      </p:sp>
      <p:sp>
        <p:nvSpPr>
          <p:cNvPr id="342023" name="Rectangle 7"/>
          <p:cNvSpPr>
            <a:spLocks noChangeArrowheads="1"/>
          </p:cNvSpPr>
          <p:nvPr/>
        </p:nvSpPr>
        <p:spPr bwMode="auto">
          <a:xfrm>
            <a:off x="5137150" y="3867150"/>
            <a:ext cx="196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Zungenspitze</a:t>
            </a:r>
          </a:p>
        </p:txBody>
      </p:sp>
      <p:sp>
        <p:nvSpPr>
          <p:cNvPr id="342024" name="Rectangle 8"/>
          <p:cNvSpPr>
            <a:spLocks noChangeArrowheads="1"/>
          </p:cNvSpPr>
          <p:nvPr/>
        </p:nvSpPr>
        <p:spPr bwMode="auto">
          <a:xfrm>
            <a:off x="5137150" y="4344988"/>
            <a:ext cx="1693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Zahndamm</a:t>
            </a:r>
          </a:p>
        </p:txBody>
      </p:sp>
      <p:sp>
        <p:nvSpPr>
          <p:cNvPr id="342025" name="Rectangle 9"/>
          <p:cNvSpPr>
            <a:spLocks noChangeArrowheads="1"/>
          </p:cNvSpPr>
          <p:nvPr/>
        </p:nvSpPr>
        <p:spPr bwMode="auto">
          <a:xfrm>
            <a:off x="5137150" y="4822825"/>
            <a:ext cx="130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Okklusiv</a:t>
            </a:r>
          </a:p>
        </p:txBody>
      </p:sp>
      <p:sp>
        <p:nvSpPr>
          <p:cNvPr id="342026" name="Rectangle 10"/>
          <p:cNvSpPr>
            <a:spLocks noChangeArrowheads="1"/>
          </p:cNvSpPr>
          <p:nvPr/>
        </p:nvSpPr>
        <p:spPr bwMode="auto">
          <a:xfrm>
            <a:off x="5151438" y="5300663"/>
            <a:ext cx="1090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zentral</a:t>
            </a:r>
          </a:p>
        </p:txBody>
      </p:sp>
      <p:sp>
        <p:nvSpPr>
          <p:cNvPr id="342027" name="Rectangle 11"/>
          <p:cNvSpPr>
            <a:spLocks noChangeArrowheads="1"/>
          </p:cNvSpPr>
          <p:nvPr/>
        </p:nvSpPr>
        <p:spPr bwMode="auto">
          <a:xfrm>
            <a:off x="1184275" y="1957388"/>
            <a:ext cx="278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Luftstromprozess</a:t>
            </a:r>
          </a:p>
        </p:txBody>
      </p:sp>
      <p:sp>
        <p:nvSpPr>
          <p:cNvPr id="342028" name="Rectangle 12"/>
          <p:cNvSpPr>
            <a:spLocks noChangeArrowheads="1"/>
          </p:cNvSpPr>
          <p:nvPr/>
        </p:nvSpPr>
        <p:spPr bwMode="auto">
          <a:xfrm>
            <a:off x="1184275" y="2446338"/>
            <a:ext cx="166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Richtung</a:t>
            </a:r>
          </a:p>
        </p:txBody>
      </p:sp>
      <p:sp>
        <p:nvSpPr>
          <p:cNvPr id="342029" name="Rectangle 13"/>
          <p:cNvSpPr>
            <a:spLocks noChangeArrowheads="1"/>
          </p:cNvSpPr>
          <p:nvPr/>
        </p:nvSpPr>
        <p:spPr bwMode="auto">
          <a:xfrm>
            <a:off x="1184275" y="2922588"/>
            <a:ext cx="304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der Glottis</a:t>
            </a:r>
          </a:p>
        </p:txBody>
      </p:sp>
      <p:sp>
        <p:nvSpPr>
          <p:cNvPr id="342030" name="Rectangle 14"/>
          <p:cNvSpPr>
            <a:spLocks noChangeArrowheads="1"/>
          </p:cNvSpPr>
          <p:nvPr/>
        </p:nvSpPr>
        <p:spPr bwMode="auto">
          <a:xfrm>
            <a:off x="1184275" y="3397250"/>
            <a:ext cx="319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des Velums</a:t>
            </a:r>
          </a:p>
        </p:txBody>
      </p:sp>
      <p:sp>
        <p:nvSpPr>
          <p:cNvPr id="342031" name="Rectangle 15"/>
          <p:cNvSpPr>
            <a:spLocks noChangeArrowheads="1"/>
          </p:cNvSpPr>
          <p:nvPr/>
        </p:nvSpPr>
        <p:spPr bwMode="auto">
          <a:xfrm>
            <a:off x="1184275" y="3873500"/>
            <a:ext cx="290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Aktiver Artikulator</a:t>
            </a:r>
          </a:p>
        </p:txBody>
      </p:sp>
      <p:sp>
        <p:nvSpPr>
          <p:cNvPr id="342032" name="Rectangle 16"/>
          <p:cNvSpPr>
            <a:spLocks noChangeArrowheads="1"/>
          </p:cNvSpPr>
          <p:nvPr/>
        </p:nvSpPr>
        <p:spPr bwMode="auto">
          <a:xfrm>
            <a:off x="1184275" y="4348163"/>
            <a:ext cx="3065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Passiver Artikulator</a:t>
            </a:r>
          </a:p>
        </p:txBody>
      </p:sp>
      <p:sp>
        <p:nvSpPr>
          <p:cNvPr id="342033" name="Rectangle 17"/>
          <p:cNvSpPr>
            <a:spLocks noChangeArrowheads="1"/>
          </p:cNvSpPr>
          <p:nvPr/>
        </p:nvSpPr>
        <p:spPr bwMode="auto">
          <a:xfrm>
            <a:off x="1184275" y="5300663"/>
            <a:ext cx="320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Lage des Luftstroms</a:t>
            </a:r>
          </a:p>
        </p:txBody>
      </p:sp>
      <p:sp>
        <p:nvSpPr>
          <p:cNvPr id="342034" name="Rectangle 18"/>
          <p:cNvSpPr>
            <a:spLocks noChangeArrowheads="1"/>
          </p:cNvSpPr>
          <p:nvPr/>
        </p:nvSpPr>
        <p:spPr bwMode="auto">
          <a:xfrm>
            <a:off x="1184275" y="4824413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Artikulationsart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autoUpdateAnimBg="0"/>
      <p:bldP spid="342020" grpId="0" autoUpdateAnimBg="0"/>
      <p:bldP spid="342021" grpId="0" autoUpdateAnimBg="0"/>
      <p:bldP spid="342022" grpId="0" autoUpdateAnimBg="0"/>
      <p:bldP spid="342023" grpId="0" autoUpdateAnimBg="0"/>
      <p:bldP spid="342024" grpId="0" autoUpdateAnimBg="0"/>
      <p:bldP spid="342025" grpId="0" autoUpdateAnimBg="0"/>
      <p:bldP spid="342026" grpId="0" autoUpdateAnimBg="0"/>
      <p:bldP spid="342027" grpId="0" autoUpdateAnimBg="0"/>
      <p:bldP spid="342028" grpId="0" autoUpdateAnimBg="0"/>
      <p:bldP spid="342029" grpId="0" autoUpdateAnimBg="0"/>
      <p:bldP spid="342030" grpId="0" autoUpdateAnimBg="0"/>
      <p:bldP spid="342031" grpId="0" autoUpdateAnimBg="0"/>
      <p:bldP spid="342032" grpId="0" autoUpdateAnimBg="0"/>
      <p:bldP spid="342033" grpId="0" autoUpdateAnimBg="0"/>
      <p:bldP spid="34203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/r/ wie in </a:t>
            </a:r>
            <a:r>
              <a:rPr lang="de-DE" altLang="de-DE" dirty="0" err="1"/>
              <a:t>sp</a:t>
            </a:r>
            <a:r>
              <a:rPr lang="de-DE" altLang="de-DE" i="1" dirty="0"/>
              <a:t>. </a:t>
            </a:r>
            <a:r>
              <a:rPr lang="de-DE" altLang="de-DE" i="1" dirty="0" err="1"/>
              <a:t>perro</a:t>
            </a:r>
            <a:endParaRPr lang="de-DE" altLang="de-DE" dirty="0"/>
          </a:p>
        </p:txBody>
      </p:sp>
      <p:sp>
        <p:nvSpPr>
          <p:cNvPr id="343043" name="Rectangle 3"/>
          <p:cNvSpPr>
            <a:spLocks noChangeArrowheads="1"/>
          </p:cNvSpPr>
          <p:nvPr/>
        </p:nvSpPr>
        <p:spPr bwMode="auto">
          <a:xfrm>
            <a:off x="5137150" y="1957388"/>
            <a:ext cx="170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pulmonisch</a:t>
            </a:r>
          </a:p>
        </p:txBody>
      </p:sp>
      <p:sp>
        <p:nvSpPr>
          <p:cNvPr id="343044" name="Rectangle 4"/>
          <p:cNvSpPr>
            <a:spLocks noChangeArrowheads="1"/>
          </p:cNvSpPr>
          <p:nvPr/>
        </p:nvSpPr>
        <p:spPr bwMode="auto">
          <a:xfrm>
            <a:off x="5137150" y="2433638"/>
            <a:ext cx="1277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egressiv</a:t>
            </a:r>
          </a:p>
        </p:txBody>
      </p:sp>
      <p:sp>
        <p:nvSpPr>
          <p:cNvPr id="343045" name="Rectangle 5"/>
          <p:cNvSpPr>
            <a:spLocks noChangeArrowheads="1"/>
          </p:cNvSpPr>
          <p:nvPr/>
        </p:nvSpPr>
        <p:spPr bwMode="auto">
          <a:xfrm>
            <a:off x="5137150" y="2911475"/>
            <a:ext cx="208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Stimmstellung</a:t>
            </a:r>
          </a:p>
        </p:txBody>
      </p:sp>
      <p:sp>
        <p:nvSpPr>
          <p:cNvPr id="343046" name="Rectangle 6"/>
          <p:cNvSpPr>
            <a:spLocks noChangeArrowheads="1"/>
          </p:cNvSpPr>
          <p:nvPr/>
        </p:nvSpPr>
        <p:spPr bwMode="auto">
          <a:xfrm>
            <a:off x="5137150" y="3389313"/>
            <a:ext cx="1798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geschlossen</a:t>
            </a:r>
          </a:p>
        </p:txBody>
      </p:sp>
      <p:sp>
        <p:nvSpPr>
          <p:cNvPr id="343047" name="Rectangle 7"/>
          <p:cNvSpPr>
            <a:spLocks noChangeArrowheads="1"/>
          </p:cNvSpPr>
          <p:nvPr/>
        </p:nvSpPr>
        <p:spPr bwMode="auto">
          <a:xfrm>
            <a:off x="5137150" y="3867150"/>
            <a:ext cx="196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Zungenspitze</a:t>
            </a:r>
          </a:p>
        </p:txBody>
      </p:sp>
      <p:sp>
        <p:nvSpPr>
          <p:cNvPr id="343048" name="Rectangle 8"/>
          <p:cNvSpPr>
            <a:spLocks noChangeArrowheads="1"/>
          </p:cNvSpPr>
          <p:nvPr/>
        </p:nvSpPr>
        <p:spPr bwMode="auto">
          <a:xfrm>
            <a:off x="5137150" y="4344988"/>
            <a:ext cx="1633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Oberzähne</a:t>
            </a:r>
          </a:p>
        </p:txBody>
      </p:sp>
      <p:sp>
        <p:nvSpPr>
          <p:cNvPr id="343049" name="Rectangle 9"/>
          <p:cNvSpPr>
            <a:spLocks noChangeArrowheads="1"/>
          </p:cNvSpPr>
          <p:nvPr/>
        </p:nvSpPr>
        <p:spPr bwMode="auto">
          <a:xfrm>
            <a:off x="5137150" y="4822825"/>
            <a:ext cx="1146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Vibrant</a:t>
            </a:r>
          </a:p>
        </p:txBody>
      </p:sp>
      <p:sp>
        <p:nvSpPr>
          <p:cNvPr id="343050" name="Rectangle 10"/>
          <p:cNvSpPr>
            <a:spLocks noChangeArrowheads="1"/>
          </p:cNvSpPr>
          <p:nvPr/>
        </p:nvSpPr>
        <p:spPr bwMode="auto">
          <a:xfrm>
            <a:off x="5151438" y="5300663"/>
            <a:ext cx="1090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zentral</a:t>
            </a:r>
          </a:p>
        </p:txBody>
      </p:sp>
      <p:sp>
        <p:nvSpPr>
          <p:cNvPr id="343051" name="Rectangle 11"/>
          <p:cNvSpPr>
            <a:spLocks noChangeArrowheads="1"/>
          </p:cNvSpPr>
          <p:nvPr/>
        </p:nvSpPr>
        <p:spPr bwMode="auto">
          <a:xfrm>
            <a:off x="1184275" y="1957388"/>
            <a:ext cx="278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Luftstromprozess</a:t>
            </a:r>
          </a:p>
        </p:txBody>
      </p:sp>
      <p:sp>
        <p:nvSpPr>
          <p:cNvPr id="343052" name="Rectangle 12"/>
          <p:cNvSpPr>
            <a:spLocks noChangeArrowheads="1"/>
          </p:cNvSpPr>
          <p:nvPr/>
        </p:nvSpPr>
        <p:spPr bwMode="auto">
          <a:xfrm>
            <a:off x="1184275" y="2446338"/>
            <a:ext cx="166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Richtung</a:t>
            </a:r>
          </a:p>
        </p:txBody>
      </p:sp>
      <p:sp>
        <p:nvSpPr>
          <p:cNvPr id="343053" name="Rectangle 13"/>
          <p:cNvSpPr>
            <a:spLocks noChangeArrowheads="1"/>
          </p:cNvSpPr>
          <p:nvPr/>
        </p:nvSpPr>
        <p:spPr bwMode="auto">
          <a:xfrm>
            <a:off x="1184275" y="2922588"/>
            <a:ext cx="304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der Glottis</a:t>
            </a:r>
          </a:p>
        </p:txBody>
      </p:sp>
      <p:sp>
        <p:nvSpPr>
          <p:cNvPr id="343054" name="Rectangle 14"/>
          <p:cNvSpPr>
            <a:spLocks noChangeArrowheads="1"/>
          </p:cNvSpPr>
          <p:nvPr/>
        </p:nvSpPr>
        <p:spPr bwMode="auto">
          <a:xfrm>
            <a:off x="1184275" y="3397250"/>
            <a:ext cx="319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des Velums</a:t>
            </a:r>
          </a:p>
        </p:txBody>
      </p:sp>
      <p:sp>
        <p:nvSpPr>
          <p:cNvPr id="343055" name="Rectangle 15"/>
          <p:cNvSpPr>
            <a:spLocks noChangeArrowheads="1"/>
          </p:cNvSpPr>
          <p:nvPr/>
        </p:nvSpPr>
        <p:spPr bwMode="auto">
          <a:xfrm>
            <a:off x="1184275" y="3873500"/>
            <a:ext cx="290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Aktiver Artikulator</a:t>
            </a:r>
          </a:p>
        </p:txBody>
      </p:sp>
      <p:sp>
        <p:nvSpPr>
          <p:cNvPr id="343056" name="Rectangle 16"/>
          <p:cNvSpPr>
            <a:spLocks noChangeArrowheads="1"/>
          </p:cNvSpPr>
          <p:nvPr/>
        </p:nvSpPr>
        <p:spPr bwMode="auto">
          <a:xfrm>
            <a:off x="1184275" y="4348163"/>
            <a:ext cx="3065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Passiver Artikulator</a:t>
            </a:r>
          </a:p>
        </p:txBody>
      </p:sp>
      <p:sp>
        <p:nvSpPr>
          <p:cNvPr id="343057" name="Rectangle 17"/>
          <p:cNvSpPr>
            <a:spLocks noChangeArrowheads="1"/>
          </p:cNvSpPr>
          <p:nvPr/>
        </p:nvSpPr>
        <p:spPr bwMode="auto">
          <a:xfrm>
            <a:off x="1184275" y="5300663"/>
            <a:ext cx="320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Lage des Luftstroms</a:t>
            </a:r>
          </a:p>
        </p:txBody>
      </p:sp>
      <p:sp>
        <p:nvSpPr>
          <p:cNvPr id="343058" name="Rectangle 18"/>
          <p:cNvSpPr>
            <a:spLocks noChangeArrowheads="1"/>
          </p:cNvSpPr>
          <p:nvPr/>
        </p:nvSpPr>
        <p:spPr bwMode="auto">
          <a:xfrm>
            <a:off x="1184275" y="4824413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Artikulationsart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3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autoUpdateAnimBg="0"/>
      <p:bldP spid="343044" grpId="0" autoUpdateAnimBg="0"/>
      <p:bldP spid="343045" grpId="0" autoUpdateAnimBg="0"/>
      <p:bldP spid="343046" grpId="0" autoUpdateAnimBg="0"/>
      <p:bldP spid="343047" grpId="0" autoUpdateAnimBg="0"/>
      <p:bldP spid="343048" grpId="0" autoUpdateAnimBg="0"/>
      <p:bldP spid="343049" grpId="0" autoUpdateAnimBg="0"/>
      <p:bldP spid="343050" grpId="0" autoUpdateAnimBg="0"/>
      <p:bldP spid="343051" grpId="0" autoUpdateAnimBg="0"/>
      <p:bldP spid="343052" grpId="0" autoUpdateAnimBg="0"/>
      <p:bldP spid="343053" grpId="0" autoUpdateAnimBg="0"/>
      <p:bldP spid="343054" grpId="0" autoUpdateAnimBg="0"/>
      <p:bldP spid="343055" grpId="0" autoUpdateAnimBg="0"/>
      <p:bldP spid="343056" grpId="0" autoUpdateAnimBg="0"/>
      <p:bldP spid="343057" grpId="0" autoUpdateAnimBg="0"/>
      <p:bldP spid="34305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6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60"/>
          <a:stretch>
            <a:fillRect/>
          </a:stretch>
        </p:blipFill>
        <p:spPr bwMode="auto">
          <a:xfrm>
            <a:off x="2590800" y="788988"/>
            <a:ext cx="3817938" cy="540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25635" name="Group 3"/>
          <p:cNvGrpSpPr>
            <a:grpSpLocks/>
          </p:cNvGrpSpPr>
          <p:nvPr/>
        </p:nvGrpSpPr>
        <p:grpSpPr bwMode="auto">
          <a:xfrm>
            <a:off x="4800600" y="4724400"/>
            <a:ext cx="3733800" cy="2057400"/>
            <a:chOff x="3024" y="2928"/>
            <a:chExt cx="2352" cy="1296"/>
          </a:xfrm>
        </p:grpSpPr>
        <p:sp>
          <p:nvSpPr>
            <p:cNvPr id="325636" name="Oval 4"/>
            <p:cNvSpPr>
              <a:spLocks noChangeArrowheads="1"/>
            </p:cNvSpPr>
            <p:nvPr/>
          </p:nvSpPr>
          <p:spPr bwMode="auto">
            <a:xfrm>
              <a:off x="3024" y="3120"/>
              <a:ext cx="1104" cy="1104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 w="9525" cap="sq">
              <a:solidFill>
                <a:srgbClr val="FFCC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5637" name="AutoShape 5" descr="Pergament"/>
            <p:cNvSpPr>
              <a:spLocks noChangeArrowheads="1"/>
            </p:cNvSpPr>
            <p:nvPr/>
          </p:nvSpPr>
          <p:spPr bwMode="auto">
            <a:xfrm>
              <a:off x="4032" y="2928"/>
              <a:ext cx="1344" cy="576"/>
            </a:xfrm>
            <a:prstGeom prst="wedgeRectCallout">
              <a:avLst>
                <a:gd name="adj1" fmla="val -66963"/>
                <a:gd name="adj2" fmla="val 86634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Luftstrom-</a:t>
              </a:r>
              <a:b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</a:br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prozess</a:t>
              </a:r>
            </a:p>
          </p:txBody>
        </p:sp>
      </p:grpSp>
      <p:grpSp>
        <p:nvGrpSpPr>
          <p:cNvPr id="325638" name="Group 6"/>
          <p:cNvGrpSpPr>
            <a:grpSpLocks/>
          </p:cNvGrpSpPr>
          <p:nvPr/>
        </p:nvGrpSpPr>
        <p:grpSpPr bwMode="auto">
          <a:xfrm>
            <a:off x="2133600" y="3608388"/>
            <a:ext cx="3276600" cy="1828800"/>
            <a:chOff x="1344" y="2160"/>
            <a:chExt cx="2064" cy="1152"/>
          </a:xfrm>
        </p:grpSpPr>
        <p:sp>
          <p:nvSpPr>
            <p:cNvPr id="325639" name="Oval 7"/>
            <p:cNvSpPr>
              <a:spLocks noChangeArrowheads="1"/>
            </p:cNvSpPr>
            <p:nvPr/>
          </p:nvSpPr>
          <p:spPr bwMode="auto">
            <a:xfrm>
              <a:off x="2592" y="2496"/>
              <a:ext cx="816" cy="816"/>
            </a:xfrm>
            <a:prstGeom prst="ellipse">
              <a:avLst/>
            </a:prstGeom>
            <a:solidFill>
              <a:srgbClr val="00CCFF">
                <a:alpha val="50000"/>
              </a:srgbClr>
            </a:solidFill>
            <a:ln w="9525" cap="sq">
              <a:solidFill>
                <a:srgbClr val="FFCC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5640" name="AutoShape 8" descr="Pergament"/>
            <p:cNvSpPr>
              <a:spLocks noChangeArrowheads="1"/>
            </p:cNvSpPr>
            <p:nvPr/>
          </p:nvSpPr>
          <p:spPr bwMode="auto">
            <a:xfrm flipH="1">
              <a:off x="1344" y="2160"/>
              <a:ext cx="1392" cy="624"/>
            </a:xfrm>
            <a:prstGeom prst="wedgeRectCallout">
              <a:avLst>
                <a:gd name="adj1" fmla="val -45477"/>
                <a:gd name="adj2" fmla="val 69708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Phonations-</a:t>
              </a:r>
              <a:b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</a:br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prozess</a:t>
              </a:r>
            </a:p>
          </p:txBody>
        </p:sp>
      </p:grpSp>
      <p:grpSp>
        <p:nvGrpSpPr>
          <p:cNvPr id="325641" name="Group 9"/>
          <p:cNvGrpSpPr>
            <a:grpSpLocks/>
          </p:cNvGrpSpPr>
          <p:nvPr/>
        </p:nvGrpSpPr>
        <p:grpSpPr bwMode="auto">
          <a:xfrm>
            <a:off x="5410200" y="1627188"/>
            <a:ext cx="3240088" cy="1752600"/>
            <a:chOff x="3408" y="912"/>
            <a:chExt cx="2041" cy="1104"/>
          </a:xfrm>
        </p:grpSpPr>
        <p:sp>
          <p:nvSpPr>
            <p:cNvPr id="325642" name="Oval 10"/>
            <p:cNvSpPr>
              <a:spLocks noChangeArrowheads="1"/>
            </p:cNvSpPr>
            <p:nvPr/>
          </p:nvSpPr>
          <p:spPr bwMode="auto">
            <a:xfrm>
              <a:off x="3408" y="1200"/>
              <a:ext cx="816" cy="816"/>
            </a:xfrm>
            <a:prstGeom prst="ellipse">
              <a:avLst/>
            </a:prstGeom>
            <a:solidFill>
              <a:srgbClr val="339966">
                <a:alpha val="50000"/>
              </a:srgbClr>
            </a:solidFill>
            <a:ln w="9525" cap="sq">
              <a:solidFill>
                <a:srgbClr val="FFCC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5643" name="AutoShape 11" descr="Pergament"/>
            <p:cNvSpPr>
              <a:spLocks noChangeArrowheads="1"/>
            </p:cNvSpPr>
            <p:nvPr/>
          </p:nvSpPr>
          <p:spPr bwMode="auto">
            <a:xfrm>
              <a:off x="3984" y="912"/>
              <a:ext cx="1465" cy="576"/>
            </a:xfrm>
            <a:prstGeom prst="wedgeRectCallout">
              <a:avLst>
                <a:gd name="adj1" fmla="val -43653"/>
                <a:gd name="adj2" fmla="val 75000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Oro-nasaler</a:t>
              </a:r>
            </a:p>
            <a:p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Prozess</a:t>
              </a:r>
            </a:p>
          </p:txBody>
        </p:sp>
      </p:grpSp>
      <p:grpSp>
        <p:nvGrpSpPr>
          <p:cNvPr id="325644" name="Group 12"/>
          <p:cNvGrpSpPr>
            <a:grpSpLocks/>
          </p:cNvGrpSpPr>
          <p:nvPr/>
        </p:nvGrpSpPr>
        <p:grpSpPr bwMode="auto">
          <a:xfrm>
            <a:off x="609600" y="2008188"/>
            <a:ext cx="4800600" cy="1447800"/>
            <a:chOff x="384" y="1152"/>
            <a:chExt cx="3024" cy="912"/>
          </a:xfrm>
        </p:grpSpPr>
        <p:sp>
          <p:nvSpPr>
            <p:cNvPr id="325645" name="Oval 13"/>
            <p:cNvSpPr>
              <a:spLocks noChangeArrowheads="1"/>
            </p:cNvSpPr>
            <p:nvPr/>
          </p:nvSpPr>
          <p:spPr bwMode="auto">
            <a:xfrm>
              <a:off x="1776" y="1344"/>
              <a:ext cx="1632" cy="720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9525" cap="sq">
              <a:solidFill>
                <a:srgbClr val="FFCC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5646" name="AutoShape 14" descr="Pergament"/>
            <p:cNvSpPr>
              <a:spLocks noChangeArrowheads="1"/>
            </p:cNvSpPr>
            <p:nvPr/>
          </p:nvSpPr>
          <p:spPr bwMode="auto">
            <a:xfrm flipH="1">
              <a:off x="384" y="1152"/>
              <a:ext cx="1584" cy="576"/>
            </a:xfrm>
            <a:prstGeom prst="wedgeRectCallout">
              <a:avLst>
                <a:gd name="adj1" fmla="val -73296"/>
                <a:gd name="adj2" fmla="val 77949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Artikulations-</a:t>
              </a:r>
            </a:p>
            <a:p>
              <a:r>
                <a:rPr lang="de-DE" altLang="de-DE" sz="2800">
                  <a:solidFill>
                    <a:schemeClr val="tx2"/>
                  </a:solidFill>
                  <a:effectLst/>
                  <a:latin typeface="Tahoma" pitchFamily="34" charset="0"/>
                </a:rPr>
                <a:t>prozess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736601"/>
            <a:ext cx="8642350" cy="987425"/>
          </a:xfrm>
        </p:spPr>
        <p:txBody>
          <a:bodyPr/>
          <a:lstStyle/>
          <a:p>
            <a:r>
              <a:rPr lang="de-DE" altLang="de-DE" dirty="0"/>
              <a:t>Das /</a:t>
            </a:r>
            <a:r>
              <a:rPr lang="de-DE" altLang="de-DE" dirty="0">
                <a:sym typeface="Ipa-samd Uclphon1 SILDoulosL" pitchFamily="2" charset="2"/>
              </a:rPr>
              <a:t>ɗ</a:t>
            </a:r>
            <a:r>
              <a:rPr lang="de-DE" altLang="de-DE" dirty="0"/>
              <a:t>/ wie in [</a:t>
            </a:r>
            <a:r>
              <a:rPr lang="de-DE" altLang="de-DE" dirty="0" err="1">
                <a:sym typeface="Ipa-samd Uclphon1 SILDoulosL" pitchFamily="2" charset="2"/>
              </a:rPr>
              <a:t>aɗa</a:t>
            </a:r>
            <a:r>
              <a:rPr lang="de-DE" altLang="de-DE" dirty="0">
                <a:sym typeface="Ipa-samd Uclphon1 SILDoulosL" pitchFamily="2" charset="2"/>
              </a:rPr>
              <a:t>:]</a:t>
            </a:r>
            <a:endParaRPr lang="de-DE" altLang="de-DE" dirty="0"/>
          </a:p>
        </p:txBody>
      </p:sp>
      <p:sp>
        <p:nvSpPr>
          <p:cNvPr id="344067" name="Rectangle 3"/>
          <p:cNvSpPr>
            <a:spLocks noChangeArrowheads="1"/>
          </p:cNvSpPr>
          <p:nvPr/>
        </p:nvSpPr>
        <p:spPr bwMode="auto">
          <a:xfrm>
            <a:off x="5137150" y="1957388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glottalisch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5137150" y="2433638"/>
            <a:ext cx="135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ingressiv</a:t>
            </a:r>
          </a:p>
        </p:txBody>
      </p:sp>
      <p:sp>
        <p:nvSpPr>
          <p:cNvPr id="344069" name="Rectangle 5"/>
          <p:cNvSpPr>
            <a:spLocks noChangeArrowheads="1"/>
          </p:cNvSpPr>
          <p:nvPr/>
        </p:nvSpPr>
        <p:spPr bwMode="auto">
          <a:xfrm>
            <a:off x="5137150" y="2911475"/>
            <a:ext cx="208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Stimmstellung</a:t>
            </a:r>
          </a:p>
        </p:txBody>
      </p:sp>
      <p:sp>
        <p:nvSpPr>
          <p:cNvPr id="344070" name="Rectangle 6"/>
          <p:cNvSpPr>
            <a:spLocks noChangeArrowheads="1"/>
          </p:cNvSpPr>
          <p:nvPr/>
        </p:nvSpPr>
        <p:spPr bwMode="auto">
          <a:xfrm>
            <a:off x="5137150" y="3389313"/>
            <a:ext cx="1798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geschlossen</a:t>
            </a:r>
          </a:p>
        </p:txBody>
      </p:sp>
      <p:sp>
        <p:nvSpPr>
          <p:cNvPr id="344071" name="Rectangle 7"/>
          <p:cNvSpPr>
            <a:spLocks noChangeArrowheads="1"/>
          </p:cNvSpPr>
          <p:nvPr/>
        </p:nvSpPr>
        <p:spPr bwMode="auto">
          <a:xfrm>
            <a:off x="5137150" y="3867150"/>
            <a:ext cx="196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Zungenspitze</a:t>
            </a:r>
          </a:p>
        </p:txBody>
      </p:sp>
      <p:sp>
        <p:nvSpPr>
          <p:cNvPr id="344072" name="Rectangle 8"/>
          <p:cNvSpPr>
            <a:spLocks noChangeArrowheads="1"/>
          </p:cNvSpPr>
          <p:nvPr/>
        </p:nvSpPr>
        <p:spPr bwMode="auto">
          <a:xfrm>
            <a:off x="5137150" y="4344988"/>
            <a:ext cx="1633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Oberzähne</a:t>
            </a:r>
          </a:p>
        </p:txBody>
      </p:sp>
      <p:sp>
        <p:nvSpPr>
          <p:cNvPr id="344073" name="Rectangle 9"/>
          <p:cNvSpPr>
            <a:spLocks noChangeArrowheads="1"/>
          </p:cNvSpPr>
          <p:nvPr/>
        </p:nvSpPr>
        <p:spPr bwMode="auto">
          <a:xfrm>
            <a:off x="5137150" y="4822825"/>
            <a:ext cx="2765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Okklusiv (Implosiv)</a:t>
            </a:r>
          </a:p>
        </p:txBody>
      </p:sp>
      <p:sp>
        <p:nvSpPr>
          <p:cNvPr id="344074" name="Rectangle 10"/>
          <p:cNvSpPr>
            <a:spLocks noChangeArrowheads="1"/>
          </p:cNvSpPr>
          <p:nvPr/>
        </p:nvSpPr>
        <p:spPr bwMode="auto">
          <a:xfrm>
            <a:off x="5151438" y="5300663"/>
            <a:ext cx="1090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zentral</a:t>
            </a:r>
          </a:p>
        </p:txBody>
      </p:sp>
      <p:sp>
        <p:nvSpPr>
          <p:cNvPr id="344075" name="Rectangle 11"/>
          <p:cNvSpPr>
            <a:spLocks noChangeArrowheads="1"/>
          </p:cNvSpPr>
          <p:nvPr/>
        </p:nvSpPr>
        <p:spPr bwMode="auto">
          <a:xfrm>
            <a:off x="1184275" y="1957388"/>
            <a:ext cx="278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Luftstromprozess</a:t>
            </a:r>
          </a:p>
        </p:txBody>
      </p:sp>
      <p:sp>
        <p:nvSpPr>
          <p:cNvPr id="344076" name="Rectangle 12"/>
          <p:cNvSpPr>
            <a:spLocks noChangeArrowheads="1"/>
          </p:cNvSpPr>
          <p:nvPr/>
        </p:nvSpPr>
        <p:spPr bwMode="auto">
          <a:xfrm>
            <a:off x="1184275" y="2446338"/>
            <a:ext cx="166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Richtung</a:t>
            </a:r>
          </a:p>
        </p:txBody>
      </p:sp>
      <p:sp>
        <p:nvSpPr>
          <p:cNvPr id="344077" name="Rectangle 13"/>
          <p:cNvSpPr>
            <a:spLocks noChangeArrowheads="1"/>
          </p:cNvSpPr>
          <p:nvPr/>
        </p:nvSpPr>
        <p:spPr bwMode="auto">
          <a:xfrm>
            <a:off x="1184275" y="2922588"/>
            <a:ext cx="304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der Glottis</a:t>
            </a:r>
          </a:p>
        </p:txBody>
      </p:sp>
      <p:sp>
        <p:nvSpPr>
          <p:cNvPr id="344078" name="Rectangle 14"/>
          <p:cNvSpPr>
            <a:spLocks noChangeArrowheads="1"/>
          </p:cNvSpPr>
          <p:nvPr/>
        </p:nvSpPr>
        <p:spPr bwMode="auto">
          <a:xfrm>
            <a:off x="1184275" y="3397250"/>
            <a:ext cx="319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des Velums</a:t>
            </a:r>
          </a:p>
        </p:txBody>
      </p:sp>
      <p:sp>
        <p:nvSpPr>
          <p:cNvPr id="344079" name="Rectangle 15"/>
          <p:cNvSpPr>
            <a:spLocks noChangeArrowheads="1"/>
          </p:cNvSpPr>
          <p:nvPr/>
        </p:nvSpPr>
        <p:spPr bwMode="auto">
          <a:xfrm>
            <a:off x="1184275" y="3873500"/>
            <a:ext cx="290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Aktiver Artikulator</a:t>
            </a:r>
          </a:p>
        </p:txBody>
      </p:sp>
      <p:sp>
        <p:nvSpPr>
          <p:cNvPr id="344080" name="Rectangle 16"/>
          <p:cNvSpPr>
            <a:spLocks noChangeArrowheads="1"/>
          </p:cNvSpPr>
          <p:nvPr/>
        </p:nvSpPr>
        <p:spPr bwMode="auto">
          <a:xfrm>
            <a:off x="1184275" y="4348163"/>
            <a:ext cx="3065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Passiver Artikulator</a:t>
            </a:r>
          </a:p>
        </p:txBody>
      </p:sp>
      <p:sp>
        <p:nvSpPr>
          <p:cNvPr id="344081" name="Rectangle 17"/>
          <p:cNvSpPr>
            <a:spLocks noChangeArrowheads="1"/>
          </p:cNvSpPr>
          <p:nvPr/>
        </p:nvSpPr>
        <p:spPr bwMode="auto">
          <a:xfrm>
            <a:off x="1184275" y="5300663"/>
            <a:ext cx="320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Lage des Luftstroms</a:t>
            </a:r>
          </a:p>
        </p:txBody>
      </p:sp>
      <p:sp>
        <p:nvSpPr>
          <p:cNvPr id="344082" name="Rectangle 18"/>
          <p:cNvSpPr>
            <a:spLocks noChangeArrowheads="1"/>
          </p:cNvSpPr>
          <p:nvPr/>
        </p:nvSpPr>
        <p:spPr bwMode="auto">
          <a:xfrm>
            <a:off x="1184275" y="4824413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Artikulationsart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4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4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4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autoUpdateAnimBg="0"/>
      <p:bldP spid="344068" grpId="0" autoUpdateAnimBg="0"/>
      <p:bldP spid="344069" grpId="0" autoUpdateAnimBg="0"/>
      <p:bldP spid="344070" grpId="0" autoUpdateAnimBg="0"/>
      <p:bldP spid="344071" grpId="0" autoUpdateAnimBg="0"/>
      <p:bldP spid="344072" grpId="0" autoUpdateAnimBg="0"/>
      <p:bldP spid="344073" grpId="0" autoUpdateAnimBg="0"/>
      <p:bldP spid="344074" grpId="0" autoUpdateAnimBg="0"/>
      <p:bldP spid="344075" grpId="0" autoUpdateAnimBg="0"/>
      <p:bldP spid="344076" grpId="0" autoUpdateAnimBg="0"/>
      <p:bldP spid="344077" grpId="0" autoUpdateAnimBg="0"/>
      <p:bldP spid="344078" grpId="0" autoUpdateAnimBg="0"/>
      <p:bldP spid="344079" grpId="0" autoUpdateAnimBg="0"/>
      <p:bldP spid="344080" grpId="0" autoUpdateAnimBg="0"/>
      <p:bldP spid="344081" grpId="0" autoUpdateAnimBg="0"/>
      <p:bldP spid="34408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/ʃ/ wie in </a:t>
            </a:r>
            <a:r>
              <a:rPr lang="de-DE" altLang="de-DE" i="1" dirty="0" err="1"/>
              <a:t>ship</a:t>
            </a:r>
            <a:endParaRPr lang="de-DE" altLang="de-DE" dirty="0"/>
          </a:p>
        </p:txBody>
      </p:sp>
      <p:sp>
        <p:nvSpPr>
          <p:cNvPr id="345091" name="Rectangle 3"/>
          <p:cNvSpPr>
            <a:spLocks noChangeArrowheads="1"/>
          </p:cNvSpPr>
          <p:nvPr/>
        </p:nvSpPr>
        <p:spPr bwMode="auto">
          <a:xfrm>
            <a:off x="5137150" y="1957388"/>
            <a:ext cx="170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pulmonisch</a:t>
            </a:r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5137150" y="2433638"/>
            <a:ext cx="1277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egressiv</a:t>
            </a:r>
          </a:p>
        </p:txBody>
      </p:sp>
      <p:sp>
        <p:nvSpPr>
          <p:cNvPr id="345093" name="Rectangle 5"/>
          <p:cNvSpPr>
            <a:spLocks noChangeArrowheads="1"/>
          </p:cNvSpPr>
          <p:nvPr/>
        </p:nvSpPr>
        <p:spPr bwMode="auto">
          <a:xfrm>
            <a:off x="5137150" y="2911475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Atemstellung</a:t>
            </a:r>
          </a:p>
        </p:txBody>
      </p:sp>
      <p:sp>
        <p:nvSpPr>
          <p:cNvPr id="345094" name="Rectangle 6"/>
          <p:cNvSpPr>
            <a:spLocks noChangeArrowheads="1"/>
          </p:cNvSpPr>
          <p:nvPr/>
        </p:nvSpPr>
        <p:spPr bwMode="auto">
          <a:xfrm>
            <a:off x="5137150" y="3389313"/>
            <a:ext cx="1798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geschlossen</a:t>
            </a:r>
          </a:p>
        </p:txBody>
      </p:sp>
      <p:sp>
        <p:nvSpPr>
          <p:cNvPr id="345095" name="Rectangle 7"/>
          <p:cNvSpPr>
            <a:spLocks noChangeArrowheads="1"/>
          </p:cNvSpPr>
          <p:nvPr/>
        </p:nvSpPr>
        <p:spPr bwMode="auto">
          <a:xfrm>
            <a:off x="5137150" y="3867150"/>
            <a:ext cx="179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Zungenblatt</a:t>
            </a:r>
          </a:p>
        </p:txBody>
      </p:sp>
      <p:sp>
        <p:nvSpPr>
          <p:cNvPr id="345096" name="Rectangle 8"/>
          <p:cNvSpPr>
            <a:spLocks noChangeArrowheads="1"/>
          </p:cNvSpPr>
          <p:nvPr/>
        </p:nvSpPr>
        <p:spPr bwMode="auto">
          <a:xfrm>
            <a:off x="5137150" y="43449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Zahndamm/Palatum</a:t>
            </a:r>
          </a:p>
        </p:txBody>
      </p:sp>
      <p:sp>
        <p:nvSpPr>
          <p:cNvPr id="345097" name="Rectangle 9"/>
          <p:cNvSpPr>
            <a:spLocks noChangeArrowheads="1"/>
          </p:cNvSpPr>
          <p:nvPr/>
        </p:nvSpPr>
        <p:spPr bwMode="auto">
          <a:xfrm>
            <a:off x="5137150" y="4822825"/>
            <a:ext cx="1158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Frikativ</a:t>
            </a:r>
          </a:p>
        </p:txBody>
      </p:sp>
      <p:sp>
        <p:nvSpPr>
          <p:cNvPr id="345098" name="Rectangle 10"/>
          <p:cNvSpPr>
            <a:spLocks noChangeArrowheads="1"/>
          </p:cNvSpPr>
          <p:nvPr/>
        </p:nvSpPr>
        <p:spPr bwMode="auto">
          <a:xfrm>
            <a:off x="5151438" y="5300663"/>
            <a:ext cx="1090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zentral</a:t>
            </a:r>
          </a:p>
        </p:txBody>
      </p:sp>
      <p:sp>
        <p:nvSpPr>
          <p:cNvPr id="345099" name="Rectangle 11"/>
          <p:cNvSpPr>
            <a:spLocks noChangeArrowheads="1"/>
          </p:cNvSpPr>
          <p:nvPr/>
        </p:nvSpPr>
        <p:spPr bwMode="auto">
          <a:xfrm>
            <a:off x="1184275" y="1957388"/>
            <a:ext cx="278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Luftstromprozess</a:t>
            </a:r>
          </a:p>
        </p:txBody>
      </p:sp>
      <p:sp>
        <p:nvSpPr>
          <p:cNvPr id="345100" name="Rectangle 12"/>
          <p:cNvSpPr>
            <a:spLocks noChangeArrowheads="1"/>
          </p:cNvSpPr>
          <p:nvPr/>
        </p:nvSpPr>
        <p:spPr bwMode="auto">
          <a:xfrm>
            <a:off x="1184275" y="2446338"/>
            <a:ext cx="166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Richtung</a:t>
            </a:r>
          </a:p>
        </p:txBody>
      </p:sp>
      <p:sp>
        <p:nvSpPr>
          <p:cNvPr id="345101" name="Rectangle 13"/>
          <p:cNvSpPr>
            <a:spLocks noChangeArrowheads="1"/>
          </p:cNvSpPr>
          <p:nvPr/>
        </p:nvSpPr>
        <p:spPr bwMode="auto">
          <a:xfrm>
            <a:off x="1184275" y="2922588"/>
            <a:ext cx="304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der Glottis</a:t>
            </a:r>
          </a:p>
        </p:txBody>
      </p:sp>
      <p:sp>
        <p:nvSpPr>
          <p:cNvPr id="345102" name="Rectangle 14"/>
          <p:cNvSpPr>
            <a:spLocks noChangeArrowheads="1"/>
          </p:cNvSpPr>
          <p:nvPr/>
        </p:nvSpPr>
        <p:spPr bwMode="auto">
          <a:xfrm>
            <a:off x="1184275" y="3397250"/>
            <a:ext cx="319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des Velums</a:t>
            </a:r>
          </a:p>
        </p:txBody>
      </p:sp>
      <p:sp>
        <p:nvSpPr>
          <p:cNvPr id="345103" name="Rectangle 15"/>
          <p:cNvSpPr>
            <a:spLocks noChangeArrowheads="1"/>
          </p:cNvSpPr>
          <p:nvPr/>
        </p:nvSpPr>
        <p:spPr bwMode="auto">
          <a:xfrm>
            <a:off x="1184275" y="3873500"/>
            <a:ext cx="290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Aktiver Artikulator</a:t>
            </a:r>
          </a:p>
        </p:txBody>
      </p:sp>
      <p:sp>
        <p:nvSpPr>
          <p:cNvPr id="345104" name="Rectangle 16"/>
          <p:cNvSpPr>
            <a:spLocks noChangeArrowheads="1"/>
          </p:cNvSpPr>
          <p:nvPr/>
        </p:nvSpPr>
        <p:spPr bwMode="auto">
          <a:xfrm>
            <a:off x="1184275" y="4348163"/>
            <a:ext cx="3065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Passiver Artikulator</a:t>
            </a:r>
          </a:p>
        </p:txBody>
      </p:sp>
      <p:sp>
        <p:nvSpPr>
          <p:cNvPr id="345105" name="Rectangle 17"/>
          <p:cNvSpPr>
            <a:spLocks noChangeArrowheads="1"/>
          </p:cNvSpPr>
          <p:nvPr/>
        </p:nvSpPr>
        <p:spPr bwMode="auto">
          <a:xfrm>
            <a:off x="1184275" y="5300663"/>
            <a:ext cx="320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Lage des Luftstroms</a:t>
            </a:r>
          </a:p>
        </p:txBody>
      </p:sp>
      <p:sp>
        <p:nvSpPr>
          <p:cNvPr id="345106" name="Rectangle 18"/>
          <p:cNvSpPr>
            <a:spLocks noChangeArrowheads="1"/>
          </p:cNvSpPr>
          <p:nvPr/>
        </p:nvSpPr>
        <p:spPr bwMode="auto">
          <a:xfrm>
            <a:off x="1184275" y="4824413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Artikulationsart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5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5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autoUpdateAnimBg="0"/>
      <p:bldP spid="345092" grpId="0" autoUpdateAnimBg="0"/>
      <p:bldP spid="345093" grpId="0" autoUpdateAnimBg="0"/>
      <p:bldP spid="345094" grpId="0" autoUpdateAnimBg="0"/>
      <p:bldP spid="345095" grpId="0" autoUpdateAnimBg="0"/>
      <p:bldP spid="345096" grpId="0" autoUpdateAnimBg="0"/>
      <p:bldP spid="345097" grpId="0" autoUpdateAnimBg="0"/>
      <p:bldP spid="345098" grpId="0" autoUpdateAnimBg="0"/>
      <p:bldP spid="345099" grpId="0" autoUpdateAnimBg="0"/>
      <p:bldP spid="345100" grpId="0" autoUpdateAnimBg="0"/>
      <p:bldP spid="345101" grpId="0" autoUpdateAnimBg="0"/>
      <p:bldP spid="345102" grpId="0" autoUpdateAnimBg="0"/>
      <p:bldP spid="345103" grpId="0" autoUpdateAnimBg="0"/>
      <p:bldP spid="345104" grpId="0" autoUpdateAnimBg="0"/>
      <p:bldP spid="345105" grpId="0" autoUpdateAnimBg="0"/>
      <p:bldP spid="345106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Das /</a:t>
            </a:r>
            <a:r>
              <a:rPr lang="de-DE" altLang="de-DE" dirty="0">
                <a:sym typeface="Ipa-samd Uclphon1 SILDoulosL" pitchFamily="2" charset="2"/>
              </a:rPr>
              <a:t>ǁ</a:t>
            </a:r>
            <a:r>
              <a:rPr lang="de-DE" altLang="de-DE" dirty="0"/>
              <a:t>/ wie in /</a:t>
            </a:r>
            <a:r>
              <a:rPr lang="de-DE" altLang="de-DE" dirty="0" err="1"/>
              <a:t>a</a:t>
            </a:r>
            <a:r>
              <a:rPr lang="de-DE" altLang="de-DE" dirty="0" err="1">
                <a:sym typeface="Ipa-samd Uclphon1 SILDoulosL" pitchFamily="2" charset="2"/>
              </a:rPr>
              <a:t>ǁ</a:t>
            </a:r>
            <a:r>
              <a:rPr lang="de-DE" altLang="de-DE" dirty="0" err="1"/>
              <a:t>a</a:t>
            </a:r>
            <a:r>
              <a:rPr lang="de-DE" altLang="de-DE" dirty="0"/>
              <a:t>:</a:t>
            </a:r>
            <a:r>
              <a:rPr lang="de-DE" altLang="de-DE" dirty="0">
                <a:sym typeface="Ipa-samd Uclphon1 SILDoulosL" pitchFamily="2" charset="2"/>
              </a:rPr>
              <a:t>/</a:t>
            </a:r>
            <a:endParaRPr lang="de-DE" altLang="de-DE" dirty="0"/>
          </a:p>
        </p:txBody>
      </p:sp>
      <p:sp>
        <p:nvSpPr>
          <p:cNvPr id="346115" name="Rectangle 3"/>
          <p:cNvSpPr>
            <a:spLocks noChangeArrowheads="1"/>
          </p:cNvSpPr>
          <p:nvPr/>
        </p:nvSpPr>
        <p:spPr bwMode="auto">
          <a:xfrm>
            <a:off x="5137150" y="1957388"/>
            <a:ext cx="1354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velarisch</a:t>
            </a:r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5137150" y="2433638"/>
            <a:ext cx="135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ingressiv</a:t>
            </a:r>
          </a:p>
        </p:txBody>
      </p:sp>
      <p:sp>
        <p:nvSpPr>
          <p:cNvPr id="346117" name="Rectangle 5"/>
          <p:cNvSpPr>
            <a:spLocks noChangeArrowheads="1"/>
          </p:cNvSpPr>
          <p:nvPr/>
        </p:nvSpPr>
        <p:spPr bwMode="auto">
          <a:xfrm>
            <a:off x="5137150" y="2911475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Atemstellung</a:t>
            </a:r>
          </a:p>
        </p:txBody>
      </p:sp>
      <p:sp>
        <p:nvSpPr>
          <p:cNvPr id="346118" name="Rectangle 6"/>
          <p:cNvSpPr>
            <a:spLocks noChangeArrowheads="1"/>
          </p:cNvSpPr>
          <p:nvPr/>
        </p:nvSpPr>
        <p:spPr bwMode="auto">
          <a:xfrm>
            <a:off x="5137150" y="3389313"/>
            <a:ext cx="130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geöffnet</a:t>
            </a:r>
          </a:p>
        </p:txBody>
      </p:sp>
      <p:sp>
        <p:nvSpPr>
          <p:cNvPr id="346119" name="Rectangle 7"/>
          <p:cNvSpPr>
            <a:spLocks noChangeArrowheads="1"/>
          </p:cNvSpPr>
          <p:nvPr/>
        </p:nvSpPr>
        <p:spPr bwMode="auto">
          <a:xfrm>
            <a:off x="5137150" y="3867150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Apex</a:t>
            </a:r>
          </a:p>
        </p:txBody>
      </p:sp>
      <p:sp>
        <p:nvSpPr>
          <p:cNvPr id="346120" name="Rectangle 8"/>
          <p:cNvSpPr>
            <a:spLocks noChangeArrowheads="1"/>
          </p:cNvSpPr>
          <p:nvPr/>
        </p:nvSpPr>
        <p:spPr bwMode="auto">
          <a:xfrm>
            <a:off x="5137150" y="4344988"/>
            <a:ext cx="189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alveo-palatal</a:t>
            </a:r>
          </a:p>
        </p:txBody>
      </p:sp>
      <p:sp>
        <p:nvSpPr>
          <p:cNvPr id="346121" name="Rectangle 9"/>
          <p:cNvSpPr>
            <a:spLocks noChangeArrowheads="1"/>
          </p:cNvSpPr>
          <p:nvPr/>
        </p:nvSpPr>
        <p:spPr bwMode="auto">
          <a:xfrm>
            <a:off x="5137150" y="482282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Okklusiv (Click)</a:t>
            </a:r>
          </a:p>
        </p:txBody>
      </p:sp>
      <p:sp>
        <p:nvSpPr>
          <p:cNvPr id="346122" name="Rectangle 10"/>
          <p:cNvSpPr>
            <a:spLocks noChangeArrowheads="1"/>
          </p:cNvSpPr>
          <p:nvPr/>
        </p:nvSpPr>
        <p:spPr bwMode="auto">
          <a:xfrm>
            <a:off x="5151438" y="5300663"/>
            <a:ext cx="101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lateral</a:t>
            </a:r>
          </a:p>
        </p:txBody>
      </p:sp>
      <p:sp>
        <p:nvSpPr>
          <p:cNvPr id="346123" name="Rectangle 11"/>
          <p:cNvSpPr>
            <a:spLocks noChangeArrowheads="1"/>
          </p:cNvSpPr>
          <p:nvPr/>
        </p:nvSpPr>
        <p:spPr bwMode="auto">
          <a:xfrm>
            <a:off x="1184275" y="1957388"/>
            <a:ext cx="278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Luftstromprozess</a:t>
            </a:r>
          </a:p>
        </p:txBody>
      </p:sp>
      <p:sp>
        <p:nvSpPr>
          <p:cNvPr id="346124" name="Rectangle 12"/>
          <p:cNvSpPr>
            <a:spLocks noChangeArrowheads="1"/>
          </p:cNvSpPr>
          <p:nvPr/>
        </p:nvSpPr>
        <p:spPr bwMode="auto">
          <a:xfrm>
            <a:off x="1184275" y="2446338"/>
            <a:ext cx="166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Richtung</a:t>
            </a:r>
          </a:p>
        </p:txBody>
      </p:sp>
      <p:sp>
        <p:nvSpPr>
          <p:cNvPr id="346125" name="Rectangle 13"/>
          <p:cNvSpPr>
            <a:spLocks noChangeArrowheads="1"/>
          </p:cNvSpPr>
          <p:nvPr/>
        </p:nvSpPr>
        <p:spPr bwMode="auto">
          <a:xfrm>
            <a:off x="1184275" y="2922588"/>
            <a:ext cx="304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der Glottis</a:t>
            </a:r>
          </a:p>
        </p:txBody>
      </p:sp>
      <p:sp>
        <p:nvSpPr>
          <p:cNvPr id="346126" name="Rectangle 14"/>
          <p:cNvSpPr>
            <a:spLocks noChangeArrowheads="1"/>
          </p:cNvSpPr>
          <p:nvPr/>
        </p:nvSpPr>
        <p:spPr bwMode="auto">
          <a:xfrm>
            <a:off x="1184275" y="3397250"/>
            <a:ext cx="319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Stellung des Velums</a:t>
            </a:r>
          </a:p>
        </p:txBody>
      </p:sp>
      <p:sp>
        <p:nvSpPr>
          <p:cNvPr id="346127" name="Rectangle 15"/>
          <p:cNvSpPr>
            <a:spLocks noChangeArrowheads="1"/>
          </p:cNvSpPr>
          <p:nvPr/>
        </p:nvSpPr>
        <p:spPr bwMode="auto">
          <a:xfrm>
            <a:off x="1184275" y="3873500"/>
            <a:ext cx="290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Aktiver Artikulator</a:t>
            </a:r>
          </a:p>
        </p:txBody>
      </p:sp>
      <p:sp>
        <p:nvSpPr>
          <p:cNvPr id="346128" name="Rectangle 16"/>
          <p:cNvSpPr>
            <a:spLocks noChangeArrowheads="1"/>
          </p:cNvSpPr>
          <p:nvPr/>
        </p:nvSpPr>
        <p:spPr bwMode="auto">
          <a:xfrm>
            <a:off x="1184275" y="4348163"/>
            <a:ext cx="3065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Passiver Artikulator</a:t>
            </a:r>
          </a:p>
        </p:txBody>
      </p:sp>
      <p:sp>
        <p:nvSpPr>
          <p:cNvPr id="346129" name="Rectangle 17"/>
          <p:cNvSpPr>
            <a:spLocks noChangeArrowheads="1"/>
          </p:cNvSpPr>
          <p:nvPr/>
        </p:nvSpPr>
        <p:spPr bwMode="auto">
          <a:xfrm>
            <a:off x="1184275" y="5300663"/>
            <a:ext cx="320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Lage des Luftstroms</a:t>
            </a:r>
          </a:p>
        </p:txBody>
      </p:sp>
      <p:sp>
        <p:nvSpPr>
          <p:cNvPr id="346130" name="Rectangle 18"/>
          <p:cNvSpPr>
            <a:spLocks noChangeArrowheads="1"/>
          </p:cNvSpPr>
          <p:nvPr/>
        </p:nvSpPr>
        <p:spPr bwMode="auto">
          <a:xfrm>
            <a:off x="1184275" y="4824413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°"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Artikulationsart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5" grpId="0" autoUpdateAnimBg="0"/>
      <p:bldP spid="346116" grpId="0" autoUpdateAnimBg="0"/>
      <p:bldP spid="346117" grpId="0" autoUpdateAnimBg="0"/>
      <p:bldP spid="346118" grpId="0" autoUpdateAnimBg="0"/>
      <p:bldP spid="346119" grpId="0" autoUpdateAnimBg="0"/>
      <p:bldP spid="346120" grpId="0" autoUpdateAnimBg="0"/>
      <p:bldP spid="346121" grpId="0" autoUpdateAnimBg="0"/>
      <p:bldP spid="346122" grpId="0" autoUpdateAnimBg="0"/>
      <p:bldP spid="346123" grpId="0" autoUpdateAnimBg="0"/>
      <p:bldP spid="346124" grpId="0" autoUpdateAnimBg="0"/>
      <p:bldP spid="346125" grpId="0" autoUpdateAnimBg="0"/>
      <p:bldP spid="346126" grpId="0" autoUpdateAnimBg="0"/>
      <p:bldP spid="346127" grpId="0" autoUpdateAnimBg="0"/>
      <p:bldP spid="346128" grpId="0" autoUpdateAnimBg="0"/>
      <p:bldP spid="346129" grpId="0" autoUpdateAnimBg="0"/>
      <p:bldP spid="34613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42275" cy="1143000"/>
          </a:xfrm>
        </p:spPr>
        <p:txBody>
          <a:bodyPr/>
          <a:lstStyle/>
          <a:p>
            <a:r>
              <a:rPr lang="de-DE" altLang="de-DE"/>
              <a:t>Fragen zur Konsonantenbeschreibung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7400" y="1741488"/>
            <a:ext cx="8051800" cy="4202112"/>
          </a:xfrm>
        </p:spPr>
        <p:txBody>
          <a:bodyPr/>
          <a:lstStyle/>
          <a:p>
            <a:pPr marL="0" indent="0" algn="just">
              <a:buFont typeface="Wingdings 2" pitchFamily="18" charset="2"/>
              <a:buNone/>
            </a:pPr>
            <a:r>
              <a:rPr lang="de-DE" altLang="de-DE">
                <a:cs typeface="Times New Roman" pitchFamily="18" charset="0"/>
              </a:rPr>
              <a:t>Man kann eine für die meisten praktischen Zwecke ausreichende Beschreibung der Bildung von Konsonanten erreichen, wenn man auf der Grundlage der bisher erarbeiteten Prinzipien eine Reihe von Fragen beantwortet.</a:t>
            </a:r>
          </a:p>
          <a:p>
            <a:pPr marL="0" indent="0" algn="just">
              <a:buFont typeface="Wingdings 2" pitchFamily="18" charset="2"/>
              <a:buNone/>
            </a:pPr>
            <a:r>
              <a:rPr lang="de-DE" altLang="de-DE">
                <a:cs typeface="Times New Roman" pitchFamily="18" charset="0"/>
              </a:rPr>
              <a:t>Die Antworten auf diese Fragen werden uns zwar nicht jedes Detail über die fraglichen Konsonanten liefern, jedoch eine meist hinreichend genaue Beschreibung besonders für Zwecke der Phonologie.</a:t>
            </a:r>
            <a:endParaRPr lang="de-DE" altLang="de-DE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67663" cy="1143000"/>
          </a:xfrm>
        </p:spPr>
        <p:txBody>
          <a:bodyPr/>
          <a:lstStyle/>
          <a:p>
            <a:r>
              <a:rPr lang="de-DE" altLang="de-DE"/>
              <a:t>Fragen zur Konsonantenbeschreibung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62925" cy="4114800"/>
          </a:xfrm>
        </p:spPr>
        <p:txBody>
          <a:bodyPr/>
          <a:lstStyle/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Welcher Luftstromprozess wird verwendet?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Welche Richtung hat der Luftstrom?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Wie ist die Stellung der Glottis?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Wie ist die Stellung des Velums?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Was ist der aktive Artikulator?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Was ist der passive Artikulator?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Was sind Art und Grad der Engebildung?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de-DE" altLang="de-DE"/>
              <a:t>Wie fließt  der Luftstrom im Vokaltrakt?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7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altLang="de-DE"/>
              <a:t>1. Welcher Luftstromprozess wird 	verwendet?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0175" y="1752600"/>
            <a:ext cx="7515225" cy="4343400"/>
          </a:xfrm>
        </p:spPr>
        <p:txBody>
          <a:bodyPr/>
          <a:lstStyle/>
          <a:p>
            <a:r>
              <a:rPr lang="de-DE" altLang="de-DE"/>
              <a:t>pulmonisch</a:t>
            </a:r>
          </a:p>
          <a:p>
            <a:r>
              <a:rPr lang="de-DE" altLang="de-DE"/>
              <a:t>glottalisch</a:t>
            </a:r>
          </a:p>
          <a:p>
            <a:r>
              <a:rPr lang="de-DE" altLang="de-DE"/>
              <a:t>velarisch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67663" cy="1143000"/>
          </a:xfrm>
        </p:spPr>
        <p:txBody>
          <a:bodyPr/>
          <a:lstStyle/>
          <a:p>
            <a:pPr algn="l"/>
            <a:r>
              <a:rPr lang="de-DE" altLang="de-DE"/>
              <a:t>2. Welche Richtung hat der 	Luftstrom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9063" y="1752600"/>
            <a:ext cx="7526337" cy="4343400"/>
          </a:xfrm>
        </p:spPr>
        <p:txBody>
          <a:bodyPr/>
          <a:lstStyle/>
          <a:p>
            <a:r>
              <a:rPr lang="de-DE" altLang="de-DE"/>
              <a:t>egressiv</a:t>
            </a:r>
          </a:p>
          <a:p>
            <a:r>
              <a:rPr lang="de-DE" altLang="de-DE"/>
              <a:t>ingressiv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67663" cy="1143000"/>
          </a:xfrm>
        </p:spPr>
        <p:txBody>
          <a:bodyPr/>
          <a:lstStyle/>
          <a:p>
            <a:pPr algn="l"/>
            <a:r>
              <a:rPr lang="de-DE" altLang="de-DE"/>
              <a:t>3. Wie ist die Stellung der Glottis?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9063" y="1752600"/>
            <a:ext cx="7526337" cy="4343400"/>
          </a:xfrm>
        </p:spPr>
        <p:txBody>
          <a:bodyPr/>
          <a:lstStyle/>
          <a:p>
            <a:pPr>
              <a:tabLst>
                <a:tab pos="3140075" algn="l"/>
              </a:tabLst>
            </a:pPr>
            <a:r>
              <a:rPr lang="de-DE" altLang="de-DE"/>
              <a:t>Atemstellung 	(stimmlos)</a:t>
            </a:r>
          </a:p>
          <a:p>
            <a:pPr>
              <a:tabLst>
                <a:tab pos="3140075" algn="l"/>
              </a:tabLst>
            </a:pPr>
            <a:r>
              <a:rPr lang="de-DE" altLang="de-DE"/>
              <a:t>Stimmstellung 	(stimmhaft)</a:t>
            </a:r>
          </a:p>
          <a:p>
            <a:pPr>
              <a:tabLst>
                <a:tab pos="3140075" algn="l"/>
              </a:tabLst>
            </a:pPr>
            <a:r>
              <a:rPr lang="de-DE" altLang="de-DE"/>
              <a:t>Flüsterstellung 	(geflüstert)</a:t>
            </a:r>
          </a:p>
          <a:p>
            <a:pPr>
              <a:tabLst>
                <a:tab pos="3140075" algn="l"/>
              </a:tabLst>
            </a:pPr>
            <a:r>
              <a:rPr lang="de-DE" altLang="de-DE"/>
              <a:t>Murmelstimme	(behauchte Stimme)</a:t>
            </a:r>
          </a:p>
          <a:p>
            <a:pPr>
              <a:tabLst>
                <a:tab pos="3140075" algn="l"/>
              </a:tabLst>
            </a:pPr>
            <a:r>
              <a:rPr lang="de-DE" altLang="de-DE"/>
              <a:t>Knarrstimme	(laryngalisiert)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67663" cy="1143000"/>
          </a:xfrm>
        </p:spPr>
        <p:txBody>
          <a:bodyPr/>
          <a:lstStyle/>
          <a:p>
            <a:pPr algn="l"/>
            <a:r>
              <a:rPr lang="de-DE" altLang="de-DE"/>
              <a:t>4. Wie ist die Stellung des Velums?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52563" y="1752600"/>
            <a:ext cx="7462837" cy="4343400"/>
          </a:xfrm>
        </p:spPr>
        <p:txBody>
          <a:bodyPr/>
          <a:lstStyle/>
          <a:p>
            <a:pPr>
              <a:tabLst>
                <a:tab pos="3587750" algn="l"/>
              </a:tabLst>
            </a:pPr>
            <a:r>
              <a:rPr lang="de-DE" altLang="de-DE"/>
              <a:t>velischer Verschluss 	(oral)</a:t>
            </a:r>
          </a:p>
          <a:p>
            <a:pPr>
              <a:tabLst>
                <a:tab pos="3587750" algn="l"/>
              </a:tabLst>
            </a:pPr>
            <a:r>
              <a:rPr lang="de-DE" altLang="de-DE"/>
              <a:t>Velum gesenkt	(nasal)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802" name="Picture 2"/>
          <p:cNvPicPr preferRelativeResize="0"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752475"/>
            <a:ext cx="460692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32803" name="Group 3"/>
          <p:cNvGrpSpPr>
            <a:grpSpLocks/>
          </p:cNvGrpSpPr>
          <p:nvPr/>
        </p:nvGrpSpPr>
        <p:grpSpPr bwMode="auto">
          <a:xfrm>
            <a:off x="1104900" y="3038475"/>
            <a:ext cx="2209800" cy="342900"/>
            <a:chOff x="336" y="1968"/>
            <a:chExt cx="1392" cy="216"/>
          </a:xfrm>
        </p:grpSpPr>
        <p:sp>
          <p:nvSpPr>
            <p:cNvPr id="332804" name="Line 4"/>
            <p:cNvSpPr>
              <a:spLocks noChangeShapeType="1"/>
            </p:cNvSpPr>
            <p:nvPr/>
          </p:nvSpPr>
          <p:spPr bwMode="auto">
            <a:xfrm flipH="1">
              <a:off x="1296" y="2016"/>
              <a:ext cx="432" cy="0"/>
            </a:xfrm>
            <a:prstGeom prst="line">
              <a:avLst/>
            </a:prstGeom>
            <a:noFill/>
            <a:ln w="381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endParaRPr lang="de-DE"/>
            </a:p>
          </p:txBody>
        </p:sp>
        <p:sp>
          <p:nvSpPr>
            <p:cNvPr id="332805" name="Text Box 5"/>
            <p:cNvSpPr txBox="1">
              <a:spLocks noChangeArrowheads="1"/>
            </p:cNvSpPr>
            <p:nvPr/>
          </p:nvSpPr>
          <p:spPr bwMode="auto">
            <a:xfrm>
              <a:off x="336" y="1968"/>
              <a:ext cx="912" cy="216"/>
            </a:xfrm>
            <a:prstGeom prst="rect">
              <a:avLst/>
            </a:prstGeom>
            <a:solidFill>
              <a:srgbClr val="009999"/>
            </a:solidFill>
            <a:ln w="38100" cap="sq" algn="ctr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Unterlippe</a:t>
              </a:r>
            </a:p>
          </p:txBody>
        </p:sp>
      </p:grpSp>
      <p:grpSp>
        <p:nvGrpSpPr>
          <p:cNvPr id="332806" name="Group 6"/>
          <p:cNvGrpSpPr>
            <a:grpSpLocks/>
          </p:cNvGrpSpPr>
          <p:nvPr/>
        </p:nvGrpSpPr>
        <p:grpSpPr bwMode="auto">
          <a:xfrm>
            <a:off x="1257300" y="3038475"/>
            <a:ext cx="2819400" cy="1028700"/>
            <a:chOff x="432" y="1968"/>
            <a:chExt cx="1776" cy="648"/>
          </a:xfrm>
        </p:grpSpPr>
        <p:sp>
          <p:nvSpPr>
            <p:cNvPr id="332807" name="Line 7"/>
            <p:cNvSpPr>
              <a:spLocks noChangeShapeType="1"/>
            </p:cNvSpPr>
            <p:nvPr/>
          </p:nvSpPr>
          <p:spPr bwMode="auto">
            <a:xfrm flipH="1">
              <a:off x="1488" y="1968"/>
              <a:ext cx="720" cy="480"/>
            </a:xfrm>
            <a:prstGeom prst="line">
              <a:avLst/>
            </a:prstGeom>
            <a:noFill/>
            <a:ln w="381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endParaRPr lang="de-DE"/>
            </a:p>
          </p:txBody>
        </p:sp>
        <p:sp>
          <p:nvSpPr>
            <p:cNvPr id="332808" name="Text Box 8"/>
            <p:cNvSpPr txBox="1">
              <a:spLocks noChangeArrowheads="1"/>
            </p:cNvSpPr>
            <p:nvPr/>
          </p:nvSpPr>
          <p:spPr bwMode="auto">
            <a:xfrm>
              <a:off x="432" y="2400"/>
              <a:ext cx="1104" cy="216"/>
            </a:xfrm>
            <a:prstGeom prst="rect">
              <a:avLst/>
            </a:prstGeom>
            <a:solidFill>
              <a:srgbClr val="009999"/>
            </a:solidFill>
            <a:ln w="38100" cap="sq" algn="ctr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Zungenspitze</a:t>
              </a:r>
            </a:p>
          </p:txBody>
        </p:sp>
      </p:grpSp>
      <p:grpSp>
        <p:nvGrpSpPr>
          <p:cNvPr id="332809" name="Group 9"/>
          <p:cNvGrpSpPr>
            <a:grpSpLocks/>
          </p:cNvGrpSpPr>
          <p:nvPr/>
        </p:nvGrpSpPr>
        <p:grpSpPr bwMode="auto">
          <a:xfrm>
            <a:off x="3771900" y="2809875"/>
            <a:ext cx="1752600" cy="1181100"/>
            <a:chOff x="2016" y="1824"/>
            <a:chExt cx="1104" cy="744"/>
          </a:xfrm>
        </p:grpSpPr>
        <p:sp>
          <p:nvSpPr>
            <p:cNvPr id="332810" name="Line 10"/>
            <p:cNvSpPr>
              <a:spLocks noChangeShapeType="1"/>
            </p:cNvSpPr>
            <p:nvPr/>
          </p:nvSpPr>
          <p:spPr bwMode="auto">
            <a:xfrm>
              <a:off x="2304" y="1824"/>
              <a:ext cx="0" cy="576"/>
            </a:xfrm>
            <a:prstGeom prst="line">
              <a:avLst/>
            </a:prstGeom>
            <a:noFill/>
            <a:ln w="381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endParaRPr lang="de-DE"/>
            </a:p>
          </p:txBody>
        </p:sp>
        <p:sp>
          <p:nvSpPr>
            <p:cNvPr id="332811" name="Text Box 11"/>
            <p:cNvSpPr txBox="1">
              <a:spLocks noChangeArrowheads="1"/>
            </p:cNvSpPr>
            <p:nvPr/>
          </p:nvSpPr>
          <p:spPr bwMode="auto">
            <a:xfrm>
              <a:off x="2016" y="2352"/>
              <a:ext cx="1104" cy="216"/>
            </a:xfrm>
            <a:prstGeom prst="rect">
              <a:avLst/>
            </a:prstGeom>
            <a:solidFill>
              <a:srgbClr val="009999"/>
            </a:solidFill>
            <a:ln w="38100" cap="sq" algn="ctr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Zungenblatt</a:t>
              </a:r>
            </a:p>
          </p:txBody>
        </p:sp>
      </p:grpSp>
      <p:grpSp>
        <p:nvGrpSpPr>
          <p:cNvPr id="332812" name="Group 12"/>
          <p:cNvGrpSpPr>
            <a:grpSpLocks/>
          </p:cNvGrpSpPr>
          <p:nvPr/>
        </p:nvGrpSpPr>
        <p:grpSpPr bwMode="auto">
          <a:xfrm>
            <a:off x="3848100" y="828675"/>
            <a:ext cx="1752600" cy="1600200"/>
            <a:chOff x="2064" y="576"/>
            <a:chExt cx="1104" cy="1008"/>
          </a:xfrm>
        </p:grpSpPr>
        <p:sp>
          <p:nvSpPr>
            <p:cNvPr id="332813" name="Line 13"/>
            <p:cNvSpPr>
              <a:spLocks noChangeShapeType="1"/>
            </p:cNvSpPr>
            <p:nvPr/>
          </p:nvSpPr>
          <p:spPr bwMode="auto">
            <a:xfrm flipH="1" flipV="1">
              <a:off x="2640" y="1008"/>
              <a:ext cx="0" cy="576"/>
            </a:xfrm>
            <a:prstGeom prst="line">
              <a:avLst/>
            </a:prstGeom>
            <a:noFill/>
            <a:ln w="381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endParaRPr lang="de-DE"/>
            </a:p>
          </p:txBody>
        </p:sp>
        <p:sp>
          <p:nvSpPr>
            <p:cNvPr id="332814" name="Text Box 14"/>
            <p:cNvSpPr txBox="1">
              <a:spLocks noChangeArrowheads="1"/>
            </p:cNvSpPr>
            <p:nvPr/>
          </p:nvSpPr>
          <p:spPr bwMode="auto">
            <a:xfrm>
              <a:off x="2064" y="576"/>
              <a:ext cx="1104" cy="408"/>
            </a:xfrm>
            <a:prstGeom prst="rect">
              <a:avLst/>
            </a:prstGeom>
            <a:solidFill>
              <a:srgbClr val="009999"/>
            </a:solidFill>
            <a:ln w="38100" cap="sq" algn="ctr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vorderer Zungenrücken</a:t>
              </a:r>
            </a:p>
          </p:txBody>
        </p:sp>
      </p:grpSp>
      <p:grpSp>
        <p:nvGrpSpPr>
          <p:cNvPr id="332815" name="Group 15"/>
          <p:cNvGrpSpPr>
            <a:grpSpLocks/>
          </p:cNvGrpSpPr>
          <p:nvPr/>
        </p:nvGrpSpPr>
        <p:grpSpPr bwMode="auto">
          <a:xfrm>
            <a:off x="5981700" y="2581275"/>
            <a:ext cx="2362200" cy="647700"/>
            <a:chOff x="3408" y="1680"/>
            <a:chExt cx="1488" cy="408"/>
          </a:xfrm>
        </p:grpSpPr>
        <p:sp>
          <p:nvSpPr>
            <p:cNvPr id="332816" name="Line 16"/>
            <p:cNvSpPr>
              <a:spLocks noChangeShapeType="1"/>
            </p:cNvSpPr>
            <p:nvPr/>
          </p:nvSpPr>
          <p:spPr bwMode="auto">
            <a:xfrm>
              <a:off x="3408" y="1920"/>
              <a:ext cx="384" cy="0"/>
            </a:xfrm>
            <a:prstGeom prst="line">
              <a:avLst/>
            </a:prstGeom>
            <a:noFill/>
            <a:ln w="381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endParaRPr lang="de-DE"/>
            </a:p>
          </p:txBody>
        </p:sp>
        <p:sp>
          <p:nvSpPr>
            <p:cNvPr id="332817" name="Text Box 17"/>
            <p:cNvSpPr txBox="1">
              <a:spLocks noChangeArrowheads="1"/>
            </p:cNvSpPr>
            <p:nvPr/>
          </p:nvSpPr>
          <p:spPr bwMode="auto">
            <a:xfrm>
              <a:off x="3792" y="1680"/>
              <a:ext cx="1104" cy="408"/>
            </a:xfrm>
            <a:prstGeom prst="rect">
              <a:avLst/>
            </a:prstGeom>
            <a:solidFill>
              <a:srgbClr val="009999"/>
            </a:solidFill>
            <a:ln w="38100" cap="sq" algn="ctr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Zungenwurzel (Radix)</a:t>
              </a:r>
            </a:p>
          </p:txBody>
        </p:sp>
      </p:grpSp>
      <p:grpSp>
        <p:nvGrpSpPr>
          <p:cNvPr id="332818" name="Group 18"/>
          <p:cNvGrpSpPr>
            <a:grpSpLocks/>
          </p:cNvGrpSpPr>
          <p:nvPr/>
        </p:nvGrpSpPr>
        <p:grpSpPr bwMode="auto">
          <a:xfrm>
            <a:off x="5372100" y="1057275"/>
            <a:ext cx="2133600" cy="1371600"/>
            <a:chOff x="3024" y="720"/>
            <a:chExt cx="1344" cy="864"/>
          </a:xfrm>
        </p:grpSpPr>
        <p:sp>
          <p:nvSpPr>
            <p:cNvPr id="332819" name="Line 19"/>
            <p:cNvSpPr>
              <a:spLocks noChangeShapeType="1"/>
            </p:cNvSpPr>
            <p:nvPr/>
          </p:nvSpPr>
          <p:spPr bwMode="auto">
            <a:xfrm flipV="1">
              <a:off x="3024" y="1056"/>
              <a:ext cx="432" cy="528"/>
            </a:xfrm>
            <a:prstGeom prst="line">
              <a:avLst/>
            </a:prstGeom>
            <a:noFill/>
            <a:ln w="381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endParaRPr lang="de-DE"/>
            </a:p>
          </p:txBody>
        </p:sp>
        <p:sp>
          <p:nvSpPr>
            <p:cNvPr id="332820" name="Text Box 20"/>
            <p:cNvSpPr txBox="1">
              <a:spLocks noChangeArrowheads="1"/>
            </p:cNvSpPr>
            <p:nvPr/>
          </p:nvSpPr>
          <p:spPr bwMode="auto">
            <a:xfrm>
              <a:off x="3264" y="720"/>
              <a:ext cx="1104" cy="408"/>
            </a:xfrm>
            <a:prstGeom prst="rect">
              <a:avLst/>
            </a:prstGeom>
            <a:solidFill>
              <a:srgbClr val="009999"/>
            </a:solidFill>
            <a:ln w="38100" cap="sq" algn="ctr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hinterer Zungenrücken</a:t>
              </a:r>
            </a:p>
          </p:txBody>
        </p:sp>
      </p:grpSp>
      <p:sp>
        <p:nvSpPr>
          <p:cNvPr id="332821" name="Text Box 21"/>
          <p:cNvSpPr txBox="1">
            <a:spLocks noChangeArrowheads="1"/>
          </p:cNvSpPr>
          <p:nvPr/>
        </p:nvSpPr>
        <p:spPr bwMode="auto">
          <a:xfrm>
            <a:off x="171450" y="836613"/>
            <a:ext cx="32226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35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2800">
                <a:solidFill>
                  <a:schemeClr val="tx2"/>
                </a:solidFill>
                <a:effectLst/>
                <a:latin typeface="Tahoma" pitchFamily="34" charset="0"/>
              </a:rPr>
              <a:t>5.Was ist der 	untere </a:t>
            </a:r>
            <a:br>
              <a:rPr lang="de-DE" altLang="de-DE" sz="2800">
                <a:solidFill>
                  <a:schemeClr val="tx2"/>
                </a:solidFill>
                <a:effectLst/>
                <a:latin typeface="Tahoma" pitchFamily="34" charset="0"/>
              </a:rPr>
            </a:br>
            <a:r>
              <a:rPr lang="de-DE" altLang="de-DE" sz="2800">
                <a:solidFill>
                  <a:schemeClr val="tx2"/>
                </a:solidFill>
                <a:effectLst/>
                <a:latin typeface="Tahoma" pitchFamily="34" charset="0"/>
              </a:rPr>
              <a:t>	bzw. aktive 	Artikulator?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3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ba1567ea360ebd6427e05ac539f5f25c29216d"/>
</p:tagLst>
</file>

<file path=ppt/theme/theme1.xml><?xml version="1.0" encoding="utf-8"?>
<a:theme xmlns:a="http://schemas.openxmlformats.org/drawingml/2006/main" name="Transkription">
  <a:themeElements>
    <a:clrScheme name="">
      <a:dk1>
        <a:srgbClr val="000000"/>
      </a:dk1>
      <a:lt1>
        <a:srgbClr val="FFFFFF"/>
      </a:lt1>
      <a:dk2>
        <a:srgbClr val="660033"/>
      </a:dk2>
      <a:lt2>
        <a:srgbClr val="969696"/>
      </a:lt2>
      <a:accent1>
        <a:srgbClr val="FFFFFF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92D00"/>
      </a:accent6>
      <a:hlink>
        <a:srgbClr val="FF3300"/>
      </a:hlink>
      <a:folHlink>
        <a:srgbClr val="FF7C80"/>
      </a:folHlink>
    </a:clrScheme>
    <a:fontScheme name="Transkrip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Transkriptio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skrip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kriptio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Phonetik</Template>
  <TotalTime>0</TotalTime>
  <Words>648</Words>
  <Application>Microsoft Office PowerPoint</Application>
  <PresentationFormat>Bildschirmpräsentation (4:3)</PresentationFormat>
  <Paragraphs>236</Paragraphs>
  <Slides>22</Slides>
  <Notes>0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8" baseType="lpstr">
      <vt:lpstr>Tahoma</vt:lpstr>
      <vt:lpstr>Times New Roman</vt:lpstr>
      <vt:lpstr>Wingdings</vt:lpstr>
      <vt:lpstr>Wingdings 2</vt:lpstr>
      <vt:lpstr>Wingdings 3</vt:lpstr>
      <vt:lpstr>Transkription</vt:lpstr>
      <vt:lpstr>Einführung in die  Phonetik und Phonologie</vt:lpstr>
      <vt:lpstr>PowerPoint-Präsentation</vt:lpstr>
      <vt:lpstr>Fragen zur Konsonantenbeschreibung</vt:lpstr>
      <vt:lpstr>Fragen zur Konsonantenbeschreibung</vt:lpstr>
      <vt:lpstr>1. Welcher Luftstromprozess wird  verwendet?</vt:lpstr>
      <vt:lpstr>2. Welche Richtung hat der  Luftstrom</vt:lpstr>
      <vt:lpstr>3. Wie ist die Stellung der Glottis?</vt:lpstr>
      <vt:lpstr>4. Wie ist die Stellung des Velums?</vt:lpstr>
      <vt:lpstr>PowerPoint-Präsentation</vt:lpstr>
      <vt:lpstr>PowerPoint-Präsentation</vt:lpstr>
      <vt:lpstr>7.  Was sind Art und Grad der Engebildung?</vt:lpstr>
      <vt:lpstr>8. Wie ist die Lage des Luftstroms?</vt:lpstr>
      <vt:lpstr>Das /f/ wie in fat</vt:lpstr>
      <vt:lpstr>Das /m/ wie in mat</vt:lpstr>
      <vt:lpstr>Das /p/ wie in pat</vt:lpstr>
      <vt:lpstr>Das /l/ wie in lad</vt:lpstr>
      <vt:lpstr>Das [ç] wie in ich</vt:lpstr>
      <vt:lpstr>Das [!] wie in [a!a:] (ein Schnalz)</vt:lpstr>
      <vt:lpstr>Das /r/ wie in sp. perro</vt:lpstr>
      <vt:lpstr>Das /ɗ/ wie in [aɗa:]</vt:lpstr>
      <vt:lpstr>Das /ʃ/ wie in ship</vt:lpstr>
      <vt:lpstr>Das /ǁ/ wie in /aǁa:/</vt:lpstr>
    </vt:vector>
  </TitlesOfParts>
  <Company>Universität Bremen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>Einführung in die Syntax</dc:subject>
  <dc:creator>Karl Heinz Wagner</dc:creator>
  <cp:lastModifiedBy>Karl Heinz Wagner</cp:lastModifiedBy>
  <cp:revision>14</cp:revision>
  <dcterms:created xsi:type="dcterms:W3CDTF">2004-01-09T15:38:37Z</dcterms:created>
  <dcterms:modified xsi:type="dcterms:W3CDTF">2019-11-16T09:45:15Z</dcterms:modified>
</cp:coreProperties>
</file>