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4" r:id="rId1"/>
  </p:sldMasterIdLst>
  <p:notesMasterIdLst>
    <p:notesMasterId r:id="rId29"/>
  </p:notesMasterIdLst>
  <p:handoutMasterIdLst>
    <p:handoutMasterId r:id="rId30"/>
  </p:handoutMasterIdLst>
  <p:sldIdLst>
    <p:sldId id="256" r:id="rId2"/>
    <p:sldId id="260" r:id="rId3"/>
    <p:sldId id="261" r:id="rId4"/>
    <p:sldId id="262" r:id="rId5"/>
    <p:sldId id="257" r:id="rId6"/>
    <p:sldId id="263" r:id="rId7"/>
    <p:sldId id="258" r:id="rId8"/>
    <p:sldId id="264" r:id="rId9"/>
    <p:sldId id="259" r:id="rId10"/>
    <p:sldId id="265" r:id="rId11"/>
    <p:sldId id="266" r:id="rId12"/>
    <p:sldId id="267" r:id="rId13"/>
    <p:sldId id="268" r:id="rId14"/>
    <p:sldId id="269" r:id="rId15"/>
    <p:sldId id="270" r:id="rId16"/>
    <p:sldId id="273" r:id="rId17"/>
    <p:sldId id="272" r:id="rId18"/>
    <p:sldId id="274" r:id="rId19"/>
    <p:sldId id="278" r:id="rId20"/>
    <p:sldId id="275" r:id="rId21"/>
    <p:sldId id="276" r:id="rId22"/>
    <p:sldId id="277" r:id="rId23"/>
    <p:sldId id="279" r:id="rId24"/>
    <p:sldId id="280" r:id="rId25"/>
    <p:sldId id="281" r:id="rId26"/>
    <p:sldId id="282" r:id="rId27"/>
    <p:sldId id="283" r:id="rId28"/>
  </p:sldIdLst>
  <p:sldSz cx="9144000" cy="6858000" type="screen4x3"/>
  <p:notesSz cx="6858000" cy="9144000"/>
  <p:custDataLst>
    <p:tags r:id="rId31"/>
  </p:custDataLst>
  <p:defaultTextStyle>
    <a:defPPr>
      <a:defRPr lang="en-US"/>
    </a:defPPr>
    <a:lvl1pPr algn="ctr" rtl="0" eaLnBrk="0" fontAlgn="base" hangingPunct="0">
      <a:spcBef>
        <a:spcPct val="0"/>
      </a:spcBef>
      <a:spcAft>
        <a:spcPct val="0"/>
      </a:spcAft>
      <a:defRPr kumimoji="1"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ctr" rtl="0" eaLnBrk="0" fontAlgn="base" hangingPunct="0">
      <a:spcBef>
        <a:spcPct val="0"/>
      </a:spcBef>
      <a:spcAft>
        <a:spcPct val="0"/>
      </a:spcAft>
      <a:defRPr kumimoji="1"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ctr" rtl="0" eaLnBrk="0" fontAlgn="base" hangingPunct="0">
      <a:spcBef>
        <a:spcPct val="0"/>
      </a:spcBef>
      <a:spcAft>
        <a:spcPct val="0"/>
      </a:spcAft>
      <a:defRPr kumimoji="1"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ctr" rtl="0" eaLnBrk="0" fontAlgn="base" hangingPunct="0">
      <a:spcBef>
        <a:spcPct val="0"/>
      </a:spcBef>
      <a:spcAft>
        <a:spcPct val="0"/>
      </a:spcAft>
      <a:defRPr kumimoji="1"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ctr" rtl="0" eaLnBrk="0" fontAlgn="base" hangingPunct="0">
      <a:spcBef>
        <a:spcPct val="0"/>
      </a:spcBef>
      <a:spcAft>
        <a:spcPct val="0"/>
      </a:spcAft>
      <a:defRPr kumimoji="1"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kumimoji="1"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kumimoji="1"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kumimoji="1"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kumimoji="1"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999"/>
    <a:srgbClr val="FFFEA8"/>
    <a:srgbClr val="FFFFCC"/>
    <a:srgbClr val="CC3300"/>
    <a:srgbClr val="FFCC99"/>
    <a:srgbClr val="FFFF00"/>
    <a:srgbClr val="FF0066"/>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632" autoAdjust="0"/>
  </p:normalViewPr>
  <p:slideViewPr>
    <p:cSldViewPr>
      <p:cViewPr varScale="1">
        <p:scale>
          <a:sx n="119" d="100"/>
          <a:sy n="119" d="100"/>
        </p:scale>
        <p:origin x="129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212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l">
              <a:defRPr kumimoji="0" sz="1200">
                <a:effectLst/>
              </a:defRPr>
            </a:lvl1pPr>
          </a:lstStyle>
          <a:p>
            <a:r>
              <a:rPr lang="de-DE" altLang="de-DE"/>
              <a:t>Karl Heinz Wagner</a:t>
            </a:r>
          </a:p>
        </p:txBody>
      </p:sp>
      <p:sp>
        <p:nvSpPr>
          <p:cNvPr id="1741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a:defRPr kumimoji="0" sz="1200">
                <a:effectLst/>
              </a:defRPr>
            </a:lvl1pPr>
          </a:lstStyle>
          <a:p>
            <a:fld id="{9D1B28F0-9FA0-40FA-8D62-F5D8856BA92B}" type="datetime1">
              <a:rPr lang="de-DE" altLang="de-DE"/>
              <a:pPr/>
              <a:t>16.11.2019</a:t>
            </a:fld>
            <a:endParaRPr lang="de-DE" altLang="de-DE"/>
          </a:p>
        </p:txBody>
      </p:sp>
      <p:sp>
        <p:nvSpPr>
          <p:cNvPr id="1741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lvl1pPr algn="l">
              <a:defRPr kumimoji="0" sz="1200">
                <a:effectLst/>
              </a:defRPr>
            </a:lvl1pPr>
          </a:lstStyle>
          <a:p>
            <a:r>
              <a:rPr lang="de-DE" altLang="de-DE"/>
              <a:t>Phonetik und Phonologie: Luftstromprozesse</a:t>
            </a:r>
          </a:p>
          <a:p>
            <a:endParaRPr lang="de-DE" altLang="de-DE"/>
          </a:p>
        </p:txBody>
      </p:sp>
      <p:sp>
        <p:nvSpPr>
          <p:cNvPr id="1741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lvl1pPr algn="r">
              <a:defRPr kumimoji="0" sz="1200">
                <a:effectLst/>
              </a:defRPr>
            </a:lvl1pPr>
          </a:lstStyle>
          <a:p>
            <a:fld id="{92F9628E-99EF-44DB-8F2F-51CB4137C65B}" type="slidenum">
              <a:rPr lang="de-DE" altLang="de-DE"/>
              <a:pPr/>
              <a:t>‹Nr.›</a:t>
            </a:fld>
            <a:endParaRPr lang="de-DE" altLang="de-DE"/>
          </a:p>
        </p:txBody>
      </p:sp>
    </p:spTree>
    <p:extLst>
      <p:ext uri="{BB962C8B-B14F-4D97-AF65-F5344CB8AC3E}">
        <p14:creationId xmlns:p14="http://schemas.microsoft.com/office/powerpoint/2010/main" val="7443038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2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effectLst/>
              </a:defRPr>
            </a:lvl1pPr>
          </a:lstStyle>
          <a:p>
            <a:endParaRPr lang="de-DE" altLang="de-DE"/>
          </a:p>
        </p:txBody>
      </p:sp>
      <p:sp>
        <p:nvSpPr>
          <p:cNvPr id="132099"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effectLst/>
              </a:defRPr>
            </a:lvl1pPr>
          </a:lstStyle>
          <a:p>
            <a:endParaRPr lang="de-DE" altLang="de-DE"/>
          </a:p>
        </p:txBody>
      </p:sp>
      <p:sp>
        <p:nvSpPr>
          <p:cNvPr id="132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2101"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Klicken Sie, um die Formate des Vorlagentextes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32102"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effectLst/>
              </a:defRPr>
            </a:lvl1pPr>
          </a:lstStyle>
          <a:p>
            <a:endParaRPr lang="de-DE" altLang="de-DE"/>
          </a:p>
        </p:txBody>
      </p:sp>
      <p:sp>
        <p:nvSpPr>
          <p:cNvPr id="132103"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defRPr>
            </a:lvl1pPr>
          </a:lstStyle>
          <a:p>
            <a:fld id="{F34F8FF3-C770-4402-85BC-640FD9CC9EFD}" type="slidenum">
              <a:rPr lang="de-DE" altLang="de-DE"/>
              <a:pPr/>
              <a:t>‹Nr.›</a:t>
            </a:fld>
            <a:endParaRPr lang="de-DE" altLang="de-DE"/>
          </a:p>
        </p:txBody>
      </p:sp>
    </p:spTree>
    <p:extLst>
      <p:ext uri="{BB962C8B-B14F-4D97-AF65-F5344CB8AC3E}">
        <p14:creationId xmlns:p14="http://schemas.microsoft.com/office/powerpoint/2010/main" val="26004944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71D6E1-CB3B-4924-8DFF-1FB57E5585F2}" type="slidenum">
              <a:rPr lang="de-DE" altLang="de-DE"/>
              <a:pPr/>
              <a:t>1</a:t>
            </a:fld>
            <a:endParaRPr lang="de-DE" altLang="de-DE"/>
          </a:p>
        </p:txBody>
      </p:sp>
      <p:sp>
        <p:nvSpPr>
          <p:cNvPr id="133122" name="Rectangle 1026"/>
          <p:cNvSpPr>
            <a:spLocks noGrp="1" noRot="1" noChangeAspect="1" noChangeArrowheads="1" noTextEdit="1"/>
          </p:cNvSpPr>
          <p:nvPr>
            <p:ph type="sldImg"/>
          </p:nvPr>
        </p:nvSpPr>
        <p:spPr>
          <a:ln/>
        </p:spPr>
      </p:sp>
      <p:sp>
        <p:nvSpPr>
          <p:cNvPr id="133123" name="Rectangle 1027"/>
          <p:cNvSpPr>
            <a:spLocks noGrp="1" noChangeArrowheads="1"/>
          </p:cNvSpPr>
          <p:nvPr>
            <p:ph type="body" idx="1"/>
          </p:nvPr>
        </p:nvSpPr>
        <p:spPr/>
        <p:txBody>
          <a:bodyPr/>
          <a:lstStyle/>
          <a:p>
            <a:endParaRPr lang="de-DE" alt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0D0647-E65D-4DB2-A43F-CE6BA1CE567A}" type="slidenum">
              <a:rPr lang="de-DE" altLang="de-DE"/>
              <a:pPr/>
              <a:t>10</a:t>
            </a:fld>
            <a:endParaRPr lang="de-DE" altLang="de-DE"/>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B10F24-AC95-4161-A566-A4E35366B247}" type="slidenum">
              <a:rPr lang="de-DE" altLang="de-DE"/>
              <a:pPr/>
              <a:t>11</a:t>
            </a:fld>
            <a:endParaRPr lang="de-DE" altLang="de-DE"/>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B7E6C4-3203-4986-99F8-AA6023705DB3}" type="slidenum">
              <a:rPr lang="de-DE" altLang="de-DE"/>
              <a:pPr/>
              <a:t>12</a:t>
            </a:fld>
            <a:endParaRPr lang="de-DE" altLang="de-DE"/>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17C175-FC3F-4195-B570-0A832C2C588C}" type="slidenum">
              <a:rPr lang="de-DE" altLang="de-DE"/>
              <a:pPr/>
              <a:t>13</a:t>
            </a:fld>
            <a:endParaRPr lang="de-DE" altLang="de-DE"/>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F591CF-3103-4463-9116-94B507477C09}" type="slidenum">
              <a:rPr lang="de-DE" altLang="de-DE"/>
              <a:pPr/>
              <a:t>14</a:t>
            </a:fld>
            <a:endParaRPr lang="de-DE" altLang="de-DE"/>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E6E6E7-ED6B-40C9-80DE-46F3F908026A}" type="slidenum">
              <a:rPr lang="de-DE" altLang="de-DE"/>
              <a:pPr/>
              <a:t>15</a:t>
            </a:fld>
            <a:endParaRPr lang="de-DE" altLang="de-DE"/>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344ACC-C7C2-491B-82E8-011955BEEFAF}" type="slidenum">
              <a:rPr lang="de-DE" altLang="de-DE"/>
              <a:pPr/>
              <a:t>16</a:t>
            </a:fld>
            <a:endParaRPr lang="de-DE" altLang="de-DE"/>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CAAB58-E900-45FB-AF91-82587B39DB23}" type="slidenum">
              <a:rPr lang="de-DE" altLang="de-DE"/>
              <a:pPr/>
              <a:t>17</a:t>
            </a:fld>
            <a:endParaRPr lang="de-DE" altLang="de-DE"/>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558401-2436-4B13-9960-33CC8EC499E3}" type="slidenum">
              <a:rPr lang="de-DE" altLang="de-DE"/>
              <a:pPr/>
              <a:t>18</a:t>
            </a:fld>
            <a:endParaRPr lang="de-DE" altLang="de-DE"/>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484C56-3C4F-4FDE-9A3C-D9DAF7D65C60}" type="slidenum">
              <a:rPr lang="de-DE" altLang="de-DE"/>
              <a:pPr/>
              <a:t>19</a:t>
            </a:fld>
            <a:endParaRPr lang="de-DE" altLang="de-DE"/>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D692FC-A37E-44D4-8019-FE755915D240}" type="slidenum">
              <a:rPr lang="de-DE" altLang="de-DE"/>
              <a:pPr/>
              <a:t>2</a:t>
            </a:fld>
            <a:endParaRPr lang="de-DE" altLang="de-DE"/>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42D4BB-3243-4092-97F4-8B73EB469BCB}" type="slidenum">
              <a:rPr lang="de-DE" altLang="de-DE"/>
              <a:pPr/>
              <a:t>20</a:t>
            </a:fld>
            <a:endParaRPr lang="de-DE" altLang="de-DE"/>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2DCCBB-E81A-4D43-A6A7-B0B1324AEBB3}" type="slidenum">
              <a:rPr lang="de-DE" altLang="de-DE"/>
              <a:pPr/>
              <a:t>21</a:t>
            </a:fld>
            <a:endParaRPr lang="de-DE" altLang="de-DE"/>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2740D4-5B83-4780-98BC-2D57869E7CAE}" type="slidenum">
              <a:rPr lang="de-DE" altLang="de-DE"/>
              <a:pPr/>
              <a:t>22</a:t>
            </a:fld>
            <a:endParaRPr lang="de-DE" altLang="de-DE"/>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2FDEA7-1A93-491F-B8D6-4C49DF36ABB9}" type="slidenum">
              <a:rPr lang="de-DE" altLang="de-DE"/>
              <a:pPr/>
              <a:t>23</a:t>
            </a:fld>
            <a:endParaRPr lang="de-DE" altLang="de-DE"/>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94AD50-5AE0-4028-B2FE-CCC18078A693}" type="slidenum">
              <a:rPr lang="de-DE" altLang="de-DE"/>
              <a:pPr/>
              <a:t>24</a:t>
            </a:fld>
            <a:endParaRPr lang="de-DE" altLang="de-DE"/>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6DF5E0-924D-4CD7-B3D2-260882F9412A}" type="slidenum">
              <a:rPr lang="de-DE" altLang="de-DE"/>
              <a:pPr/>
              <a:t>25</a:t>
            </a:fld>
            <a:endParaRPr lang="de-DE" altLang="de-DE"/>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25399E-52EA-45F8-9415-AFFCFE2F9868}" type="slidenum">
              <a:rPr lang="de-DE" altLang="de-DE"/>
              <a:pPr/>
              <a:t>26</a:t>
            </a:fld>
            <a:endParaRPr lang="de-DE" altLang="de-DE"/>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9AE3ED-5FE6-414C-9D38-0B8B8B36BE9C}" type="slidenum">
              <a:rPr lang="de-DE" altLang="de-DE"/>
              <a:pPr/>
              <a:t>27</a:t>
            </a:fld>
            <a:endParaRPr lang="de-DE" altLang="de-DE"/>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8FAEA1-70E1-478F-8EE2-3F4217B98ADF}" type="slidenum">
              <a:rPr lang="de-DE" altLang="de-DE"/>
              <a:pPr/>
              <a:t>3</a:t>
            </a:fld>
            <a:endParaRPr lang="de-DE" altLang="de-DE"/>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03FF7C-F9E5-407F-958F-EBBDE8CC4370}" type="slidenum">
              <a:rPr lang="de-DE" altLang="de-DE"/>
              <a:pPr/>
              <a:t>4</a:t>
            </a:fld>
            <a:endParaRPr lang="de-DE" altLang="de-DE"/>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5CDF7D-7110-40A6-A316-34EC776AF99A}" type="slidenum">
              <a:rPr lang="de-DE" altLang="de-DE"/>
              <a:pPr/>
              <a:t>5</a:t>
            </a:fld>
            <a:endParaRPr lang="de-DE" altLang="de-DE"/>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6F170D-FA9C-4251-AA3D-3E1808D3CC34}" type="slidenum">
              <a:rPr lang="de-DE" altLang="de-DE"/>
              <a:pPr/>
              <a:t>6</a:t>
            </a:fld>
            <a:endParaRPr lang="de-DE" altLang="de-DE"/>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5984DC-8C3B-4CA0-AF30-950BCD6C901B}" type="slidenum">
              <a:rPr lang="de-DE" altLang="de-DE"/>
              <a:pPr/>
              <a:t>7</a:t>
            </a:fld>
            <a:endParaRPr lang="de-DE" altLang="de-DE"/>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03765C-945C-4353-9D9E-54BCCF4F4CA8}" type="slidenum">
              <a:rPr lang="de-DE" altLang="de-DE"/>
              <a:pPr/>
              <a:t>8</a:t>
            </a:fld>
            <a:endParaRPr lang="de-DE" altLang="de-DE"/>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858DFA-652E-4185-B9B4-9CC2127B5E43}" type="slidenum">
              <a:rPr lang="de-DE" altLang="de-DE"/>
              <a:pPr/>
              <a:t>9</a:t>
            </a:fld>
            <a:endParaRPr lang="de-DE" altLang="de-DE"/>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elfolie">
    <p:spTree>
      <p:nvGrpSpPr>
        <p:cNvPr id="1" name=""/>
        <p:cNvGrpSpPr/>
        <p:nvPr/>
      </p:nvGrpSpPr>
      <p:grpSpPr>
        <a:xfrm>
          <a:off x="0" y="0"/>
          <a:ext cx="0" cy="0"/>
          <a:chOff x="0" y="0"/>
          <a:chExt cx="0" cy="0"/>
        </a:xfrm>
      </p:grpSpPr>
      <p:sp>
        <p:nvSpPr>
          <p:cNvPr id="145410" name="Rectangle 2"/>
          <p:cNvSpPr>
            <a:spLocks noGrp="1" noChangeArrowheads="1"/>
          </p:cNvSpPr>
          <p:nvPr>
            <p:ph type="ctrTitle" sz="quarter"/>
          </p:nvPr>
        </p:nvSpPr>
        <p:spPr>
          <a:xfrm>
            <a:off x="685800" y="2286000"/>
            <a:ext cx="7772400" cy="1143000"/>
          </a:xfrm>
        </p:spPr>
        <p:txBody>
          <a:bodyPr/>
          <a:lstStyle>
            <a:lvl1pPr>
              <a:defRPr/>
            </a:lvl1pPr>
          </a:lstStyle>
          <a:p>
            <a:pPr lvl="0"/>
            <a:r>
              <a:rPr lang="de-DE" altLang="de-DE" noProof="0"/>
              <a:t>Hier klicken, um Master-Titelformat zu bearbeiten.</a:t>
            </a:r>
          </a:p>
        </p:txBody>
      </p:sp>
      <p:sp>
        <p:nvSpPr>
          <p:cNvPr id="145411" name="Rectangle 3"/>
          <p:cNvSpPr>
            <a:spLocks noGrp="1" noChangeArrowheads="1"/>
          </p:cNvSpPr>
          <p:nvPr>
            <p:ph type="subTitle" sz="quarter" idx="1"/>
          </p:nvPr>
        </p:nvSpPr>
        <p:spPr>
          <a:xfrm>
            <a:off x="2057400" y="4114800"/>
            <a:ext cx="6400800" cy="1752600"/>
          </a:xfrm>
        </p:spPr>
        <p:txBody>
          <a:bodyPr/>
          <a:lstStyle>
            <a:lvl1pPr marL="536575" indent="-536575">
              <a:defRPr>
                <a:effectLst/>
              </a:defRPr>
            </a:lvl1pPr>
          </a:lstStyle>
          <a:p>
            <a:pPr lvl="0"/>
            <a:r>
              <a:rPr lang="de-DE" altLang="de-DE" noProof="0"/>
              <a:t>Hier klicken, um Master-Untertitelformat zu bearbeiten.</a:t>
            </a:r>
          </a:p>
        </p:txBody>
      </p:sp>
      <p:sp>
        <p:nvSpPr>
          <p:cNvPr id="145412" name="Rectangle 4"/>
          <p:cNvSpPr>
            <a:spLocks noGrp="1" noChangeArrowheads="1"/>
          </p:cNvSpPr>
          <p:nvPr>
            <p:ph type="dt" sz="quarter" idx="2"/>
          </p:nvPr>
        </p:nvSpPr>
        <p:spPr/>
        <p:txBody>
          <a:bodyPr/>
          <a:lstStyle>
            <a:lvl1pPr>
              <a:defRPr/>
            </a:lvl1pPr>
          </a:lstStyle>
          <a:p>
            <a:endParaRPr lang="de-DE" altLang="de-DE"/>
          </a:p>
        </p:txBody>
      </p:sp>
      <p:sp>
        <p:nvSpPr>
          <p:cNvPr id="145413" name="Rectangle 5"/>
          <p:cNvSpPr>
            <a:spLocks noGrp="1" noChangeArrowheads="1"/>
          </p:cNvSpPr>
          <p:nvPr>
            <p:ph type="ftr" sz="quarter" idx="3"/>
          </p:nvPr>
        </p:nvSpPr>
        <p:spPr bwMode="auto">
          <a:xfrm>
            <a:off x="3124200" y="6172200"/>
            <a:ext cx="2895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400">
                <a:effectLst/>
              </a:defRPr>
            </a:lvl1pPr>
          </a:lstStyle>
          <a:p>
            <a:endParaRPr lang="de-DE" altLang="de-DE"/>
          </a:p>
        </p:txBody>
      </p:sp>
      <p:sp>
        <p:nvSpPr>
          <p:cNvPr id="145414" name="Rectangle 6"/>
          <p:cNvSpPr>
            <a:spLocks noGrp="1" noChangeArrowheads="1"/>
          </p:cNvSpPr>
          <p:nvPr>
            <p:ph type="sldNum" sz="quarter" idx="4"/>
          </p:nvPr>
        </p:nvSpPr>
        <p:spPr/>
        <p:txBody>
          <a:bodyPr/>
          <a:lstStyle>
            <a:lvl1pPr>
              <a:defRPr/>
            </a:lvl1pPr>
          </a:lstStyle>
          <a:p>
            <a:endParaRPr lang="de-DE" alt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oliennummernplatzhalter 4"/>
          <p:cNvSpPr>
            <a:spLocks noGrp="1"/>
          </p:cNvSpPr>
          <p:nvPr>
            <p:ph type="sldNum" sz="quarter" idx="11"/>
          </p:nvPr>
        </p:nvSpPr>
        <p:spPr/>
        <p:txBody>
          <a:bodyPr/>
          <a:lstStyle>
            <a:lvl1pPr>
              <a:defRPr/>
            </a:lvl1pPr>
          </a:lstStyle>
          <a:p>
            <a:endParaRPr lang="de-DE" altLang="de-DE"/>
          </a:p>
        </p:txBody>
      </p:sp>
    </p:spTree>
    <p:extLst>
      <p:ext uri="{BB962C8B-B14F-4D97-AF65-F5344CB8AC3E}">
        <p14:creationId xmlns:p14="http://schemas.microsoft.com/office/powerpoint/2010/main" val="1455638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50050" y="765175"/>
            <a:ext cx="2165350" cy="53308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250825" y="765175"/>
            <a:ext cx="6346825" cy="53308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oliennummernplatzhalter 4"/>
          <p:cNvSpPr>
            <a:spLocks noGrp="1"/>
          </p:cNvSpPr>
          <p:nvPr>
            <p:ph type="sldNum" sz="quarter" idx="11"/>
          </p:nvPr>
        </p:nvSpPr>
        <p:spPr/>
        <p:txBody>
          <a:bodyPr/>
          <a:lstStyle>
            <a:lvl1pPr>
              <a:defRPr/>
            </a:lvl1pPr>
          </a:lstStyle>
          <a:p>
            <a:endParaRPr lang="de-DE" altLang="de-DE"/>
          </a:p>
        </p:txBody>
      </p:sp>
    </p:spTree>
    <p:extLst>
      <p:ext uri="{BB962C8B-B14F-4D97-AF65-F5344CB8AC3E}">
        <p14:creationId xmlns:p14="http://schemas.microsoft.com/office/powerpoint/2010/main" val="1400412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250825" y="765175"/>
            <a:ext cx="8642350" cy="987425"/>
          </a:xfrm>
        </p:spPr>
        <p:txBody>
          <a:bodyPr/>
          <a:lstStyle/>
          <a:p>
            <a:r>
              <a:rPr lang="de-DE"/>
              <a:t>Titelmasterformat durch Klicken bearbeiten</a:t>
            </a:r>
          </a:p>
        </p:txBody>
      </p:sp>
      <p:sp>
        <p:nvSpPr>
          <p:cNvPr id="3" name="Tabellenplatzhalter 2"/>
          <p:cNvSpPr>
            <a:spLocks noGrp="1"/>
          </p:cNvSpPr>
          <p:nvPr>
            <p:ph type="tbl" idx="1"/>
          </p:nvPr>
        </p:nvSpPr>
        <p:spPr>
          <a:xfrm>
            <a:off x="250825" y="1752600"/>
            <a:ext cx="8664575" cy="4343400"/>
          </a:xfrm>
        </p:spPr>
        <p:txBody>
          <a:bodyPr/>
          <a:lstStyle/>
          <a:p>
            <a:endParaRPr lang="de-DE"/>
          </a:p>
        </p:txBody>
      </p:sp>
      <p:sp>
        <p:nvSpPr>
          <p:cNvPr id="4" name="Datumsplatzhalter 3"/>
          <p:cNvSpPr>
            <a:spLocks noGrp="1"/>
          </p:cNvSpPr>
          <p:nvPr>
            <p:ph type="dt" sz="half" idx="10"/>
          </p:nvPr>
        </p:nvSpPr>
        <p:spPr>
          <a:xfrm>
            <a:off x="685800" y="6172200"/>
            <a:ext cx="1905000" cy="457200"/>
          </a:xfrm>
        </p:spPr>
        <p:txBody>
          <a:bodyPr/>
          <a:lstStyle>
            <a:lvl1pPr>
              <a:defRPr/>
            </a:lvl1pPr>
          </a:lstStyle>
          <a:p>
            <a:endParaRPr lang="de-DE" altLang="de-DE"/>
          </a:p>
        </p:txBody>
      </p:sp>
      <p:sp>
        <p:nvSpPr>
          <p:cNvPr id="5" name="Foliennummernplatzhalter 4"/>
          <p:cNvSpPr>
            <a:spLocks noGrp="1"/>
          </p:cNvSpPr>
          <p:nvPr>
            <p:ph type="sldNum" sz="quarter" idx="11"/>
          </p:nvPr>
        </p:nvSpPr>
        <p:spPr>
          <a:xfrm>
            <a:off x="6553200" y="6172200"/>
            <a:ext cx="1905000" cy="457200"/>
          </a:xfrm>
        </p:spPr>
        <p:txBody>
          <a:bodyPr/>
          <a:lstStyle>
            <a:lvl1pPr>
              <a:defRPr/>
            </a:lvl1pPr>
          </a:lstStyle>
          <a:p>
            <a:endParaRPr lang="de-DE" altLang="de-DE"/>
          </a:p>
        </p:txBody>
      </p:sp>
    </p:spTree>
    <p:extLst>
      <p:ext uri="{BB962C8B-B14F-4D97-AF65-F5344CB8AC3E}">
        <p14:creationId xmlns:p14="http://schemas.microsoft.com/office/powerpoint/2010/main" val="3586088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oliennummernplatzhalter 4"/>
          <p:cNvSpPr>
            <a:spLocks noGrp="1"/>
          </p:cNvSpPr>
          <p:nvPr>
            <p:ph type="sldNum" sz="quarter" idx="11"/>
          </p:nvPr>
        </p:nvSpPr>
        <p:spPr/>
        <p:txBody>
          <a:bodyPr/>
          <a:lstStyle>
            <a:lvl1pPr>
              <a:defRPr/>
            </a:lvl1pPr>
          </a:lstStyle>
          <a:p>
            <a:endParaRPr lang="de-DE" altLang="de-DE"/>
          </a:p>
        </p:txBody>
      </p:sp>
    </p:spTree>
    <p:extLst>
      <p:ext uri="{BB962C8B-B14F-4D97-AF65-F5344CB8AC3E}">
        <p14:creationId xmlns:p14="http://schemas.microsoft.com/office/powerpoint/2010/main" val="2458526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oliennummernplatzhalter 4"/>
          <p:cNvSpPr>
            <a:spLocks noGrp="1"/>
          </p:cNvSpPr>
          <p:nvPr>
            <p:ph type="sldNum" sz="quarter" idx="11"/>
          </p:nvPr>
        </p:nvSpPr>
        <p:spPr/>
        <p:txBody>
          <a:bodyPr/>
          <a:lstStyle>
            <a:lvl1pPr>
              <a:defRPr/>
            </a:lvl1pPr>
          </a:lstStyle>
          <a:p>
            <a:endParaRPr lang="de-DE" altLang="de-DE"/>
          </a:p>
        </p:txBody>
      </p:sp>
    </p:spTree>
    <p:extLst>
      <p:ext uri="{BB962C8B-B14F-4D97-AF65-F5344CB8AC3E}">
        <p14:creationId xmlns:p14="http://schemas.microsoft.com/office/powerpoint/2010/main" val="61060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250825" y="1752600"/>
            <a:ext cx="4256088"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59313" y="1752600"/>
            <a:ext cx="4256087"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oliennummernplatzhalter 5"/>
          <p:cNvSpPr>
            <a:spLocks noGrp="1"/>
          </p:cNvSpPr>
          <p:nvPr>
            <p:ph type="sldNum" sz="quarter" idx="11"/>
          </p:nvPr>
        </p:nvSpPr>
        <p:spPr/>
        <p:txBody>
          <a:bodyPr/>
          <a:lstStyle>
            <a:lvl1pPr>
              <a:defRPr/>
            </a:lvl1pPr>
          </a:lstStyle>
          <a:p>
            <a:endParaRPr lang="de-DE" altLang="de-DE"/>
          </a:p>
        </p:txBody>
      </p:sp>
    </p:spTree>
    <p:extLst>
      <p:ext uri="{BB962C8B-B14F-4D97-AF65-F5344CB8AC3E}">
        <p14:creationId xmlns:p14="http://schemas.microsoft.com/office/powerpoint/2010/main" val="2632036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lvl1pPr>
              <a:defRPr/>
            </a:lvl1pPr>
          </a:lstStyle>
          <a:p>
            <a:endParaRPr lang="de-DE" altLang="de-DE"/>
          </a:p>
        </p:txBody>
      </p:sp>
      <p:sp>
        <p:nvSpPr>
          <p:cNvPr id="8" name="Foliennummernplatzhalter 7"/>
          <p:cNvSpPr>
            <a:spLocks noGrp="1"/>
          </p:cNvSpPr>
          <p:nvPr>
            <p:ph type="sldNum" sz="quarter" idx="11"/>
          </p:nvPr>
        </p:nvSpPr>
        <p:spPr/>
        <p:txBody>
          <a:bodyPr/>
          <a:lstStyle>
            <a:lvl1pPr>
              <a:defRPr/>
            </a:lvl1pPr>
          </a:lstStyle>
          <a:p>
            <a:endParaRPr lang="de-DE" altLang="de-DE"/>
          </a:p>
        </p:txBody>
      </p:sp>
    </p:spTree>
    <p:extLst>
      <p:ext uri="{BB962C8B-B14F-4D97-AF65-F5344CB8AC3E}">
        <p14:creationId xmlns:p14="http://schemas.microsoft.com/office/powerpoint/2010/main" val="904221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lvl1pPr>
              <a:defRPr/>
            </a:lvl1pPr>
          </a:lstStyle>
          <a:p>
            <a:endParaRPr lang="de-DE" altLang="de-DE"/>
          </a:p>
        </p:txBody>
      </p:sp>
      <p:sp>
        <p:nvSpPr>
          <p:cNvPr id="4" name="Foliennummernplatzhalter 3"/>
          <p:cNvSpPr>
            <a:spLocks noGrp="1"/>
          </p:cNvSpPr>
          <p:nvPr>
            <p:ph type="sldNum" sz="quarter" idx="11"/>
          </p:nvPr>
        </p:nvSpPr>
        <p:spPr/>
        <p:txBody>
          <a:bodyPr/>
          <a:lstStyle>
            <a:lvl1pPr>
              <a:defRPr/>
            </a:lvl1pPr>
          </a:lstStyle>
          <a:p>
            <a:endParaRPr lang="de-DE" altLang="de-DE"/>
          </a:p>
        </p:txBody>
      </p:sp>
    </p:spTree>
    <p:extLst>
      <p:ext uri="{BB962C8B-B14F-4D97-AF65-F5344CB8AC3E}">
        <p14:creationId xmlns:p14="http://schemas.microsoft.com/office/powerpoint/2010/main" val="3390598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ltLang="de-DE"/>
          </a:p>
        </p:txBody>
      </p:sp>
      <p:sp>
        <p:nvSpPr>
          <p:cNvPr id="3" name="Foliennummernplatzhalter 2"/>
          <p:cNvSpPr>
            <a:spLocks noGrp="1"/>
          </p:cNvSpPr>
          <p:nvPr>
            <p:ph type="sldNum" sz="quarter" idx="11"/>
          </p:nvPr>
        </p:nvSpPr>
        <p:spPr/>
        <p:txBody>
          <a:bodyPr/>
          <a:lstStyle>
            <a:lvl1pPr>
              <a:defRPr/>
            </a:lvl1pPr>
          </a:lstStyle>
          <a:p>
            <a:endParaRPr lang="de-DE" altLang="de-DE"/>
          </a:p>
        </p:txBody>
      </p:sp>
    </p:spTree>
    <p:extLst>
      <p:ext uri="{BB962C8B-B14F-4D97-AF65-F5344CB8AC3E}">
        <p14:creationId xmlns:p14="http://schemas.microsoft.com/office/powerpoint/2010/main" val="3398001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oliennummernplatzhalter 5"/>
          <p:cNvSpPr>
            <a:spLocks noGrp="1"/>
          </p:cNvSpPr>
          <p:nvPr>
            <p:ph type="sldNum" sz="quarter" idx="11"/>
          </p:nvPr>
        </p:nvSpPr>
        <p:spPr/>
        <p:txBody>
          <a:bodyPr/>
          <a:lstStyle>
            <a:lvl1pPr>
              <a:defRPr/>
            </a:lvl1pPr>
          </a:lstStyle>
          <a:p>
            <a:endParaRPr lang="de-DE" altLang="de-DE"/>
          </a:p>
        </p:txBody>
      </p:sp>
    </p:spTree>
    <p:extLst>
      <p:ext uri="{BB962C8B-B14F-4D97-AF65-F5344CB8AC3E}">
        <p14:creationId xmlns:p14="http://schemas.microsoft.com/office/powerpoint/2010/main" val="1756402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oliennummernplatzhalter 5"/>
          <p:cNvSpPr>
            <a:spLocks noGrp="1"/>
          </p:cNvSpPr>
          <p:nvPr>
            <p:ph type="sldNum" sz="quarter" idx="11"/>
          </p:nvPr>
        </p:nvSpPr>
        <p:spPr/>
        <p:txBody>
          <a:bodyPr/>
          <a:lstStyle>
            <a:lvl1pPr>
              <a:defRPr/>
            </a:lvl1pPr>
          </a:lstStyle>
          <a:p>
            <a:endParaRPr lang="de-DE" altLang="de-DE"/>
          </a:p>
        </p:txBody>
      </p:sp>
    </p:spTree>
    <p:extLst>
      <p:ext uri="{BB962C8B-B14F-4D97-AF65-F5344CB8AC3E}">
        <p14:creationId xmlns:p14="http://schemas.microsoft.com/office/powerpoint/2010/main" val="3086858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bwMode="auto">
          <a:xfrm>
            <a:off x="250825" y="765175"/>
            <a:ext cx="8642350"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de-DE" altLang="de-DE"/>
              <a:t>Hier klicken, um Master-Titelformat zu bearbeiten.</a:t>
            </a:r>
          </a:p>
        </p:txBody>
      </p:sp>
      <p:sp>
        <p:nvSpPr>
          <p:cNvPr id="144387" name="Rectangle 3"/>
          <p:cNvSpPr>
            <a:spLocks noGrp="1" noChangeArrowheads="1"/>
          </p:cNvSpPr>
          <p:nvPr>
            <p:ph type="body" idx="1"/>
          </p:nvPr>
        </p:nvSpPr>
        <p:spPr bwMode="auto">
          <a:xfrm>
            <a:off x="250825" y="1752600"/>
            <a:ext cx="8664575"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de-DE" altLang="de-DE"/>
              <a:t>Hier klicken, um Master-Textformat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44388" name="Rectangle 4"/>
          <p:cNvSpPr>
            <a:spLocks noGrp="1" noChangeArrowheads="1"/>
          </p:cNvSpPr>
          <p:nvPr>
            <p:ph type="dt" sz="half" idx="2"/>
          </p:nvPr>
        </p:nvSpPr>
        <p:spPr bwMode="auto">
          <a:xfrm>
            <a:off x="685800" y="6172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l">
              <a:defRPr sz="1400">
                <a:effectLst/>
              </a:defRPr>
            </a:lvl1pPr>
          </a:lstStyle>
          <a:p>
            <a:endParaRPr lang="de-DE" altLang="de-DE"/>
          </a:p>
        </p:txBody>
      </p:sp>
      <p:sp>
        <p:nvSpPr>
          <p:cNvPr id="144389" name="Rectangle 5"/>
          <p:cNvSpPr>
            <a:spLocks noGrp="1" noChangeArrowheads="1"/>
          </p:cNvSpPr>
          <p:nvPr>
            <p:ph type="sldNum" sz="quarter" idx="4"/>
          </p:nvPr>
        </p:nvSpPr>
        <p:spPr bwMode="auto">
          <a:xfrm>
            <a:off x="6553200" y="6172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effectLst/>
              </a:defRPr>
            </a:lvl1pPr>
          </a:lstStyle>
          <a:p>
            <a:endParaRPr lang="de-DE" altLang="de-DE"/>
          </a:p>
        </p:txBody>
      </p:sp>
      <p:pic>
        <p:nvPicPr>
          <p:cNvPr id="144390" name="Picture 6" descr="phonologi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00338" y="115888"/>
            <a:ext cx="3671887" cy="523875"/>
          </a:xfrm>
          <a:prstGeom prst="rect">
            <a:avLst/>
          </a:prstGeom>
          <a:noFill/>
          <a:extLst>
            <a:ext uri="{909E8E84-426E-40DD-AFC4-6F175D3DCCD1}">
              <a14:hiddenFill xmlns:a14="http://schemas.microsoft.com/office/drawing/2010/main">
                <a:solidFill>
                  <a:srgbClr val="FFFFFF"/>
                </a:solidFill>
              </a14:hiddenFill>
            </a:ext>
          </a:extLst>
        </p:spPr>
      </p:pic>
      <p:pic>
        <p:nvPicPr>
          <p:cNvPr id="144391" name="Picture 7" descr="khw"/>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8763" y="-11113"/>
            <a:ext cx="857250" cy="762001"/>
          </a:xfrm>
          <a:prstGeom prst="rect">
            <a:avLst/>
          </a:prstGeom>
          <a:noFill/>
          <a:extLst>
            <a:ext uri="{909E8E84-426E-40DD-AFC4-6F175D3DCCD1}">
              <a14:hiddenFill xmlns:a14="http://schemas.microsoft.com/office/drawing/2010/main">
                <a:solidFill>
                  <a:srgbClr val="FFFFFF"/>
                </a:solidFill>
              </a14:hiddenFill>
            </a:ext>
          </a:extLst>
        </p:spPr>
      </p:pic>
      <p:sp>
        <p:nvSpPr>
          <p:cNvPr id="144392" name="Line 8"/>
          <p:cNvSpPr>
            <a:spLocks noChangeShapeType="1"/>
          </p:cNvSpPr>
          <p:nvPr/>
        </p:nvSpPr>
        <p:spPr bwMode="auto">
          <a:xfrm>
            <a:off x="250825" y="765175"/>
            <a:ext cx="8642350" cy="0"/>
          </a:xfrm>
          <a:prstGeom prst="line">
            <a:avLst/>
          </a:prstGeom>
          <a:noFill/>
          <a:ln w="38100" cap="sq">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4387">
                                            <p:txEl>
                                              <p:pRg st="0" end="0"/>
                                            </p:txEl>
                                          </p:spTgt>
                                        </p:tgtEl>
                                        <p:attrNameLst>
                                          <p:attrName>style.visibility</p:attrName>
                                        </p:attrNameLst>
                                      </p:cBhvr>
                                      <p:to>
                                        <p:strVal val="visible"/>
                                      </p:to>
                                    </p:set>
                                    <p:animEffect transition="in" filter="wipe(left)">
                                      <p:cBhvr>
                                        <p:cTn id="7" dur="500"/>
                                        <p:tgtEl>
                                          <p:spTgt spid="1443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4387">
                                            <p:txEl>
                                              <p:pRg st="1" end="1"/>
                                            </p:txEl>
                                          </p:spTgt>
                                        </p:tgtEl>
                                        <p:attrNameLst>
                                          <p:attrName>style.visibility</p:attrName>
                                        </p:attrNameLst>
                                      </p:cBhvr>
                                      <p:to>
                                        <p:strVal val="visible"/>
                                      </p:to>
                                    </p:set>
                                    <p:animEffect transition="in" filter="wipe(left)">
                                      <p:cBhvr>
                                        <p:cTn id="12" dur="500"/>
                                        <p:tgtEl>
                                          <p:spTgt spid="1443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4387">
                                            <p:txEl>
                                              <p:pRg st="2" end="2"/>
                                            </p:txEl>
                                          </p:spTgt>
                                        </p:tgtEl>
                                        <p:attrNameLst>
                                          <p:attrName>style.visibility</p:attrName>
                                        </p:attrNameLst>
                                      </p:cBhvr>
                                      <p:to>
                                        <p:strVal val="visible"/>
                                      </p:to>
                                    </p:set>
                                    <p:animEffect transition="in" filter="wipe(left)">
                                      <p:cBhvr>
                                        <p:cTn id="17" dur="500"/>
                                        <p:tgtEl>
                                          <p:spTgt spid="1443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4387">
                                            <p:txEl>
                                              <p:pRg st="3" end="3"/>
                                            </p:txEl>
                                          </p:spTgt>
                                        </p:tgtEl>
                                        <p:attrNameLst>
                                          <p:attrName>style.visibility</p:attrName>
                                        </p:attrNameLst>
                                      </p:cBhvr>
                                      <p:to>
                                        <p:strVal val="visible"/>
                                      </p:to>
                                    </p:set>
                                    <p:animEffect transition="in" filter="wipe(left)">
                                      <p:cBhvr>
                                        <p:cTn id="22" dur="500"/>
                                        <p:tgtEl>
                                          <p:spTgt spid="144387">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44387">
                                            <p:txEl>
                                              <p:pRg st="4" end="4"/>
                                            </p:txEl>
                                          </p:spTgt>
                                        </p:tgtEl>
                                        <p:attrNameLst>
                                          <p:attrName>style.visibility</p:attrName>
                                        </p:attrNameLst>
                                      </p:cBhvr>
                                      <p:to>
                                        <p:strVal val="visible"/>
                                      </p:to>
                                    </p:set>
                                    <p:animEffect transition="in" filter="wipe(left)">
                                      <p:cBhvr>
                                        <p:cTn id="25" dur="500"/>
                                        <p:tgtEl>
                                          <p:spTgt spid="1443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build="p" bldLvl="4" autoUpdateAnimBg="0">
        <p:tmplLst>
          <p:tmpl lvl="1">
            <p:tnLst>
              <p:par>
                <p:cTn presetID="22" presetClass="entr" presetSubtype="8" fill="hold" nodeType="clickEffect">
                  <p:stCondLst>
                    <p:cond delay="0"/>
                  </p:stCondLst>
                  <p:childTnLst>
                    <p:set>
                      <p:cBhvr>
                        <p:cTn dur="1" fill="hold">
                          <p:stCondLst>
                            <p:cond delay="0"/>
                          </p:stCondLst>
                        </p:cTn>
                        <p:tgtEl>
                          <p:spTgt spid="144387"/>
                        </p:tgtEl>
                        <p:attrNameLst>
                          <p:attrName>style.visibility</p:attrName>
                        </p:attrNameLst>
                      </p:cBhvr>
                      <p:to>
                        <p:strVal val="visible"/>
                      </p:to>
                    </p:set>
                    <p:animEffect transition="in" filter="wipe(left)">
                      <p:cBhvr>
                        <p:cTn dur="500"/>
                        <p:tgtEl>
                          <p:spTgt spid="144387"/>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144387"/>
                        </p:tgtEl>
                        <p:attrNameLst>
                          <p:attrName>style.visibility</p:attrName>
                        </p:attrNameLst>
                      </p:cBhvr>
                      <p:to>
                        <p:strVal val="visible"/>
                      </p:to>
                    </p:set>
                    <p:animEffect transition="in" filter="wipe(left)">
                      <p:cBhvr>
                        <p:cTn dur="500"/>
                        <p:tgtEl>
                          <p:spTgt spid="144387"/>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144387"/>
                        </p:tgtEl>
                        <p:attrNameLst>
                          <p:attrName>style.visibility</p:attrName>
                        </p:attrNameLst>
                      </p:cBhvr>
                      <p:to>
                        <p:strVal val="visible"/>
                      </p:to>
                    </p:set>
                    <p:animEffect transition="in" filter="wipe(left)">
                      <p:cBhvr>
                        <p:cTn dur="500"/>
                        <p:tgtEl>
                          <p:spTgt spid="144387"/>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144387"/>
                        </p:tgtEl>
                        <p:attrNameLst>
                          <p:attrName>style.visibility</p:attrName>
                        </p:attrNameLst>
                      </p:cBhvr>
                      <p:to>
                        <p:strVal val="visible"/>
                      </p:to>
                    </p:set>
                    <p:animEffect transition="in" filter="wipe(left)">
                      <p:cBhvr>
                        <p:cTn dur="500"/>
                        <p:tgtEl>
                          <p:spTgt spid="14438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44387"/>
                        </p:tgtEl>
                        <p:attrNameLst>
                          <p:attrName>style.visibility</p:attrName>
                        </p:attrNameLst>
                      </p:cBhvr>
                      <p:to>
                        <p:strVal val="visible"/>
                      </p:to>
                    </p:set>
                    <p:animEffect transition="in" filter="wipe(left)">
                      <p:cBhvr>
                        <p:cTn dur="500"/>
                        <p:tgtEl>
                          <p:spTgt spid="144387"/>
                        </p:tgtEl>
                      </p:cBhvr>
                    </p:animEffect>
                  </p:childTnLst>
                </p:cTn>
              </p:par>
            </p:tnLst>
          </p:tmpl>
        </p:tmplLst>
      </p:bldP>
    </p:bldLst>
  </p:timing>
  <p:txStyles>
    <p:titleStyle>
      <a:lvl1pPr algn="ctr" rtl="0" eaLnBrk="0" fontAlgn="base" hangingPunct="0">
        <a:spcBef>
          <a:spcPct val="0"/>
        </a:spcBef>
        <a:spcAft>
          <a:spcPct val="0"/>
        </a:spcAft>
        <a:defRPr kumimoji="1" sz="28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2800">
          <a:solidFill>
            <a:schemeClr val="tx2"/>
          </a:solidFill>
          <a:effectLst>
            <a:outerShdw blurRad="38100" dist="38100" dir="2700000" algn="tl">
              <a:srgbClr val="C0C0C0"/>
            </a:outerShdw>
          </a:effectLst>
          <a:latin typeface="Tahoma" pitchFamily="34" charset="0"/>
        </a:defRPr>
      </a:lvl2pPr>
      <a:lvl3pPr algn="ctr" rtl="0" eaLnBrk="0" fontAlgn="base" hangingPunct="0">
        <a:spcBef>
          <a:spcPct val="0"/>
        </a:spcBef>
        <a:spcAft>
          <a:spcPct val="0"/>
        </a:spcAft>
        <a:defRPr kumimoji="1" sz="2800">
          <a:solidFill>
            <a:schemeClr val="tx2"/>
          </a:solidFill>
          <a:effectLst>
            <a:outerShdw blurRad="38100" dist="38100" dir="2700000" algn="tl">
              <a:srgbClr val="C0C0C0"/>
            </a:outerShdw>
          </a:effectLst>
          <a:latin typeface="Tahoma" pitchFamily="34" charset="0"/>
        </a:defRPr>
      </a:lvl3pPr>
      <a:lvl4pPr algn="ctr" rtl="0" eaLnBrk="0" fontAlgn="base" hangingPunct="0">
        <a:spcBef>
          <a:spcPct val="0"/>
        </a:spcBef>
        <a:spcAft>
          <a:spcPct val="0"/>
        </a:spcAft>
        <a:defRPr kumimoji="1" sz="2800">
          <a:solidFill>
            <a:schemeClr val="tx2"/>
          </a:solidFill>
          <a:effectLst>
            <a:outerShdw blurRad="38100" dist="38100" dir="2700000" algn="tl">
              <a:srgbClr val="C0C0C0"/>
            </a:outerShdw>
          </a:effectLst>
          <a:latin typeface="Tahoma" pitchFamily="34" charset="0"/>
        </a:defRPr>
      </a:lvl4pPr>
      <a:lvl5pPr algn="ctr" rtl="0" eaLnBrk="0" fontAlgn="base" hangingPunct="0">
        <a:spcBef>
          <a:spcPct val="0"/>
        </a:spcBef>
        <a:spcAft>
          <a:spcPct val="0"/>
        </a:spcAft>
        <a:defRPr kumimoji="1" sz="2800">
          <a:solidFill>
            <a:schemeClr val="tx2"/>
          </a:solidFill>
          <a:effectLst>
            <a:outerShdw blurRad="38100" dist="38100" dir="2700000" algn="tl">
              <a:srgbClr val="C0C0C0"/>
            </a:outerShdw>
          </a:effectLst>
          <a:latin typeface="Tahoma" pitchFamily="34" charset="0"/>
        </a:defRPr>
      </a:lvl5pPr>
      <a:lvl6pPr marL="457200" algn="ctr" rtl="0" eaLnBrk="0" fontAlgn="base" hangingPunct="0">
        <a:spcBef>
          <a:spcPct val="0"/>
        </a:spcBef>
        <a:spcAft>
          <a:spcPct val="0"/>
        </a:spcAft>
        <a:defRPr kumimoji="1" sz="2800">
          <a:solidFill>
            <a:schemeClr val="tx2"/>
          </a:solidFill>
          <a:effectLst>
            <a:outerShdw blurRad="38100" dist="38100" dir="2700000" algn="tl">
              <a:srgbClr val="C0C0C0"/>
            </a:outerShdw>
          </a:effectLst>
          <a:latin typeface="Tahoma" pitchFamily="34" charset="0"/>
        </a:defRPr>
      </a:lvl6pPr>
      <a:lvl7pPr marL="914400" algn="ctr" rtl="0" eaLnBrk="0" fontAlgn="base" hangingPunct="0">
        <a:spcBef>
          <a:spcPct val="0"/>
        </a:spcBef>
        <a:spcAft>
          <a:spcPct val="0"/>
        </a:spcAft>
        <a:defRPr kumimoji="1" sz="2800">
          <a:solidFill>
            <a:schemeClr val="tx2"/>
          </a:solidFill>
          <a:effectLst>
            <a:outerShdw blurRad="38100" dist="38100" dir="2700000" algn="tl">
              <a:srgbClr val="C0C0C0"/>
            </a:outerShdw>
          </a:effectLst>
          <a:latin typeface="Tahoma" pitchFamily="34" charset="0"/>
        </a:defRPr>
      </a:lvl7pPr>
      <a:lvl8pPr marL="1371600" algn="ctr" rtl="0" eaLnBrk="0" fontAlgn="base" hangingPunct="0">
        <a:spcBef>
          <a:spcPct val="0"/>
        </a:spcBef>
        <a:spcAft>
          <a:spcPct val="0"/>
        </a:spcAft>
        <a:defRPr kumimoji="1" sz="2800">
          <a:solidFill>
            <a:schemeClr val="tx2"/>
          </a:solidFill>
          <a:effectLst>
            <a:outerShdw blurRad="38100" dist="38100" dir="2700000" algn="tl">
              <a:srgbClr val="C0C0C0"/>
            </a:outerShdw>
          </a:effectLst>
          <a:latin typeface="Tahoma" pitchFamily="34" charset="0"/>
        </a:defRPr>
      </a:lvl8pPr>
      <a:lvl9pPr marL="1828800" algn="ctr" rtl="0" eaLnBrk="0" fontAlgn="base" hangingPunct="0">
        <a:spcBef>
          <a:spcPct val="0"/>
        </a:spcBef>
        <a:spcAft>
          <a:spcPct val="0"/>
        </a:spcAft>
        <a:defRPr kumimoji="1" sz="2800">
          <a:solidFill>
            <a:schemeClr val="tx2"/>
          </a:solidFill>
          <a:effectLst>
            <a:outerShdw blurRad="38100" dist="38100" dir="2700000" algn="tl">
              <a:srgbClr val="C0C0C0"/>
            </a:outerShdw>
          </a:effectLst>
          <a:latin typeface="Tahoma" pitchFamily="34" charset="0"/>
        </a:defRPr>
      </a:lvl9pPr>
    </p:titleStyle>
    <p:bodyStyle>
      <a:lvl1pPr marL="342900" indent="-342900" algn="l" rtl="0" eaLnBrk="0" fontAlgn="base" hangingPunct="0">
        <a:spcBef>
          <a:spcPct val="20000"/>
        </a:spcBef>
        <a:spcAft>
          <a:spcPct val="0"/>
        </a:spcAft>
        <a:buClr>
          <a:schemeClr val="accent2"/>
        </a:buClr>
        <a:buFont typeface="Wingdings 2" pitchFamily="18" charset="2"/>
        <a:buChar char="°"/>
        <a:defRPr kumimoji="1" sz="24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hlink"/>
        </a:buClr>
        <a:buFont typeface="Wingdings 3" pitchFamily="18" charset="2"/>
        <a:buChar char="u"/>
        <a:defRPr kumimoji="1" sz="20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80000"/>
        <a:buFont typeface="Wingdings" pitchFamily="2" charset="2"/>
        <a:buChar char="¨"/>
        <a:defRPr kumimoji="1">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har char="–"/>
        <a:defRPr kumimoji="1" sz="16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Font typeface="Wingdings" pitchFamily="2" charset="2"/>
        <a:buChar char="§"/>
        <a:defRPr kumimoji="1" sz="1400">
          <a:solidFill>
            <a:schemeClr val="tx1"/>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Font typeface="Wingdings" pitchFamily="2" charset="2"/>
        <a:buChar char="§"/>
        <a:defRPr kumimoji="1" sz="1400">
          <a:solidFill>
            <a:schemeClr val="tx1"/>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Font typeface="Wingdings" pitchFamily="2" charset="2"/>
        <a:buChar char="§"/>
        <a:defRPr kumimoji="1" sz="1400">
          <a:solidFill>
            <a:schemeClr val="tx1"/>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Font typeface="Wingdings" pitchFamily="2" charset="2"/>
        <a:buChar char="§"/>
        <a:defRPr kumimoji="1" sz="1400">
          <a:solidFill>
            <a:schemeClr val="tx1"/>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Font typeface="Wingdings" pitchFamily="2" charset="2"/>
        <a:buChar char="§"/>
        <a:defRPr kumimoji="1" sz="1400">
          <a:solidFill>
            <a:schemeClr val="tx1"/>
          </a:solidFill>
          <a:effectLst>
            <a:outerShdw blurRad="38100" dist="38100" dir="2700000" algn="tl">
              <a:srgbClr val="C0C0C0"/>
            </a:outerShdw>
          </a:effectLst>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7.wmf"/><Relationship Id="rId4" Type="http://schemas.openxmlformats.org/officeDocument/2006/relationships/oleObject" Target="../embeddings/oleObject4.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11.png"/><Relationship Id="rId4" Type="http://schemas.openxmlformats.org/officeDocument/2006/relationships/oleObject" Target="../embeddings/oleObject5.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5.png"/><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6.png"/><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17" name="Group 21"/>
          <p:cNvGrpSpPr>
            <a:grpSpLocks/>
          </p:cNvGrpSpPr>
          <p:nvPr/>
        </p:nvGrpSpPr>
        <p:grpSpPr bwMode="auto">
          <a:xfrm>
            <a:off x="6046788" y="2433638"/>
            <a:ext cx="2989262" cy="4259262"/>
            <a:chOff x="1632" y="384"/>
            <a:chExt cx="2592" cy="3840"/>
          </a:xfrm>
        </p:grpSpPr>
        <p:pic>
          <p:nvPicPr>
            <p:cNvPr id="4108"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 y="384"/>
              <a:ext cx="2405" cy="3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9" name="Oval 13"/>
            <p:cNvSpPr>
              <a:spLocks noChangeArrowheads="1"/>
            </p:cNvSpPr>
            <p:nvPr/>
          </p:nvSpPr>
          <p:spPr bwMode="auto">
            <a:xfrm>
              <a:off x="3024" y="3120"/>
              <a:ext cx="1104" cy="1104"/>
            </a:xfrm>
            <a:prstGeom prst="ellipse">
              <a:avLst/>
            </a:prstGeom>
            <a:solidFill>
              <a:srgbClr val="FF0000">
                <a:alpha val="50000"/>
              </a:srgbClr>
            </a:solidFill>
            <a:ln>
              <a:noFill/>
            </a:ln>
            <a:effectLst/>
            <a:extLst>
              <a:ext uri="{91240B29-F687-4F45-9708-019B960494DF}">
                <a14:hiddenLine xmlns:a14="http://schemas.microsoft.com/office/drawing/2010/main" w="3175"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110" name="Oval 14"/>
            <p:cNvSpPr>
              <a:spLocks noChangeArrowheads="1"/>
            </p:cNvSpPr>
            <p:nvPr/>
          </p:nvSpPr>
          <p:spPr bwMode="auto">
            <a:xfrm>
              <a:off x="2592" y="2496"/>
              <a:ext cx="816" cy="816"/>
            </a:xfrm>
            <a:prstGeom prst="ellipse">
              <a:avLst/>
            </a:prstGeom>
            <a:solidFill>
              <a:srgbClr val="00CCFF">
                <a:alpha val="50000"/>
              </a:srgbClr>
            </a:solidFill>
            <a:ln>
              <a:noFill/>
            </a:ln>
            <a:effectLst/>
            <a:extLst>
              <a:ext uri="{91240B29-F687-4F45-9708-019B960494DF}">
                <a14:hiddenLine xmlns:a14="http://schemas.microsoft.com/office/drawing/2010/main" w="38100"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111" name="Oval 15"/>
            <p:cNvSpPr>
              <a:spLocks noChangeArrowheads="1"/>
            </p:cNvSpPr>
            <p:nvPr/>
          </p:nvSpPr>
          <p:spPr bwMode="auto">
            <a:xfrm>
              <a:off x="3408" y="1200"/>
              <a:ext cx="816" cy="816"/>
            </a:xfrm>
            <a:prstGeom prst="ellipse">
              <a:avLst/>
            </a:prstGeom>
            <a:solidFill>
              <a:srgbClr val="339966">
                <a:alpha val="50000"/>
              </a:srgbClr>
            </a:solidFill>
            <a:ln>
              <a:noFill/>
            </a:ln>
            <a:effectLst/>
            <a:extLst>
              <a:ext uri="{91240B29-F687-4F45-9708-019B960494DF}">
                <a14:hiddenLine xmlns:a14="http://schemas.microsoft.com/office/drawing/2010/main" w="38100"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112" name="Oval 16"/>
            <p:cNvSpPr>
              <a:spLocks noChangeArrowheads="1"/>
            </p:cNvSpPr>
            <p:nvPr/>
          </p:nvSpPr>
          <p:spPr bwMode="auto">
            <a:xfrm>
              <a:off x="1776" y="1344"/>
              <a:ext cx="1632" cy="720"/>
            </a:xfrm>
            <a:prstGeom prst="ellipse">
              <a:avLst/>
            </a:prstGeom>
            <a:solidFill>
              <a:srgbClr val="FFFF00">
                <a:alpha val="50000"/>
              </a:srgbClr>
            </a:solidFill>
            <a:ln>
              <a:noFill/>
            </a:ln>
            <a:effectLst/>
            <a:extLst>
              <a:ext uri="{91240B29-F687-4F45-9708-019B960494DF}">
                <a14:hiddenLine xmlns:a14="http://schemas.microsoft.com/office/drawing/2010/main" w="38100"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113" name="AutoShape 17"/>
            <p:cNvSpPr>
              <a:spLocks noChangeArrowheads="1"/>
            </p:cNvSpPr>
            <p:nvPr/>
          </p:nvSpPr>
          <p:spPr bwMode="auto">
            <a:xfrm>
              <a:off x="1973" y="3022"/>
              <a:ext cx="1344" cy="576"/>
            </a:xfrm>
            <a:prstGeom prst="wedgeRectCallout">
              <a:avLst>
                <a:gd name="adj1" fmla="val 86236"/>
                <a:gd name="adj2" fmla="val 70315"/>
              </a:avLst>
            </a:prstGeom>
            <a:solidFill>
              <a:schemeClr val="accent1"/>
            </a:solidFill>
            <a:ln w="381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altLang="de-DE" sz="1800">
                  <a:effectLst>
                    <a:outerShdw blurRad="38100" dist="38100" dir="2700000" algn="tl">
                      <a:srgbClr val="C0C0C0"/>
                    </a:outerShdw>
                  </a:effectLst>
                  <a:latin typeface="Tahoma" pitchFamily="34" charset="0"/>
                </a:rPr>
                <a:t>Luftstrom-</a:t>
              </a:r>
              <a:br>
                <a:rPr lang="de-DE" altLang="de-DE" sz="1800">
                  <a:effectLst>
                    <a:outerShdw blurRad="38100" dist="38100" dir="2700000" algn="tl">
                      <a:srgbClr val="C0C0C0"/>
                    </a:outerShdw>
                  </a:effectLst>
                  <a:latin typeface="Tahoma" pitchFamily="34" charset="0"/>
                </a:rPr>
              </a:br>
              <a:r>
                <a:rPr lang="de-DE" altLang="de-DE" sz="1800">
                  <a:effectLst>
                    <a:outerShdw blurRad="38100" dist="38100" dir="2700000" algn="tl">
                      <a:srgbClr val="C0C0C0"/>
                    </a:outerShdw>
                  </a:effectLst>
                  <a:latin typeface="Tahoma" pitchFamily="34" charset="0"/>
                </a:rPr>
                <a:t>prozess</a:t>
              </a:r>
            </a:p>
          </p:txBody>
        </p:sp>
      </p:grpSp>
      <p:sp>
        <p:nvSpPr>
          <p:cNvPr id="4098" name="Rectangle 2"/>
          <p:cNvSpPr>
            <a:spLocks noGrp="1" noChangeArrowheads="1"/>
          </p:cNvSpPr>
          <p:nvPr>
            <p:ph type="ctrTitle"/>
          </p:nvPr>
        </p:nvSpPr>
        <p:spPr>
          <a:xfrm>
            <a:off x="685800" y="2286000"/>
            <a:ext cx="6694488" cy="1143000"/>
          </a:xfrm>
          <a:noFill/>
          <a:ln/>
        </p:spPr>
        <p:txBody>
          <a:bodyPr/>
          <a:lstStyle/>
          <a:p>
            <a:r>
              <a:rPr lang="de-DE" altLang="de-DE"/>
              <a:t>Einführung in die </a:t>
            </a:r>
            <a:br>
              <a:rPr lang="de-DE" altLang="de-DE"/>
            </a:br>
            <a:r>
              <a:rPr lang="de-DE" altLang="de-DE"/>
              <a:t>Phonetik und Phonologie</a:t>
            </a:r>
          </a:p>
        </p:txBody>
      </p:sp>
      <p:sp>
        <p:nvSpPr>
          <p:cNvPr id="4099" name="Rectangle 3"/>
          <p:cNvSpPr>
            <a:spLocks noGrp="1" noChangeArrowheads="1"/>
          </p:cNvSpPr>
          <p:nvPr>
            <p:ph type="subTitle" idx="1"/>
          </p:nvPr>
        </p:nvSpPr>
        <p:spPr>
          <a:noFill/>
          <a:ln/>
        </p:spPr>
        <p:txBody>
          <a:bodyPr/>
          <a:lstStyle/>
          <a:p>
            <a:r>
              <a:rPr lang="de-DE" altLang="de-DE"/>
              <a:t>Luftstromprozesse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de-DE" altLang="de-DE"/>
              <a:t>Pulmonischer Luftstrom</a:t>
            </a:r>
          </a:p>
        </p:txBody>
      </p:sp>
      <p:sp>
        <p:nvSpPr>
          <p:cNvPr id="111619" name="Rectangle 3"/>
          <p:cNvSpPr>
            <a:spLocks noGrp="1" noChangeArrowheads="1"/>
          </p:cNvSpPr>
          <p:nvPr>
            <p:ph type="body" idx="1"/>
          </p:nvPr>
        </p:nvSpPr>
        <p:spPr>
          <a:xfrm>
            <a:off x="762000" y="1981200"/>
            <a:ext cx="8153400" cy="4114800"/>
          </a:xfrm>
        </p:spPr>
        <p:txBody>
          <a:bodyPr/>
          <a:lstStyle/>
          <a:p>
            <a:pPr marL="0" indent="0" algn="just">
              <a:lnSpc>
                <a:spcPct val="90000"/>
              </a:lnSpc>
              <a:buFont typeface="Wingdings 2" pitchFamily="18" charset="2"/>
              <a:buNone/>
            </a:pPr>
            <a:r>
              <a:rPr lang="de-DE" altLang="de-DE">
                <a:cs typeface="Times New Roman" pitchFamily="18" charset="0"/>
              </a:rPr>
              <a:t>Bei diesem </a:t>
            </a:r>
            <a:r>
              <a:rPr lang="de-DE" altLang="de-DE">
                <a:solidFill>
                  <a:schemeClr val="accent2"/>
                </a:solidFill>
                <a:cs typeface="Times New Roman" pitchFamily="18" charset="0"/>
              </a:rPr>
              <a:t>pulmonischen</a:t>
            </a:r>
            <a:r>
              <a:rPr lang="de-DE" altLang="de-DE">
                <a:cs typeface="Times New Roman" pitchFamily="18" charset="0"/>
              </a:rPr>
              <a:t> Luftstrom wird die Luft von der Lunge nach außen gedrückt, er ist egressiv. </a:t>
            </a:r>
          </a:p>
          <a:p>
            <a:pPr marL="0" indent="0" algn="just">
              <a:lnSpc>
                <a:spcPct val="90000"/>
              </a:lnSpc>
              <a:buFont typeface="Wingdings 2" pitchFamily="18" charset="2"/>
              <a:buNone/>
            </a:pPr>
            <a:r>
              <a:rPr lang="de-DE" altLang="de-DE">
                <a:cs typeface="Times New Roman" pitchFamily="18" charset="0"/>
              </a:rPr>
              <a:t>Obwohl es auch die Möglichkeit gibt, durch Einsaugen von Luft in die Lunge Laute zu erzeugen (Kinder z.B. sprechen manchmal auf diese Weise, und deutsche Sprecher verwenden häufig ein ingressives </a:t>
            </a:r>
            <a:r>
              <a:rPr lang="de-DE" altLang="de-DE">
                <a:solidFill>
                  <a:srgbClr val="009999"/>
                </a:solidFill>
                <a:cs typeface="Times New Roman" pitchFamily="18" charset="0"/>
              </a:rPr>
              <a:t>ja</a:t>
            </a:r>
            <a:r>
              <a:rPr lang="de-DE" altLang="de-DE">
                <a:cs typeface="Times New Roman" pitchFamily="18" charset="0"/>
              </a:rPr>
              <a:t>), wird diese Möglichkeit doch in keiner Sprache systematisch für die Produktion von Sprachlauten genutzt. </a:t>
            </a:r>
          </a:p>
          <a:p>
            <a:pPr marL="0" indent="0" algn="just">
              <a:lnSpc>
                <a:spcPct val="90000"/>
              </a:lnSpc>
              <a:buFont typeface="Wingdings 2" pitchFamily="18" charset="2"/>
              <a:buNone/>
            </a:pPr>
            <a:r>
              <a:rPr lang="de-DE" altLang="de-DE">
                <a:cs typeface="Times New Roman" pitchFamily="18" charset="0"/>
              </a:rPr>
              <a:t>Der pulmonische Luftstrom wird in allen Sprachen verwendet. In einigen Sprachen wird zusätzlich auch einer der nachstehenden Mechanismen verwendet.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de-DE" altLang="de-DE"/>
              <a:t>Glottalischer Luftstrom</a:t>
            </a:r>
          </a:p>
        </p:txBody>
      </p:sp>
      <p:sp>
        <p:nvSpPr>
          <p:cNvPr id="112643" name="Rectangle 3"/>
          <p:cNvSpPr>
            <a:spLocks noGrp="1" noChangeArrowheads="1"/>
          </p:cNvSpPr>
          <p:nvPr>
            <p:ph type="body" idx="1"/>
          </p:nvPr>
        </p:nvSpPr>
        <p:spPr>
          <a:xfrm>
            <a:off x="762000" y="1981200"/>
            <a:ext cx="8153400" cy="4114800"/>
          </a:xfrm>
        </p:spPr>
        <p:txBody>
          <a:bodyPr/>
          <a:lstStyle/>
          <a:p>
            <a:pPr marL="0" indent="0" algn="just">
              <a:buFont typeface="Wingdings 2" pitchFamily="18" charset="2"/>
              <a:buNone/>
            </a:pPr>
            <a:r>
              <a:rPr lang="de-DE" altLang="de-DE">
                <a:cs typeface="Times New Roman" pitchFamily="18" charset="0"/>
              </a:rPr>
              <a:t>Bei manchen Lauten wird der Luftstrom durch die Aktivität des Kehlkopfes erzeugt, und zwar indem der Kehlkopf bei geschlossener </a:t>
            </a:r>
            <a:r>
              <a:rPr lang="de-DE" altLang="de-DE">
                <a:solidFill>
                  <a:schemeClr val="accent2"/>
                </a:solidFill>
                <a:cs typeface="Times New Roman" pitchFamily="18" charset="0"/>
              </a:rPr>
              <a:t>Glottis</a:t>
            </a:r>
            <a:r>
              <a:rPr lang="de-DE" altLang="de-DE">
                <a:cs typeface="Times New Roman" pitchFamily="18" charset="0"/>
              </a:rPr>
              <a:t> (Stimmritze: der Spalt zwischen den Stimmfalten im Kehlkopf) entweder eine Auf- oder eine Abwärtsbewegung vollzieht. Dieser Mechanismus wird nach dem lat. Namen für Stimmritze (</a:t>
            </a:r>
            <a:r>
              <a:rPr lang="de-DE" altLang="de-DE" i="1">
                <a:solidFill>
                  <a:srgbClr val="009999"/>
                </a:solidFill>
                <a:cs typeface="Times New Roman" pitchFamily="18" charset="0"/>
              </a:rPr>
              <a:t>Glottis</a:t>
            </a:r>
            <a:r>
              <a:rPr lang="de-DE" altLang="de-DE">
                <a:cs typeface="Times New Roman" pitchFamily="18" charset="0"/>
              </a:rPr>
              <a:t>) </a:t>
            </a:r>
            <a:r>
              <a:rPr lang="de-DE" altLang="de-DE">
                <a:solidFill>
                  <a:schemeClr val="accent2"/>
                </a:solidFill>
                <a:cs typeface="Times New Roman" pitchFamily="18" charset="0"/>
              </a:rPr>
              <a:t>glottalisch</a:t>
            </a:r>
            <a:r>
              <a:rPr lang="de-DE" altLang="de-DE">
                <a:cs typeface="Times New Roman" pitchFamily="18" charset="0"/>
              </a:rPr>
              <a:t> genannt.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de-DE" altLang="de-DE"/>
              <a:t>Glottalischer Luftstrom</a:t>
            </a:r>
          </a:p>
        </p:txBody>
      </p:sp>
      <p:sp>
        <p:nvSpPr>
          <p:cNvPr id="113667" name="Rectangle 3"/>
          <p:cNvSpPr>
            <a:spLocks noGrp="1" noChangeArrowheads="1"/>
          </p:cNvSpPr>
          <p:nvPr>
            <p:ph type="body" idx="1"/>
          </p:nvPr>
        </p:nvSpPr>
        <p:spPr>
          <a:xfrm>
            <a:off x="762000" y="1981200"/>
            <a:ext cx="8153400" cy="4114800"/>
          </a:xfrm>
        </p:spPr>
        <p:txBody>
          <a:bodyPr/>
          <a:lstStyle/>
          <a:p>
            <a:pPr marL="0" indent="0" algn="just">
              <a:lnSpc>
                <a:spcPct val="90000"/>
              </a:lnSpc>
              <a:buFont typeface="Wingdings 2" pitchFamily="18" charset="2"/>
              <a:buNone/>
            </a:pPr>
            <a:r>
              <a:rPr lang="de-DE" altLang="de-DE">
                <a:cs typeface="Times New Roman" pitchFamily="18" charset="0"/>
              </a:rPr>
              <a:t>Ist der Lautgang durch Anheben des Gaumensegels zum Nasenraum hin abgeschlossen (velischer Verschluss) und wird gleichzeitig ein artikulatorisches Hindernis aufgebaut, so führt die Aufwärtsbewegung des Kehlkopfes oberhalb der Glottis zu einer Druckerhöhung im so eingeschlos-senen Luftraum des Lautganges, die durch eine Engebildung oder durch Verschlusslösung abgebaut wird. </a:t>
            </a:r>
          </a:p>
          <a:p>
            <a:pPr marL="0" indent="0" algn="just">
              <a:lnSpc>
                <a:spcPct val="90000"/>
              </a:lnSpc>
              <a:buFont typeface="Wingdings 2" pitchFamily="18" charset="2"/>
              <a:buNone/>
            </a:pPr>
            <a:r>
              <a:rPr lang="de-DE" altLang="de-DE">
                <a:cs typeface="Times New Roman" pitchFamily="18" charset="0"/>
              </a:rPr>
              <a:t>Dadurch entsteht ein </a:t>
            </a:r>
            <a:r>
              <a:rPr lang="de-DE" altLang="de-DE">
                <a:solidFill>
                  <a:schemeClr val="accent2"/>
                </a:solidFill>
                <a:cs typeface="Times New Roman" pitchFamily="18" charset="0"/>
              </a:rPr>
              <a:t>egressiver</a:t>
            </a:r>
            <a:r>
              <a:rPr lang="de-DE" altLang="de-DE">
                <a:cs typeface="Times New Roman" pitchFamily="18" charset="0"/>
              </a:rPr>
              <a:t>, d.h. nach außen gerichteter Luftstrom, der jedoch weit schwächer und somit weniger variabel nutzbar ist, als ein pulmonischer Luftstrom.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animEffect transition="in" filter="wipe(left)">
                                      <p:cBhvr>
                                        <p:cTn id="7" dur="500"/>
                                        <p:tgtEl>
                                          <p:spTgt spid="1136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3667">
                                            <p:txEl>
                                              <p:pRg st="1" end="1"/>
                                            </p:txEl>
                                          </p:spTgt>
                                        </p:tgtEl>
                                        <p:attrNameLst>
                                          <p:attrName>style.visibility</p:attrName>
                                        </p:attrNameLst>
                                      </p:cBhvr>
                                      <p:to>
                                        <p:strVal val="visible"/>
                                      </p:to>
                                    </p:set>
                                    <p:animEffect transition="in" filter="wipe(left)">
                                      <p:cBhvr>
                                        <p:cTn id="12" dur="500"/>
                                        <p:tgtEl>
                                          <p:spTgt spid="1136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de-DE" altLang="de-DE"/>
              <a:t>Glottalischer Luftstrom</a:t>
            </a:r>
          </a:p>
        </p:txBody>
      </p:sp>
      <p:sp>
        <p:nvSpPr>
          <p:cNvPr id="114691" name="Rectangle 3"/>
          <p:cNvSpPr>
            <a:spLocks noGrp="1" noChangeArrowheads="1"/>
          </p:cNvSpPr>
          <p:nvPr>
            <p:ph type="body" idx="1"/>
          </p:nvPr>
        </p:nvSpPr>
        <p:spPr>
          <a:xfrm>
            <a:off x="762000" y="2057400"/>
            <a:ext cx="8382000" cy="4114800"/>
          </a:xfrm>
        </p:spPr>
        <p:txBody>
          <a:bodyPr/>
          <a:lstStyle/>
          <a:p>
            <a:pPr marL="0" indent="0" algn="just">
              <a:buFont typeface="Wingdings 2" pitchFamily="18" charset="2"/>
              <a:buNone/>
            </a:pPr>
            <a:r>
              <a:rPr lang="de-DE" altLang="de-DE">
                <a:cs typeface="Times New Roman" pitchFamily="18" charset="0"/>
              </a:rPr>
              <a:t>Die Abwärtsbewegung des Larynx (Kehlkopf) erzeugt unter sonst gleichen Bedingungen oberhalb der Glottis einen Saugeffekt und in der Folge einen </a:t>
            </a:r>
            <a:r>
              <a:rPr lang="de-DE" altLang="de-DE">
                <a:solidFill>
                  <a:schemeClr val="accent2"/>
                </a:solidFill>
                <a:cs typeface="Times New Roman" pitchFamily="18" charset="0"/>
              </a:rPr>
              <a:t>ingressiven</a:t>
            </a:r>
            <a:r>
              <a:rPr lang="de-DE" altLang="de-DE">
                <a:cs typeface="Times New Roman" pitchFamily="18" charset="0"/>
              </a:rPr>
              <a:t>, d.h. nach innen gerichteten Luftstrom.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de-DE" altLang="de-DE"/>
              <a:t>Glottalischer Luftstrom: egressiv</a:t>
            </a:r>
          </a:p>
        </p:txBody>
      </p:sp>
      <p:sp>
        <p:nvSpPr>
          <p:cNvPr id="115715" name="Rectangle 3"/>
          <p:cNvSpPr>
            <a:spLocks noGrp="1" noChangeArrowheads="1"/>
          </p:cNvSpPr>
          <p:nvPr>
            <p:ph type="body" idx="1"/>
          </p:nvPr>
        </p:nvSpPr>
        <p:spPr>
          <a:xfrm>
            <a:off x="762000" y="1981200"/>
            <a:ext cx="8153400" cy="4114800"/>
          </a:xfrm>
        </p:spPr>
        <p:txBody>
          <a:bodyPr/>
          <a:lstStyle/>
          <a:p>
            <a:pPr marL="0" indent="0" algn="just">
              <a:buFont typeface="Wingdings 2" pitchFamily="18" charset="2"/>
              <a:buNone/>
            </a:pPr>
            <a:r>
              <a:rPr lang="de-DE" altLang="de-DE">
                <a:cs typeface="Times New Roman" pitchFamily="18" charset="0"/>
              </a:rPr>
              <a:t>Vollzieht der Kehlkopf eine </a:t>
            </a:r>
            <a:r>
              <a:rPr lang="de-DE" altLang="de-DE">
                <a:solidFill>
                  <a:schemeClr val="accent2"/>
                </a:solidFill>
                <a:cs typeface="Times New Roman" pitchFamily="18" charset="0"/>
              </a:rPr>
              <a:t>Aufwärtsbewegung</a:t>
            </a:r>
            <a:r>
              <a:rPr lang="de-DE" altLang="de-DE">
                <a:cs typeface="Times New Roman" pitchFamily="18" charset="0"/>
              </a:rPr>
              <a:t>, so ist die Glottis immer geschlossen. Die </a:t>
            </a:r>
            <a:r>
              <a:rPr lang="de-DE" altLang="de-DE">
                <a:solidFill>
                  <a:schemeClr val="accent2"/>
                </a:solidFill>
                <a:cs typeface="Times New Roman" pitchFamily="18" charset="0"/>
              </a:rPr>
              <a:t>supraglottale</a:t>
            </a:r>
            <a:r>
              <a:rPr lang="de-DE" altLang="de-DE">
                <a:cs typeface="Times New Roman" pitchFamily="18" charset="0"/>
              </a:rPr>
              <a:t> Luft (lat. </a:t>
            </a:r>
            <a:r>
              <a:rPr lang="de-DE" altLang="de-DE" i="1">
                <a:solidFill>
                  <a:srgbClr val="009999"/>
                </a:solidFill>
                <a:cs typeface="Times New Roman" pitchFamily="18" charset="0"/>
              </a:rPr>
              <a:t>supra</a:t>
            </a:r>
            <a:r>
              <a:rPr lang="de-DE" altLang="de-DE">
                <a:cs typeface="Times New Roman" pitchFamily="18" charset="0"/>
              </a:rPr>
              <a:t> bedeutet </a:t>
            </a:r>
            <a:r>
              <a:rPr lang="de-DE" altLang="de-DE" i="1">
                <a:solidFill>
                  <a:srgbClr val="009999"/>
                </a:solidFill>
                <a:cs typeface="Times New Roman" pitchFamily="18" charset="0"/>
              </a:rPr>
              <a:t>über</a:t>
            </a:r>
            <a:r>
              <a:rPr lang="de-DE" altLang="de-DE">
                <a:cs typeface="Times New Roman" pitchFamily="18" charset="0"/>
              </a:rPr>
              <a:t>, </a:t>
            </a:r>
            <a:r>
              <a:rPr lang="de-DE" altLang="de-DE" i="1">
                <a:solidFill>
                  <a:srgbClr val="009999"/>
                </a:solidFill>
                <a:cs typeface="Times New Roman" pitchFamily="18" charset="0"/>
              </a:rPr>
              <a:t>supraglottal</a:t>
            </a:r>
            <a:r>
              <a:rPr lang="de-DE" altLang="de-DE">
                <a:cs typeface="Times New Roman" pitchFamily="18" charset="0"/>
              </a:rPr>
              <a:t> bezieht sich also auf die Luft oberhalb der Glottis) wird dabei komprimiert, und die Lösung des oralen Verschlusses bewirkt eine Art Explosion. Laute, die auf diese Art erzeugt werden, gehören zur phonetischen Kategorie der </a:t>
            </a:r>
            <a:r>
              <a:rPr lang="de-DE" altLang="de-DE">
                <a:solidFill>
                  <a:schemeClr val="accent2"/>
                </a:solidFill>
                <a:cs typeface="Times New Roman" pitchFamily="18" charset="0"/>
              </a:rPr>
              <a:t>Ejektive</a:t>
            </a:r>
            <a:r>
              <a:rPr lang="de-DE" altLang="de-DE">
                <a:cs typeface="Times New Roman" pitchFamily="18" charset="0"/>
              </a:rPr>
              <a:t>. Da die Glottis bei diesen Lauten immer geschlossen ist, sind sie notwendigerweise allesamt stimmlos.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de-DE" altLang="de-DE"/>
              <a:t>Glottalischer Luftstrom: egressiv</a:t>
            </a:r>
          </a:p>
        </p:txBody>
      </p:sp>
      <p:sp>
        <p:nvSpPr>
          <p:cNvPr id="116739" name="Rectangle 3"/>
          <p:cNvSpPr>
            <a:spLocks noGrp="1" noChangeArrowheads="1"/>
          </p:cNvSpPr>
          <p:nvPr>
            <p:ph type="body" idx="1"/>
          </p:nvPr>
        </p:nvSpPr>
        <p:spPr>
          <a:xfrm>
            <a:off x="762000" y="1981200"/>
            <a:ext cx="8153400" cy="4114800"/>
          </a:xfrm>
        </p:spPr>
        <p:txBody>
          <a:bodyPr/>
          <a:lstStyle/>
          <a:p>
            <a:pPr marL="0" indent="0" algn="just">
              <a:buFont typeface="Wingdings 2" pitchFamily="18" charset="2"/>
              <a:buNone/>
            </a:pPr>
            <a:r>
              <a:rPr lang="de-DE" altLang="de-DE" dirty="0">
                <a:cs typeface="Times New Roman" pitchFamily="18" charset="0"/>
              </a:rPr>
              <a:t>Das folgende Bild zeigt, wie durch den </a:t>
            </a:r>
            <a:r>
              <a:rPr lang="de-DE" altLang="de-DE" dirty="0" err="1">
                <a:cs typeface="Times New Roman" pitchFamily="18" charset="0"/>
              </a:rPr>
              <a:t>velischen</a:t>
            </a:r>
            <a:r>
              <a:rPr lang="de-DE" altLang="de-DE" dirty="0">
                <a:cs typeface="Times New Roman" pitchFamily="18" charset="0"/>
              </a:rPr>
              <a:t>, den glottalen sowie durch einen oralen Verschluss ein Raum gebildet wird, in welchem die Aufwärtsbewegung des Kehlkopfes die Luft komprimiert. Diese Laute sind in den Sprachen der Welt relativ häufig vertreten. </a:t>
            </a:r>
          </a:p>
          <a:p>
            <a:pPr marL="0" indent="0" algn="just">
              <a:buFont typeface="Wingdings 2" pitchFamily="18" charset="2"/>
              <a:buNone/>
            </a:pPr>
            <a:r>
              <a:rPr lang="de-DE" altLang="de-DE" dirty="0">
                <a:cs typeface="Times New Roman" pitchFamily="18" charset="0"/>
              </a:rPr>
              <a:t>In der Englischen Sprache tauchen sie vereinzelt als Realisierung von </a:t>
            </a:r>
            <a:r>
              <a:rPr lang="de-DE" altLang="de-DE" dirty="0">
                <a:solidFill>
                  <a:srgbClr val="009999"/>
                </a:solidFill>
                <a:cs typeface="Times New Roman" pitchFamily="18" charset="0"/>
              </a:rPr>
              <a:t>/p/, /t/</a:t>
            </a:r>
            <a:r>
              <a:rPr lang="de-DE" altLang="de-DE" dirty="0">
                <a:cs typeface="Times New Roman" pitchFamily="18" charset="0"/>
              </a:rPr>
              <a:t> und </a:t>
            </a:r>
            <a:r>
              <a:rPr lang="de-DE" altLang="de-DE" dirty="0">
                <a:solidFill>
                  <a:srgbClr val="009999"/>
                </a:solidFill>
                <a:cs typeface="Times New Roman" pitchFamily="18" charset="0"/>
              </a:rPr>
              <a:t>/k/</a:t>
            </a:r>
            <a:r>
              <a:rPr lang="de-DE" altLang="de-DE" dirty="0">
                <a:cs typeface="Times New Roman" pitchFamily="18" charset="0"/>
              </a:rPr>
              <a:t> im Auslaut auf. </a:t>
            </a:r>
            <a:r>
              <a:rPr lang="de-DE" altLang="de-DE" dirty="0">
                <a:solidFill>
                  <a:schemeClr val="accent2"/>
                </a:solidFill>
                <a:cs typeface="Times New Roman" pitchFamily="18" charset="0"/>
              </a:rPr>
              <a:t>Ejektive</a:t>
            </a:r>
            <a:r>
              <a:rPr lang="de-DE" altLang="de-DE" dirty="0">
                <a:cs typeface="Times New Roman" pitchFamily="18" charset="0"/>
              </a:rPr>
              <a:t> werden typographisch durch Hochkommata </a:t>
            </a:r>
            <a:r>
              <a:rPr lang="de-DE" altLang="de-DE" dirty="0" err="1">
                <a:cs typeface="Times New Roman" pitchFamily="18" charset="0"/>
              </a:rPr>
              <a:t>gekenn</a:t>
            </a:r>
            <a:r>
              <a:rPr lang="de-DE" altLang="de-DE" dirty="0">
                <a:cs typeface="Times New Roman" pitchFamily="18" charset="0"/>
              </a:rPr>
              <a:t>-zeichnet: </a:t>
            </a:r>
            <a:r>
              <a:rPr lang="de-DE" altLang="de-DE" dirty="0">
                <a:solidFill>
                  <a:srgbClr val="009999"/>
                </a:solidFill>
                <a:cs typeface="Times New Roman" pitchFamily="18" charset="0"/>
              </a:rPr>
              <a:t>/p’/, /t’/</a:t>
            </a:r>
            <a:r>
              <a:rPr lang="de-DE" altLang="de-DE" dirty="0">
                <a:cs typeface="Times New Roman" pitchFamily="18" charset="0"/>
              </a:rPr>
              <a:t> und </a:t>
            </a:r>
            <a:r>
              <a:rPr lang="de-DE" altLang="de-DE" dirty="0">
                <a:solidFill>
                  <a:srgbClr val="009999"/>
                </a:solidFill>
                <a:cs typeface="Times New Roman" pitchFamily="18" charset="0"/>
              </a:rPr>
              <a:t>/k’/</a:t>
            </a:r>
            <a:r>
              <a:rPr lang="de-DE" altLang="de-DE" dirty="0">
                <a:cs typeface="Times New Roman" pitchFamily="18" charset="0"/>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de-DE" altLang="de-DE"/>
              <a:t>Ejektive</a:t>
            </a:r>
          </a:p>
        </p:txBody>
      </p:sp>
      <p:graphicFrame>
        <p:nvGraphicFramePr>
          <p:cNvPr id="119814" name="Object 6"/>
          <p:cNvGraphicFramePr>
            <a:graphicFrameLocks noChangeAspect="1"/>
          </p:cNvGraphicFramePr>
          <p:nvPr/>
        </p:nvGraphicFramePr>
        <p:xfrm>
          <a:off x="2743200" y="1662113"/>
          <a:ext cx="3438525" cy="4510087"/>
        </p:xfrm>
        <a:graphic>
          <a:graphicData uri="http://schemas.openxmlformats.org/presentationml/2006/ole">
            <mc:AlternateContent xmlns:mc="http://schemas.openxmlformats.org/markup-compatibility/2006">
              <mc:Choice xmlns:v="urn:schemas-microsoft-com:vml" Requires="v">
                <p:oleObj spid="_x0000_s119830" name="CorelDRAW" r:id="rId4" imgW="5788080" imgH="7949520" progId="CorelDRAW.Graphic.9">
                  <p:embed/>
                </p:oleObj>
              </mc:Choice>
              <mc:Fallback>
                <p:oleObj name="CorelDRAW" r:id="rId4" imgW="5788080" imgH="7949520" progId="CorelDRAW.Graphic.9">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t="4529"/>
                      <a:stretch>
                        <a:fillRect/>
                      </a:stretch>
                    </p:blipFill>
                    <p:spPr bwMode="auto">
                      <a:xfrm>
                        <a:off x="2743200" y="1662113"/>
                        <a:ext cx="3438525" cy="451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19826" name="Group 18"/>
          <p:cNvGrpSpPr>
            <a:grpSpLocks/>
          </p:cNvGrpSpPr>
          <p:nvPr/>
        </p:nvGrpSpPr>
        <p:grpSpPr bwMode="auto">
          <a:xfrm>
            <a:off x="533400" y="3027363"/>
            <a:ext cx="2819400" cy="762000"/>
            <a:chOff x="336" y="1907"/>
            <a:chExt cx="1776" cy="480"/>
          </a:xfrm>
        </p:grpSpPr>
        <p:sp>
          <p:nvSpPr>
            <p:cNvPr id="119818" name="Line 10"/>
            <p:cNvSpPr>
              <a:spLocks noChangeShapeType="1"/>
            </p:cNvSpPr>
            <p:nvPr/>
          </p:nvSpPr>
          <p:spPr bwMode="auto">
            <a:xfrm flipH="1" flipV="1">
              <a:off x="1584" y="2160"/>
              <a:ext cx="528" cy="0"/>
            </a:xfrm>
            <a:prstGeom prst="line">
              <a:avLst/>
            </a:prstGeom>
            <a:noFill/>
            <a:ln w="76200" cap="sq">
              <a:solidFill>
                <a:srgbClr val="009999"/>
              </a:solidFill>
              <a:round/>
              <a:headEnd type="oval" w="sm" len="sm"/>
              <a:tailEnd type="none" w="sm" len="sm"/>
            </a:ln>
            <a:effectLst/>
            <a:scene3d>
              <a:camera prst="legacyObliqueTopRight"/>
              <a:lightRig rig="legacyFlat3" dir="b"/>
            </a:scene3d>
            <a:sp3d extrusionH="125400" prstMaterial="legacyMatte">
              <a:bevelT w="13500" h="13500" prst="angle"/>
              <a:bevelB w="13500" h="13500" prst="angle"/>
              <a:extrusionClr>
                <a:srgbClr val="009999"/>
              </a:extrusion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de-DE"/>
            </a:p>
          </p:txBody>
        </p:sp>
        <p:sp>
          <p:nvSpPr>
            <p:cNvPr id="119815" name="Text Box 7"/>
            <p:cNvSpPr txBox="1">
              <a:spLocks noChangeArrowheads="1"/>
            </p:cNvSpPr>
            <p:nvPr/>
          </p:nvSpPr>
          <p:spPr bwMode="auto">
            <a:xfrm>
              <a:off x="336" y="1907"/>
              <a:ext cx="1258" cy="480"/>
            </a:xfrm>
            <a:prstGeom prst="rect">
              <a:avLst/>
            </a:prstGeom>
            <a:gradFill rotWithShape="0">
              <a:gsLst>
                <a:gs pos="0">
                  <a:srgbClr val="009999"/>
                </a:gs>
                <a:gs pos="100000">
                  <a:srgbClr val="009999">
                    <a:gamma/>
                    <a:shade val="51373"/>
                    <a:invGamma/>
                  </a:srgbClr>
                </a:gs>
              </a:gsLst>
              <a:lin ang="0" scaled="1"/>
            </a:gradFill>
            <a:ln>
              <a:noFill/>
            </a:ln>
            <a:effectLst/>
            <a:scene3d>
              <a:camera prst="legacyObliqueTopRight"/>
              <a:lightRig rig="legacyFlat3" dir="b"/>
            </a:scene3d>
            <a:sp3d extrusionH="176200" prstMaterial="legacyMatte">
              <a:bevelT w="13500" h="13500" prst="angle"/>
              <a:bevelB w="13500" h="13500" prst="angle"/>
              <a:extrusionClr>
                <a:srgbClr val="009999"/>
              </a:extrusionClr>
            </a:sp3d>
            <a:extLst>
              <a:ext uri="{91240B29-F687-4F45-9708-019B960494DF}">
                <a14:hiddenLine xmlns:a14="http://schemas.microsoft.com/office/drawing/2010/main" w="38100" cap="sq">
                  <a:no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r>
                <a:rPr lang="de-DE" altLang="de-DE" sz="2000">
                  <a:solidFill>
                    <a:schemeClr val="accent1"/>
                  </a:solidFill>
                  <a:effectLst>
                    <a:outerShdw blurRad="38100" dist="38100" dir="2700000" algn="tl">
                      <a:srgbClr val="000000"/>
                    </a:outerShdw>
                  </a:effectLst>
                  <a:latin typeface="Tahoma" pitchFamily="34" charset="0"/>
                </a:rPr>
                <a:t>oraler</a:t>
              </a:r>
              <a:r>
                <a:rPr lang="de-DE" altLang="de-DE">
                  <a:solidFill>
                    <a:schemeClr val="accent1"/>
                  </a:solidFill>
                  <a:effectLst>
                    <a:outerShdw blurRad="38100" dist="38100" dir="2700000" algn="tl">
                      <a:srgbClr val="000000"/>
                    </a:outerShdw>
                  </a:effectLst>
                  <a:latin typeface="Tahoma" pitchFamily="34" charset="0"/>
                </a:rPr>
                <a:t> </a:t>
              </a:r>
              <a:r>
                <a:rPr lang="de-DE" altLang="de-DE" sz="2000">
                  <a:solidFill>
                    <a:schemeClr val="accent1"/>
                  </a:solidFill>
                  <a:effectLst>
                    <a:outerShdw blurRad="38100" dist="38100" dir="2700000" algn="tl">
                      <a:srgbClr val="000000"/>
                    </a:outerShdw>
                  </a:effectLst>
                  <a:latin typeface="Tahoma" pitchFamily="34" charset="0"/>
                </a:rPr>
                <a:t>Verschluss</a:t>
              </a:r>
            </a:p>
          </p:txBody>
        </p:sp>
      </p:grpSp>
      <p:grpSp>
        <p:nvGrpSpPr>
          <p:cNvPr id="119827" name="Group 19"/>
          <p:cNvGrpSpPr>
            <a:grpSpLocks/>
          </p:cNvGrpSpPr>
          <p:nvPr/>
        </p:nvGrpSpPr>
        <p:grpSpPr bwMode="auto">
          <a:xfrm>
            <a:off x="5334000" y="2811463"/>
            <a:ext cx="2835275" cy="762000"/>
            <a:chOff x="3360" y="1771"/>
            <a:chExt cx="1786" cy="480"/>
          </a:xfrm>
        </p:grpSpPr>
        <p:sp>
          <p:nvSpPr>
            <p:cNvPr id="119820" name="Line 12"/>
            <p:cNvSpPr>
              <a:spLocks noChangeShapeType="1"/>
            </p:cNvSpPr>
            <p:nvPr/>
          </p:nvSpPr>
          <p:spPr bwMode="auto">
            <a:xfrm flipV="1">
              <a:off x="3360" y="2016"/>
              <a:ext cx="528" cy="0"/>
            </a:xfrm>
            <a:prstGeom prst="line">
              <a:avLst/>
            </a:prstGeom>
            <a:noFill/>
            <a:ln w="76200" cap="sq">
              <a:solidFill>
                <a:srgbClr val="009999"/>
              </a:solidFill>
              <a:round/>
              <a:headEnd type="oval" w="sm" len="sm"/>
              <a:tailEnd type="none" w="sm" len="sm"/>
            </a:ln>
            <a:effectLst/>
            <a:scene3d>
              <a:camera prst="legacyObliqueTopRight"/>
              <a:lightRig rig="legacyFlat3" dir="b"/>
            </a:scene3d>
            <a:sp3d extrusionH="125400" prstMaterial="legacyMatte">
              <a:bevelT w="13500" h="13500" prst="angle"/>
              <a:bevelB w="13500" h="13500" prst="angle"/>
              <a:extrusionClr>
                <a:srgbClr val="009999"/>
              </a:extrusion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de-DE"/>
            </a:p>
          </p:txBody>
        </p:sp>
        <p:sp>
          <p:nvSpPr>
            <p:cNvPr id="119816" name="Text Box 8"/>
            <p:cNvSpPr txBox="1">
              <a:spLocks noChangeArrowheads="1"/>
            </p:cNvSpPr>
            <p:nvPr/>
          </p:nvSpPr>
          <p:spPr bwMode="auto">
            <a:xfrm>
              <a:off x="3888" y="1771"/>
              <a:ext cx="1258" cy="480"/>
            </a:xfrm>
            <a:prstGeom prst="rect">
              <a:avLst/>
            </a:prstGeom>
            <a:gradFill rotWithShape="0">
              <a:gsLst>
                <a:gs pos="0">
                  <a:srgbClr val="009999"/>
                </a:gs>
                <a:gs pos="100000">
                  <a:srgbClr val="009999">
                    <a:gamma/>
                    <a:shade val="51373"/>
                    <a:invGamma/>
                  </a:srgbClr>
                </a:gs>
              </a:gsLst>
              <a:lin ang="0" scaled="1"/>
            </a:gradFill>
            <a:ln>
              <a:noFill/>
            </a:ln>
            <a:effectLst/>
            <a:scene3d>
              <a:camera prst="legacyObliqueTopRight"/>
              <a:lightRig rig="legacyFlat3" dir="b"/>
            </a:scene3d>
            <a:sp3d extrusionH="176200" prstMaterial="legacyMatte">
              <a:bevelT w="13500" h="13500" prst="angle"/>
              <a:bevelB w="13500" h="13500" prst="angle"/>
              <a:extrusionClr>
                <a:srgbClr val="009999"/>
              </a:extrusionClr>
            </a:sp3d>
            <a:extLst>
              <a:ext uri="{91240B29-F687-4F45-9708-019B960494DF}">
                <a14:hiddenLine xmlns:a14="http://schemas.microsoft.com/office/drawing/2010/main" w="38100" cap="sq">
                  <a:no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r>
                <a:rPr lang="de-DE" altLang="de-DE" sz="2000">
                  <a:solidFill>
                    <a:schemeClr val="accent1"/>
                  </a:solidFill>
                  <a:effectLst>
                    <a:outerShdw blurRad="38100" dist="38100" dir="2700000" algn="tl">
                      <a:srgbClr val="000000"/>
                    </a:outerShdw>
                  </a:effectLst>
                  <a:latin typeface="Tahoma" pitchFamily="34" charset="0"/>
                </a:rPr>
                <a:t>velischer</a:t>
              </a:r>
              <a:r>
                <a:rPr lang="de-DE" altLang="de-DE">
                  <a:solidFill>
                    <a:schemeClr val="accent1"/>
                  </a:solidFill>
                  <a:effectLst>
                    <a:outerShdw blurRad="38100" dist="38100" dir="2700000" algn="tl">
                      <a:srgbClr val="000000"/>
                    </a:outerShdw>
                  </a:effectLst>
                  <a:latin typeface="Tahoma" pitchFamily="34" charset="0"/>
                </a:rPr>
                <a:t> </a:t>
              </a:r>
              <a:r>
                <a:rPr lang="de-DE" altLang="de-DE" sz="2000">
                  <a:solidFill>
                    <a:schemeClr val="accent1"/>
                  </a:solidFill>
                  <a:effectLst>
                    <a:outerShdw blurRad="38100" dist="38100" dir="2700000" algn="tl">
                      <a:srgbClr val="000000"/>
                    </a:outerShdw>
                  </a:effectLst>
                  <a:latin typeface="Tahoma" pitchFamily="34" charset="0"/>
                </a:rPr>
                <a:t>Verschluss</a:t>
              </a:r>
            </a:p>
          </p:txBody>
        </p:sp>
      </p:grpSp>
      <p:grpSp>
        <p:nvGrpSpPr>
          <p:cNvPr id="119825" name="Group 17"/>
          <p:cNvGrpSpPr>
            <a:grpSpLocks/>
          </p:cNvGrpSpPr>
          <p:nvPr/>
        </p:nvGrpSpPr>
        <p:grpSpPr bwMode="auto">
          <a:xfrm>
            <a:off x="971550" y="4759325"/>
            <a:ext cx="3657600" cy="974725"/>
            <a:chOff x="612" y="2998"/>
            <a:chExt cx="2304" cy="614"/>
          </a:xfrm>
        </p:grpSpPr>
        <p:sp>
          <p:nvSpPr>
            <p:cNvPr id="119819" name="Line 11"/>
            <p:cNvSpPr>
              <a:spLocks noChangeShapeType="1"/>
            </p:cNvSpPr>
            <p:nvPr/>
          </p:nvSpPr>
          <p:spPr bwMode="auto">
            <a:xfrm flipH="1">
              <a:off x="2004" y="3326"/>
              <a:ext cx="912" cy="0"/>
            </a:xfrm>
            <a:prstGeom prst="line">
              <a:avLst/>
            </a:prstGeom>
            <a:noFill/>
            <a:ln w="76200" cap="sq">
              <a:solidFill>
                <a:srgbClr val="009999"/>
              </a:solidFill>
              <a:round/>
              <a:headEnd type="oval" w="sm" len="sm"/>
              <a:tailEnd type="none" w="sm" len="sm"/>
            </a:ln>
            <a:effectLst/>
            <a:scene3d>
              <a:camera prst="legacyObliqueTopRight"/>
              <a:lightRig rig="legacyFlat3" dir="b"/>
            </a:scene3d>
            <a:sp3d extrusionH="125400" prstMaterial="legacyMatte">
              <a:bevelT w="13500" h="13500" prst="angle"/>
              <a:bevelB w="13500" h="13500" prst="angle"/>
              <a:extrusionClr>
                <a:srgbClr val="009999"/>
              </a:extrusion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de-DE"/>
            </a:p>
          </p:txBody>
        </p:sp>
        <p:sp>
          <p:nvSpPr>
            <p:cNvPr id="119817" name="Text Box 9"/>
            <p:cNvSpPr txBox="1">
              <a:spLocks noChangeArrowheads="1"/>
            </p:cNvSpPr>
            <p:nvPr/>
          </p:nvSpPr>
          <p:spPr bwMode="auto">
            <a:xfrm>
              <a:off x="612" y="2998"/>
              <a:ext cx="1584" cy="614"/>
            </a:xfrm>
            <a:prstGeom prst="rect">
              <a:avLst/>
            </a:prstGeom>
            <a:gradFill rotWithShape="0">
              <a:gsLst>
                <a:gs pos="0">
                  <a:srgbClr val="009999"/>
                </a:gs>
                <a:gs pos="100000">
                  <a:srgbClr val="009999">
                    <a:gamma/>
                    <a:shade val="51373"/>
                    <a:invGamma/>
                  </a:srgbClr>
                </a:gs>
              </a:gsLst>
              <a:lin ang="0" scaled="1"/>
            </a:gradFill>
            <a:ln>
              <a:noFill/>
            </a:ln>
            <a:effectLst/>
            <a:scene3d>
              <a:camera prst="legacyObliqueTopRight"/>
              <a:lightRig rig="legacyFlat3" dir="b"/>
            </a:scene3d>
            <a:sp3d extrusionH="176200" prstMaterial="legacyMatte">
              <a:bevelT w="13500" h="13500" prst="angle"/>
              <a:bevelB w="13500" h="13500" prst="angle"/>
              <a:extrusionClr>
                <a:srgbClr val="009999"/>
              </a:extrusionClr>
            </a:sp3d>
            <a:extLst>
              <a:ext uri="{91240B29-F687-4F45-9708-019B960494DF}">
                <a14:hiddenLine xmlns:a14="http://schemas.microsoft.com/office/drawing/2010/main" w="38100" cap="sq">
                  <a:no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flatTx/>
            </a:bodyPr>
            <a:lstStyle/>
            <a:p>
              <a:r>
                <a:rPr lang="de-DE" altLang="de-DE" sz="2000">
                  <a:solidFill>
                    <a:schemeClr val="accent1"/>
                  </a:solidFill>
                  <a:effectLst>
                    <a:outerShdw blurRad="38100" dist="38100" dir="2700000" algn="tl">
                      <a:srgbClr val="000000"/>
                    </a:outerShdw>
                  </a:effectLst>
                  <a:latin typeface="Tahoma" pitchFamily="34" charset="0"/>
                </a:rPr>
                <a:t>Aufwärtsbewegung</a:t>
              </a:r>
              <a:r>
                <a:rPr lang="de-DE" altLang="de-DE">
                  <a:solidFill>
                    <a:schemeClr val="accent1"/>
                  </a:solidFill>
                  <a:effectLst>
                    <a:outerShdw blurRad="38100" dist="38100" dir="2700000" algn="tl">
                      <a:srgbClr val="000000"/>
                    </a:outerShdw>
                  </a:effectLst>
                  <a:latin typeface="Tahoma" pitchFamily="34" charset="0"/>
                </a:rPr>
                <a:t> </a:t>
              </a:r>
              <a:r>
                <a:rPr lang="de-DE" altLang="de-DE" sz="2000">
                  <a:solidFill>
                    <a:schemeClr val="accent1"/>
                  </a:solidFill>
                  <a:effectLst>
                    <a:outerShdw blurRad="38100" dist="38100" dir="2700000" algn="tl">
                      <a:srgbClr val="000000"/>
                    </a:outerShdw>
                  </a:effectLst>
                  <a:latin typeface="Tahoma" pitchFamily="34" charset="0"/>
                </a:rPr>
                <a:t>des Kehlkopfes bei geschlossener Glottis</a:t>
              </a:r>
            </a:p>
          </p:txBody>
        </p:sp>
      </p:grpSp>
      <p:sp>
        <p:nvSpPr>
          <p:cNvPr id="119821" name="Text Box 13"/>
          <p:cNvSpPr txBox="1">
            <a:spLocks noChangeArrowheads="1"/>
          </p:cNvSpPr>
          <p:nvPr/>
        </p:nvSpPr>
        <p:spPr bwMode="auto">
          <a:xfrm>
            <a:off x="6743700" y="4249738"/>
            <a:ext cx="8493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4000" dirty="0">
                <a:effectLst/>
                <a:latin typeface="Tahoma" pitchFamily="34" charset="0"/>
              </a:rPr>
              <a:t>/t'/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119826"/>
                                        </p:tgtEl>
                                        <p:attrNameLst>
                                          <p:attrName>style.visibility</p:attrName>
                                        </p:attrNameLst>
                                      </p:cBhvr>
                                      <p:to>
                                        <p:strVal val="visible"/>
                                      </p:to>
                                    </p:set>
                                    <p:animEffect transition="in" filter="wipe(right)">
                                      <p:cBhvr>
                                        <p:cTn id="7" dur="500"/>
                                        <p:tgtEl>
                                          <p:spTgt spid="1198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119825"/>
                                        </p:tgtEl>
                                        <p:attrNameLst>
                                          <p:attrName>style.visibility</p:attrName>
                                        </p:attrNameLst>
                                      </p:cBhvr>
                                      <p:to>
                                        <p:strVal val="visible"/>
                                      </p:to>
                                    </p:set>
                                    <p:animEffect transition="in" filter="wipe(right)">
                                      <p:cBhvr>
                                        <p:cTn id="12" dur="500"/>
                                        <p:tgtEl>
                                          <p:spTgt spid="11982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19827"/>
                                        </p:tgtEl>
                                        <p:attrNameLst>
                                          <p:attrName>style.visibility</p:attrName>
                                        </p:attrNameLst>
                                      </p:cBhvr>
                                      <p:to>
                                        <p:strVal val="visible"/>
                                      </p:to>
                                    </p:set>
                                    <p:animEffect transition="in" filter="wipe(left)">
                                      <p:cBhvr>
                                        <p:cTn id="17" dur="500"/>
                                        <p:tgtEl>
                                          <p:spTgt spid="1198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de-DE" altLang="de-DE"/>
              <a:t>Glottalischer Luftstrom: ingressiv</a:t>
            </a:r>
          </a:p>
        </p:txBody>
      </p:sp>
      <p:sp>
        <p:nvSpPr>
          <p:cNvPr id="118787" name="Rectangle 3"/>
          <p:cNvSpPr>
            <a:spLocks noGrp="1" noChangeArrowheads="1"/>
          </p:cNvSpPr>
          <p:nvPr>
            <p:ph type="body" idx="1"/>
          </p:nvPr>
        </p:nvSpPr>
        <p:spPr>
          <a:xfrm>
            <a:off x="755650" y="1628775"/>
            <a:ext cx="8153400" cy="4608513"/>
          </a:xfrm>
        </p:spPr>
        <p:txBody>
          <a:bodyPr/>
          <a:lstStyle/>
          <a:p>
            <a:pPr marL="0" indent="0" algn="just">
              <a:buFont typeface="Wingdings 2" pitchFamily="18" charset="2"/>
              <a:buNone/>
            </a:pPr>
            <a:r>
              <a:rPr lang="de-DE" altLang="de-DE">
                <a:cs typeface="Times New Roman" pitchFamily="18" charset="0"/>
              </a:rPr>
              <a:t>Wenn der Kehlkopf eine </a:t>
            </a:r>
            <a:r>
              <a:rPr lang="de-DE" altLang="de-DE">
                <a:solidFill>
                  <a:schemeClr val="accent2"/>
                </a:solidFill>
                <a:cs typeface="Times New Roman" pitchFamily="18" charset="0"/>
              </a:rPr>
              <a:t>Abwärtsbewegung</a:t>
            </a:r>
            <a:r>
              <a:rPr lang="de-DE" altLang="de-DE">
                <a:cs typeface="Times New Roman" pitchFamily="18" charset="0"/>
              </a:rPr>
              <a:t> vollzieht entsteht ein Saugeffekt, der im eingeschlossenen Luftraum einen Unterdruck erzeugt, der bei Lösung des oralen Verschlusses durch einen ingressiver Luftstrom abgebaut wird. </a:t>
            </a:r>
          </a:p>
          <a:p>
            <a:pPr marL="0" indent="0" algn="just">
              <a:buFont typeface="Wingdings 2" pitchFamily="18" charset="2"/>
              <a:buNone/>
            </a:pPr>
            <a:r>
              <a:rPr lang="de-DE" altLang="de-DE">
                <a:cs typeface="Times New Roman" pitchFamily="18" charset="0"/>
              </a:rPr>
              <a:t>Laute, die auf diese Art erzeugt werden, gehören zur phonetischen Kategorie der </a:t>
            </a:r>
            <a:r>
              <a:rPr lang="de-DE" altLang="de-DE">
                <a:solidFill>
                  <a:schemeClr val="accent2"/>
                </a:solidFill>
                <a:cs typeface="Times New Roman" pitchFamily="18" charset="0"/>
              </a:rPr>
              <a:t>Implosive</a:t>
            </a:r>
            <a:r>
              <a:rPr lang="de-DE" altLang="de-DE">
                <a:cs typeface="Times New Roman" pitchFamily="18" charset="0"/>
              </a:rPr>
              <a:t>. Bei der Bildung von Implosivlauten befindet sich die Glottis in der Stimmton-stellung, so dass gleichzeitig Lungenluft nach außen entweichen und einen Ton erzeugen kann. Implosive werden genau genommen also durch eine Kombination von pulmonischem und glottalischem Luftstrom erzeugt.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1026"/>
          <p:cNvSpPr>
            <a:spLocks noGrp="1" noChangeArrowheads="1"/>
          </p:cNvSpPr>
          <p:nvPr>
            <p:ph type="title"/>
          </p:nvPr>
        </p:nvSpPr>
        <p:spPr>
          <a:xfrm>
            <a:off x="762000" y="990600"/>
            <a:ext cx="7772400" cy="762000"/>
          </a:xfrm>
        </p:spPr>
        <p:txBody>
          <a:bodyPr/>
          <a:lstStyle/>
          <a:p>
            <a:r>
              <a:rPr lang="de-DE" altLang="de-DE"/>
              <a:t>Implosive</a:t>
            </a:r>
          </a:p>
        </p:txBody>
      </p:sp>
      <p:pic>
        <p:nvPicPr>
          <p:cNvPr id="120835" name="Picture 1027"/>
          <p:cNvPicPr>
            <a:picLocks noChangeAspect="1" noChangeArrowheads="1"/>
          </p:cNvPicPr>
          <p:nvPr/>
        </p:nvPicPr>
        <p:blipFill>
          <a:blip r:embed="rId3">
            <a:extLst>
              <a:ext uri="{28A0092B-C50C-407E-A947-70E740481C1C}">
                <a14:useLocalDpi xmlns:a14="http://schemas.microsoft.com/office/drawing/2010/main" val="0"/>
              </a:ext>
            </a:extLst>
          </a:blip>
          <a:srcRect t="4529"/>
          <a:stretch>
            <a:fillRect/>
          </a:stretch>
        </p:blipFill>
        <p:spPr bwMode="auto">
          <a:xfrm>
            <a:off x="2971800" y="1828800"/>
            <a:ext cx="3328988" cy="436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0845" name="Group 1037"/>
          <p:cNvGrpSpPr>
            <a:grpSpLocks/>
          </p:cNvGrpSpPr>
          <p:nvPr/>
        </p:nvGrpSpPr>
        <p:grpSpPr bwMode="auto">
          <a:xfrm>
            <a:off x="762000" y="3098800"/>
            <a:ext cx="2819400" cy="762000"/>
            <a:chOff x="480" y="1952"/>
            <a:chExt cx="1776" cy="480"/>
          </a:xfrm>
        </p:grpSpPr>
        <p:sp>
          <p:nvSpPr>
            <p:cNvPr id="120837" name="Line 1029"/>
            <p:cNvSpPr>
              <a:spLocks noChangeShapeType="1"/>
            </p:cNvSpPr>
            <p:nvPr/>
          </p:nvSpPr>
          <p:spPr bwMode="auto">
            <a:xfrm flipH="1" flipV="1">
              <a:off x="1728" y="2208"/>
              <a:ext cx="528" cy="0"/>
            </a:xfrm>
            <a:prstGeom prst="line">
              <a:avLst/>
            </a:prstGeom>
            <a:noFill/>
            <a:ln w="76200" cap="sq">
              <a:solidFill>
                <a:srgbClr val="009999"/>
              </a:solidFill>
              <a:round/>
              <a:headEnd type="oval" w="sm" len="sm"/>
              <a:tailEnd type="none" w="sm" len="sm"/>
            </a:ln>
            <a:effectLst/>
            <a:scene3d>
              <a:camera prst="legacyObliqueTopRight"/>
              <a:lightRig rig="legacyFlat3" dir="b"/>
            </a:scene3d>
            <a:sp3d extrusionH="125400" prstMaterial="legacyMatte">
              <a:bevelT w="13500" h="13500" prst="angle"/>
              <a:bevelB w="13500" h="13500" prst="angle"/>
              <a:extrusionClr>
                <a:srgbClr val="009999"/>
              </a:extrusion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de-DE"/>
            </a:p>
          </p:txBody>
        </p:sp>
        <p:sp>
          <p:nvSpPr>
            <p:cNvPr id="120838" name="Text Box 1030"/>
            <p:cNvSpPr txBox="1">
              <a:spLocks noChangeArrowheads="1"/>
            </p:cNvSpPr>
            <p:nvPr/>
          </p:nvSpPr>
          <p:spPr bwMode="auto">
            <a:xfrm>
              <a:off x="480" y="1952"/>
              <a:ext cx="1258" cy="480"/>
            </a:xfrm>
            <a:prstGeom prst="rect">
              <a:avLst/>
            </a:prstGeom>
            <a:gradFill rotWithShape="0">
              <a:gsLst>
                <a:gs pos="0">
                  <a:srgbClr val="009999"/>
                </a:gs>
                <a:gs pos="100000">
                  <a:srgbClr val="009999">
                    <a:gamma/>
                    <a:shade val="51373"/>
                    <a:invGamma/>
                  </a:srgbClr>
                </a:gs>
              </a:gsLst>
              <a:lin ang="0" scaled="1"/>
            </a:gradFill>
            <a:ln>
              <a:noFill/>
            </a:ln>
            <a:effectLst/>
            <a:scene3d>
              <a:camera prst="legacyObliqueTopRight"/>
              <a:lightRig rig="legacyFlat3" dir="b"/>
            </a:scene3d>
            <a:sp3d extrusionH="176200" prstMaterial="legacyMatte">
              <a:bevelT w="13500" h="13500" prst="angle"/>
              <a:bevelB w="13500" h="13500" prst="angle"/>
              <a:extrusionClr>
                <a:srgbClr val="009999"/>
              </a:extrusionClr>
            </a:sp3d>
            <a:extLst>
              <a:ext uri="{91240B29-F687-4F45-9708-019B960494DF}">
                <a14:hiddenLine xmlns:a14="http://schemas.microsoft.com/office/drawing/2010/main" w="38100" cap="sq">
                  <a:no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r>
                <a:rPr kumimoji="0" lang="de-DE" altLang="de-DE" sz="2000">
                  <a:solidFill>
                    <a:schemeClr val="accent1"/>
                  </a:solidFill>
                  <a:effectLst>
                    <a:outerShdw blurRad="38100" dist="38100" dir="2700000" algn="tl">
                      <a:srgbClr val="000000"/>
                    </a:outerShdw>
                  </a:effectLst>
                  <a:latin typeface="Tahoma" pitchFamily="34" charset="0"/>
                </a:rPr>
                <a:t>oraler</a:t>
              </a:r>
              <a:r>
                <a:rPr kumimoji="0" lang="de-DE" altLang="de-DE">
                  <a:solidFill>
                    <a:schemeClr val="accent1"/>
                  </a:solidFill>
                  <a:effectLst>
                    <a:outerShdw blurRad="38100" dist="38100" dir="2700000" algn="tl">
                      <a:srgbClr val="000000"/>
                    </a:outerShdw>
                  </a:effectLst>
                  <a:latin typeface="Tahoma" pitchFamily="34" charset="0"/>
                </a:rPr>
                <a:t> </a:t>
              </a:r>
              <a:r>
                <a:rPr kumimoji="0" lang="de-DE" altLang="de-DE" sz="2000">
                  <a:solidFill>
                    <a:schemeClr val="accent1"/>
                  </a:solidFill>
                  <a:effectLst>
                    <a:outerShdw blurRad="38100" dist="38100" dir="2700000" algn="tl">
                      <a:srgbClr val="000000"/>
                    </a:outerShdw>
                  </a:effectLst>
                  <a:latin typeface="Tahoma" pitchFamily="34" charset="0"/>
                </a:rPr>
                <a:t>Verschluss</a:t>
              </a:r>
            </a:p>
          </p:txBody>
        </p:sp>
      </p:grpSp>
      <p:grpSp>
        <p:nvGrpSpPr>
          <p:cNvPr id="120847" name="Group 1039"/>
          <p:cNvGrpSpPr>
            <a:grpSpLocks/>
          </p:cNvGrpSpPr>
          <p:nvPr/>
        </p:nvGrpSpPr>
        <p:grpSpPr bwMode="auto">
          <a:xfrm>
            <a:off x="5562600" y="2943225"/>
            <a:ext cx="2835275" cy="701675"/>
            <a:chOff x="3504" y="1854"/>
            <a:chExt cx="1786" cy="442"/>
          </a:xfrm>
        </p:grpSpPr>
        <p:sp>
          <p:nvSpPr>
            <p:cNvPr id="120840" name="Line 1032"/>
            <p:cNvSpPr>
              <a:spLocks noChangeShapeType="1"/>
            </p:cNvSpPr>
            <p:nvPr/>
          </p:nvSpPr>
          <p:spPr bwMode="auto">
            <a:xfrm flipV="1">
              <a:off x="3504" y="2112"/>
              <a:ext cx="528" cy="0"/>
            </a:xfrm>
            <a:prstGeom prst="line">
              <a:avLst/>
            </a:prstGeom>
            <a:noFill/>
            <a:ln w="76200" cap="sq">
              <a:solidFill>
                <a:srgbClr val="009999"/>
              </a:solidFill>
              <a:round/>
              <a:headEnd type="oval" w="sm" len="sm"/>
              <a:tailEnd type="none" w="sm" len="sm"/>
            </a:ln>
            <a:effectLst/>
            <a:scene3d>
              <a:camera prst="legacyObliqueTopRight"/>
              <a:lightRig rig="legacyFlat3" dir="b"/>
            </a:scene3d>
            <a:sp3d extrusionH="125400" prstMaterial="legacyMatte">
              <a:bevelT w="13500" h="13500" prst="angle"/>
              <a:bevelB w="13500" h="13500" prst="angle"/>
              <a:extrusionClr>
                <a:srgbClr val="009999"/>
              </a:extrusion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de-DE"/>
            </a:p>
          </p:txBody>
        </p:sp>
        <p:sp>
          <p:nvSpPr>
            <p:cNvPr id="120841" name="Text Box 1033"/>
            <p:cNvSpPr txBox="1">
              <a:spLocks noChangeArrowheads="1"/>
            </p:cNvSpPr>
            <p:nvPr/>
          </p:nvSpPr>
          <p:spPr bwMode="auto">
            <a:xfrm>
              <a:off x="4032" y="1854"/>
              <a:ext cx="1258" cy="442"/>
            </a:xfrm>
            <a:prstGeom prst="rect">
              <a:avLst/>
            </a:prstGeom>
            <a:gradFill rotWithShape="0">
              <a:gsLst>
                <a:gs pos="0">
                  <a:srgbClr val="009999"/>
                </a:gs>
                <a:gs pos="100000">
                  <a:srgbClr val="009999">
                    <a:gamma/>
                    <a:shade val="51373"/>
                    <a:invGamma/>
                  </a:srgbClr>
                </a:gs>
              </a:gsLst>
              <a:lin ang="0" scaled="1"/>
            </a:gradFill>
            <a:ln>
              <a:noFill/>
            </a:ln>
            <a:effectLst/>
            <a:scene3d>
              <a:camera prst="legacyObliqueTopRight"/>
              <a:lightRig rig="legacyFlat3" dir="b"/>
            </a:scene3d>
            <a:sp3d extrusionH="176200" prstMaterial="legacyMatte">
              <a:bevelT w="13500" h="13500" prst="angle"/>
              <a:bevelB w="13500" h="13500" prst="angle"/>
              <a:extrusionClr>
                <a:srgbClr val="009999"/>
              </a:extrusionClr>
            </a:sp3d>
            <a:extLst>
              <a:ext uri="{91240B29-F687-4F45-9708-019B960494DF}">
                <a14:hiddenLine xmlns:a14="http://schemas.microsoft.com/office/drawing/2010/main" w="38100" cap="sq">
                  <a:no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r>
                <a:rPr kumimoji="0" lang="de-DE" altLang="de-DE" sz="2000">
                  <a:solidFill>
                    <a:schemeClr val="accent1"/>
                  </a:solidFill>
                  <a:effectLst>
                    <a:outerShdw blurRad="38100" dist="38100" dir="2700000" algn="tl">
                      <a:srgbClr val="000000"/>
                    </a:outerShdw>
                  </a:effectLst>
                  <a:latin typeface="Tahoma" pitchFamily="34" charset="0"/>
                </a:rPr>
                <a:t>velischer Verschluss</a:t>
              </a:r>
            </a:p>
          </p:txBody>
        </p:sp>
      </p:grpSp>
      <p:grpSp>
        <p:nvGrpSpPr>
          <p:cNvPr id="120846" name="Group 1038"/>
          <p:cNvGrpSpPr>
            <a:grpSpLocks/>
          </p:cNvGrpSpPr>
          <p:nvPr/>
        </p:nvGrpSpPr>
        <p:grpSpPr bwMode="auto">
          <a:xfrm>
            <a:off x="838200" y="4525963"/>
            <a:ext cx="3657600" cy="1279525"/>
            <a:chOff x="528" y="2851"/>
            <a:chExt cx="2304" cy="806"/>
          </a:xfrm>
        </p:grpSpPr>
        <p:sp>
          <p:nvSpPr>
            <p:cNvPr id="120843" name="Line 1035"/>
            <p:cNvSpPr>
              <a:spLocks noChangeShapeType="1"/>
            </p:cNvSpPr>
            <p:nvPr/>
          </p:nvSpPr>
          <p:spPr bwMode="auto">
            <a:xfrm flipH="1">
              <a:off x="1920" y="3312"/>
              <a:ext cx="912" cy="0"/>
            </a:xfrm>
            <a:prstGeom prst="line">
              <a:avLst/>
            </a:prstGeom>
            <a:noFill/>
            <a:ln w="76200" cap="sq">
              <a:solidFill>
                <a:srgbClr val="009999"/>
              </a:solidFill>
              <a:round/>
              <a:headEnd type="oval" w="sm" len="sm"/>
              <a:tailEnd type="none" w="sm" len="sm"/>
            </a:ln>
            <a:effectLst/>
            <a:scene3d>
              <a:camera prst="legacyObliqueTopRight"/>
              <a:lightRig rig="legacyFlat3" dir="b"/>
            </a:scene3d>
            <a:sp3d extrusionH="125400" prstMaterial="legacyMatte">
              <a:bevelT w="13500" h="13500" prst="angle"/>
              <a:bevelB w="13500" h="13500" prst="angle"/>
              <a:extrusionClr>
                <a:srgbClr val="009999"/>
              </a:extrusion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de-DE"/>
            </a:p>
          </p:txBody>
        </p:sp>
        <p:sp>
          <p:nvSpPr>
            <p:cNvPr id="120844" name="Text Box 1036"/>
            <p:cNvSpPr txBox="1">
              <a:spLocks noChangeArrowheads="1"/>
            </p:cNvSpPr>
            <p:nvPr/>
          </p:nvSpPr>
          <p:spPr bwMode="auto">
            <a:xfrm>
              <a:off x="528" y="2851"/>
              <a:ext cx="1584" cy="806"/>
            </a:xfrm>
            <a:prstGeom prst="rect">
              <a:avLst/>
            </a:prstGeom>
            <a:gradFill rotWithShape="0">
              <a:gsLst>
                <a:gs pos="0">
                  <a:srgbClr val="009999"/>
                </a:gs>
                <a:gs pos="100000">
                  <a:srgbClr val="009999">
                    <a:gamma/>
                    <a:shade val="51373"/>
                    <a:invGamma/>
                  </a:srgbClr>
                </a:gs>
              </a:gsLst>
              <a:lin ang="0" scaled="1"/>
            </a:gradFill>
            <a:ln>
              <a:noFill/>
            </a:ln>
            <a:effectLst/>
            <a:scene3d>
              <a:camera prst="legacyObliqueTopRight"/>
              <a:lightRig rig="legacyFlat3" dir="b"/>
            </a:scene3d>
            <a:sp3d extrusionH="176200" prstMaterial="legacyMatte">
              <a:bevelT w="13500" h="13500" prst="angle"/>
              <a:bevelB w="13500" h="13500" prst="angle"/>
              <a:extrusionClr>
                <a:srgbClr val="009999"/>
              </a:extrusionClr>
            </a:sp3d>
            <a:extLst>
              <a:ext uri="{91240B29-F687-4F45-9708-019B960494DF}">
                <a14:hiddenLine xmlns:a14="http://schemas.microsoft.com/office/drawing/2010/main" w="38100" cap="sq">
                  <a:no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flatTx/>
            </a:bodyPr>
            <a:lstStyle/>
            <a:p>
              <a:r>
                <a:rPr kumimoji="0" lang="de-DE" altLang="de-DE" sz="2000">
                  <a:solidFill>
                    <a:schemeClr val="accent1"/>
                  </a:solidFill>
                  <a:effectLst>
                    <a:outerShdw blurRad="38100" dist="38100" dir="2700000" algn="tl">
                      <a:srgbClr val="000000"/>
                    </a:outerShdw>
                  </a:effectLst>
                  <a:latin typeface="Tahoma" pitchFamily="34" charset="0"/>
                </a:rPr>
                <a:t>Abwärtsbewegung des Kehlkopfes mit Glottis in Stimm-stellung</a:t>
              </a:r>
              <a:r>
                <a:rPr kumimoji="0" lang="de-DE" altLang="de-DE">
                  <a:solidFill>
                    <a:schemeClr val="accent1"/>
                  </a:solidFill>
                  <a:effectLst>
                    <a:outerShdw blurRad="38100" dist="38100" dir="2700000" algn="tl">
                      <a:srgbClr val="000000"/>
                    </a:outerShdw>
                  </a:effectLst>
                  <a:latin typeface="Tahoma" pitchFamily="34" charset="0"/>
                </a:rPr>
                <a:t> </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120845"/>
                                        </p:tgtEl>
                                        <p:attrNameLst>
                                          <p:attrName>style.visibility</p:attrName>
                                        </p:attrNameLst>
                                      </p:cBhvr>
                                      <p:to>
                                        <p:strVal val="visible"/>
                                      </p:to>
                                    </p:set>
                                    <p:animEffect transition="in" filter="wipe(right)">
                                      <p:cBhvr>
                                        <p:cTn id="7" dur="500"/>
                                        <p:tgtEl>
                                          <p:spTgt spid="1208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120846"/>
                                        </p:tgtEl>
                                        <p:attrNameLst>
                                          <p:attrName>style.visibility</p:attrName>
                                        </p:attrNameLst>
                                      </p:cBhvr>
                                      <p:to>
                                        <p:strVal val="visible"/>
                                      </p:to>
                                    </p:set>
                                    <p:animEffect transition="in" filter="wipe(right)">
                                      <p:cBhvr>
                                        <p:cTn id="12" dur="500"/>
                                        <p:tgtEl>
                                          <p:spTgt spid="12084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20847"/>
                                        </p:tgtEl>
                                        <p:attrNameLst>
                                          <p:attrName>style.visibility</p:attrName>
                                        </p:attrNameLst>
                                      </p:cBhvr>
                                      <p:to>
                                        <p:strVal val="visible"/>
                                      </p:to>
                                    </p:set>
                                    <p:animEffect transition="in" filter="wipe(left)">
                                      <p:cBhvr>
                                        <p:cTn id="17" dur="500"/>
                                        <p:tgtEl>
                                          <p:spTgt spid="1208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de-DE" altLang="de-DE"/>
              <a:t>Velarischer Luftstrom</a:t>
            </a:r>
          </a:p>
        </p:txBody>
      </p:sp>
      <p:sp>
        <p:nvSpPr>
          <p:cNvPr id="124931" name="Rectangle 3"/>
          <p:cNvSpPr>
            <a:spLocks noGrp="1" noChangeArrowheads="1"/>
          </p:cNvSpPr>
          <p:nvPr>
            <p:ph type="body" idx="1"/>
          </p:nvPr>
        </p:nvSpPr>
        <p:spPr>
          <a:xfrm>
            <a:off x="250825" y="1908175"/>
            <a:ext cx="8583613" cy="4187825"/>
          </a:xfrm>
        </p:spPr>
        <p:txBody>
          <a:bodyPr/>
          <a:lstStyle/>
          <a:p>
            <a:pPr marL="0" indent="0" algn="just">
              <a:buFont typeface="Wingdings 2" pitchFamily="18" charset="2"/>
              <a:buNone/>
            </a:pPr>
            <a:r>
              <a:rPr lang="de-DE" altLang="de-DE">
                <a:cs typeface="Times New Roman" pitchFamily="18" charset="0"/>
              </a:rPr>
              <a:t>Bei dem letzten Luftstrom, der vorgestellt wird, bildet der hintere Zungenrücken mit dem Velum einen Verschluss.</a:t>
            </a:r>
          </a:p>
          <a:p>
            <a:pPr marL="0" indent="0" algn="just">
              <a:buFont typeface="Wingdings 2" pitchFamily="18" charset="2"/>
              <a:buNone/>
            </a:pPr>
            <a:r>
              <a:rPr lang="de-DE" altLang="de-DE">
                <a:cs typeface="Times New Roman" pitchFamily="18" charset="0"/>
              </a:rPr>
              <a:t>Ein zweiter Verschluss wird mit den Lippen oder aber mit Zungenspitze bzw. Zungenblatt und Oberzähnen bzw. Zahndamm gebildet. Diese beide Verschlussstellen begrenzen einen Raum, in welchem eine </a:t>
            </a:r>
            <a:r>
              <a:rPr lang="de-DE" altLang="de-DE">
                <a:solidFill>
                  <a:schemeClr val="accent2"/>
                </a:solidFill>
                <a:cs typeface="Times New Roman" pitchFamily="18" charset="0"/>
              </a:rPr>
              <a:t>Ab- und Rückwärtsbewegung</a:t>
            </a:r>
            <a:r>
              <a:rPr lang="de-DE" altLang="de-DE">
                <a:cs typeface="Times New Roman" pitchFamily="18" charset="0"/>
              </a:rPr>
              <a:t> der Zunge einen Sog erzeugt. Wird dabei der orale Verschluss gelöst, strömt Luft in den Mundraum und es entsteht ein </a:t>
            </a:r>
            <a:r>
              <a:rPr lang="de-DE" altLang="de-DE">
                <a:solidFill>
                  <a:schemeClr val="accent2"/>
                </a:solidFill>
                <a:cs typeface="Times New Roman" pitchFamily="18" charset="0"/>
              </a:rPr>
              <a:t>Schnalzlaut</a:t>
            </a:r>
            <a:r>
              <a:rPr lang="de-DE" altLang="de-DE">
                <a:cs typeface="Times New Roman" pitchFamily="18" charset="0"/>
              </a:rPr>
              <a:t>.</a:t>
            </a:r>
          </a:p>
          <a:p>
            <a:pPr marL="0" indent="0">
              <a:buFont typeface="Wingdings 2" pitchFamily="18" charset="2"/>
              <a:buNone/>
            </a:pPr>
            <a:endParaRPr lang="de-DE" altLang="de-DE"/>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de-DE" altLang="de-DE"/>
              <a:t>Luftstromprozesse: Mechanismen</a:t>
            </a:r>
          </a:p>
        </p:txBody>
      </p:sp>
      <p:sp>
        <p:nvSpPr>
          <p:cNvPr id="106499" name="Rectangle 3"/>
          <p:cNvSpPr>
            <a:spLocks noGrp="1" noChangeArrowheads="1"/>
          </p:cNvSpPr>
          <p:nvPr>
            <p:ph type="body" idx="1"/>
          </p:nvPr>
        </p:nvSpPr>
        <p:spPr>
          <a:xfrm>
            <a:off x="250825" y="1908175"/>
            <a:ext cx="8664575" cy="4187825"/>
          </a:xfrm>
        </p:spPr>
        <p:txBody>
          <a:bodyPr/>
          <a:lstStyle/>
          <a:p>
            <a:pPr marL="0" indent="0" algn="just">
              <a:buFont typeface="Wingdings 2" pitchFamily="18" charset="2"/>
              <a:buNone/>
            </a:pPr>
            <a:r>
              <a:rPr lang="de-DE" altLang="de-DE">
                <a:cs typeface="Times New Roman" pitchFamily="18" charset="0"/>
              </a:rPr>
              <a:t>Wie bereits mehrfach gesagt wurde, ist die Grundlage eines jeden Lautes ein </a:t>
            </a:r>
            <a:r>
              <a:rPr lang="de-DE" altLang="de-DE">
                <a:solidFill>
                  <a:schemeClr val="accent2"/>
                </a:solidFill>
                <a:cs typeface="Times New Roman" pitchFamily="18" charset="0"/>
              </a:rPr>
              <a:t>Luftstrom</a:t>
            </a:r>
            <a:r>
              <a:rPr lang="de-DE" altLang="de-DE">
                <a:cs typeface="Times New Roman" pitchFamily="18" charset="0"/>
              </a:rPr>
              <a:t>, d.h. bewegte Luft.</a:t>
            </a:r>
          </a:p>
          <a:p>
            <a:pPr marL="0" indent="0" algn="just">
              <a:buFont typeface="Wingdings 2" pitchFamily="18" charset="2"/>
              <a:buNone/>
            </a:pPr>
            <a:r>
              <a:rPr lang="de-DE" altLang="de-DE">
                <a:cs typeface="Times New Roman" pitchFamily="18" charset="0"/>
              </a:rPr>
              <a:t>Bei der Produktion von Sprachlauten gibt es drei verschiedene </a:t>
            </a:r>
            <a:r>
              <a:rPr lang="de-DE" altLang="de-DE">
                <a:solidFill>
                  <a:schemeClr val="accent2"/>
                </a:solidFill>
                <a:cs typeface="Times New Roman" pitchFamily="18" charset="0"/>
              </a:rPr>
              <a:t>Mechanismen</a:t>
            </a:r>
            <a:r>
              <a:rPr lang="de-DE" altLang="de-DE">
                <a:cs typeface="Times New Roman" pitchFamily="18" charset="0"/>
              </a:rPr>
              <a:t> zur Erzeugung eines solchen Luftstromes. </a:t>
            </a:r>
          </a:p>
          <a:p>
            <a:pPr marL="0" indent="0" algn="just">
              <a:buFont typeface="Wingdings 2" pitchFamily="18" charset="2"/>
              <a:buNone/>
            </a:pPr>
            <a:r>
              <a:rPr lang="de-DE" altLang="de-DE">
                <a:cs typeface="Times New Roman" pitchFamily="18" charset="0"/>
              </a:rPr>
              <a:t>Alle drei haben gemein, dass die beteiligten Organe die Luft entweder komprimieren oder verdünnen, dass also entweder ein </a:t>
            </a:r>
            <a:r>
              <a:rPr lang="de-DE" altLang="de-DE">
                <a:solidFill>
                  <a:schemeClr val="accent2"/>
                </a:solidFill>
                <a:cs typeface="Times New Roman" pitchFamily="18" charset="0"/>
              </a:rPr>
              <a:t>Druck</a:t>
            </a:r>
            <a:r>
              <a:rPr lang="de-DE" altLang="de-DE">
                <a:cs typeface="Times New Roman" pitchFamily="18" charset="0"/>
              </a:rPr>
              <a:t> oder ein </a:t>
            </a:r>
            <a:r>
              <a:rPr lang="de-DE" altLang="de-DE">
                <a:solidFill>
                  <a:schemeClr val="accent2"/>
                </a:solidFill>
                <a:cs typeface="Times New Roman" pitchFamily="18" charset="0"/>
              </a:rPr>
              <a:t>Saugeffekt</a:t>
            </a:r>
            <a:r>
              <a:rPr lang="de-DE" altLang="de-DE">
                <a:cs typeface="Times New Roman" pitchFamily="18" charset="0"/>
              </a:rPr>
              <a:t> entsteht.  Durch diese beiden Prozesse wird die Luft in Bewegung versetzt.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animEffect transition="in" filter="wipe(left)">
                                      <p:cBhvr>
                                        <p:cTn id="7" dur="500"/>
                                        <p:tgtEl>
                                          <p:spTgt spid="1064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6499">
                                            <p:txEl>
                                              <p:pRg st="1" end="1"/>
                                            </p:txEl>
                                          </p:spTgt>
                                        </p:tgtEl>
                                        <p:attrNameLst>
                                          <p:attrName>style.visibility</p:attrName>
                                        </p:attrNameLst>
                                      </p:cBhvr>
                                      <p:to>
                                        <p:strVal val="visible"/>
                                      </p:to>
                                    </p:set>
                                    <p:animEffect transition="in" filter="wipe(left)">
                                      <p:cBhvr>
                                        <p:cTn id="12" dur="500"/>
                                        <p:tgtEl>
                                          <p:spTgt spid="1064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6499">
                                            <p:txEl>
                                              <p:pRg st="2" end="2"/>
                                            </p:txEl>
                                          </p:spTgt>
                                        </p:tgtEl>
                                        <p:attrNameLst>
                                          <p:attrName>style.visibility</p:attrName>
                                        </p:attrNameLst>
                                      </p:cBhvr>
                                      <p:to>
                                        <p:strVal val="visible"/>
                                      </p:to>
                                    </p:set>
                                    <p:animEffect transition="in" filter="wipe(left)">
                                      <p:cBhvr>
                                        <p:cTn id="17" dur="500"/>
                                        <p:tgtEl>
                                          <p:spTgt spid="1064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de-DE" altLang="de-DE"/>
              <a:t>Velarisch ingressiv</a:t>
            </a:r>
          </a:p>
        </p:txBody>
      </p:sp>
      <p:pic>
        <p:nvPicPr>
          <p:cNvPr id="121860" name="Picture 4"/>
          <p:cNvPicPr>
            <a:picLocks noChangeAspect="1" noChangeArrowheads="1"/>
          </p:cNvPicPr>
          <p:nvPr/>
        </p:nvPicPr>
        <p:blipFill>
          <a:blip r:embed="rId3">
            <a:clrChange>
              <a:clrFrom>
                <a:srgbClr val="00FE00"/>
              </a:clrFrom>
              <a:clrTo>
                <a:srgbClr val="00FE00">
                  <a:alpha val="0"/>
                </a:srgbClr>
              </a:clrTo>
            </a:clrChange>
            <a:extLst>
              <a:ext uri="{28A0092B-C50C-407E-A947-70E740481C1C}">
                <a14:useLocalDpi xmlns:a14="http://schemas.microsoft.com/office/drawing/2010/main" val="0"/>
              </a:ext>
            </a:extLst>
          </a:blip>
          <a:srcRect t="5608"/>
          <a:stretch>
            <a:fillRect/>
          </a:stretch>
        </p:blipFill>
        <p:spPr bwMode="auto">
          <a:xfrm>
            <a:off x="3244850" y="2144713"/>
            <a:ext cx="3990975" cy="423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1866" name="Group 10"/>
          <p:cNvGrpSpPr>
            <a:grpSpLocks/>
          </p:cNvGrpSpPr>
          <p:nvPr/>
        </p:nvGrpSpPr>
        <p:grpSpPr bwMode="auto">
          <a:xfrm>
            <a:off x="958850" y="3644900"/>
            <a:ext cx="2971800" cy="974725"/>
            <a:chOff x="288" y="2160"/>
            <a:chExt cx="1872" cy="614"/>
          </a:xfrm>
        </p:grpSpPr>
        <p:sp>
          <p:nvSpPr>
            <p:cNvPr id="121863" name="Line 7"/>
            <p:cNvSpPr>
              <a:spLocks noChangeShapeType="1"/>
            </p:cNvSpPr>
            <p:nvPr/>
          </p:nvSpPr>
          <p:spPr bwMode="auto">
            <a:xfrm flipH="1">
              <a:off x="1248" y="2160"/>
              <a:ext cx="912" cy="336"/>
            </a:xfrm>
            <a:prstGeom prst="line">
              <a:avLst/>
            </a:prstGeom>
            <a:noFill/>
            <a:ln w="57150" cap="sq">
              <a:solidFill>
                <a:srgbClr val="009999"/>
              </a:solidFill>
              <a:round/>
              <a:headEnd type="oval" w="sm" len="sm"/>
              <a:tailEnd type="none" w="sm" len="sm"/>
            </a:ln>
            <a:effectLst/>
            <a:scene3d>
              <a:camera prst="legacyObliqueTopRight"/>
              <a:lightRig rig="legacyFlat3" dir="b"/>
            </a:scene3d>
            <a:sp3d extrusionH="176200" prstMaterial="legacyMatte">
              <a:bevelT w="13500" h="13500" prst="angle"/>
              <a:bevelB w="13500" h="13500" prst="angle"/>
              <a:extrusionClr>
                <a:srgbClr val="009999"/>
              </a:extrusion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de-DE"/>
            </a:p>
          </p:txBody>
        </p:sp>
        <p:sp>
          <p:nvSpPr>
            <p:cNvPr id="121861" name="Text Box 5"/>
            <p:cNvSpPr txBox="1">
              <a:spLocks noChangeArrowheads="1"/>
            </p:cNvSpPr>
            <p:nvPr/>
          </p:nvSpPr>
          <p:spPr bwMode="auto">
            <a:xfrm>
              <a:off x="288" y="2256"/>
              <a:ext cx="1056" cy="518"/>
            </a:xfrm>
            <a:prstGeom prst="rect">
              <a:avLst/>
            </a:prstGeom>
            <a:gradFill rotWithShape="0">
              <a:gsLst>
                <a:gs pos="0">
                  <a:srgbClr val="009999"/>
                </a:gs>
                <a:gs pos="100000">
                  <a:srgbClr val="009999">
                    <a:gamma/>
                    <a:shade val="66275"/>
                    <a:invGamma/>
                  </a:srgbClr>
                </a:gs>
              </a:gsLst>
              <a:lin ang="0" scaled="1"/>
            </a:gradFill>
            <a:ln>
              <a:noFill/>
            </a:ln>
            <a:effectLst/>
            <a:scene3d>
              <a:camera prst="legacyObliqueTopRight"/>
              <a:lightRig rig="legacyFlat3" dir="b"/>
            </a:scene3d>
            <a:sp3d extrusionH="176200" prstMaterial="legacyMatte">
              <a:bevelT w="13500" h="13500" prst="angle"/>
              <a:bevelB w="13500" h="13500" prst="angle"/>
              <a:extrusionClr>
                <a:srgbClr val="009999"/>
              </a:extrusionClr>
            </a:sp3d>
            <a:extLst>
              <a:ext uri="{91240B29-F687-4F45-9708-019B960494DF}">
                <a14:hiddenLine xmlns:a14="http://schemas.microsoft.com/office/drawing/2010/main" w="38100" cap="sq">
                  <a:no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spcBef>
                  <a:spcPct val="50000"/>
                </a:spcBef>
              </a:pPr>
              <a:r>
                <a:rPr lang="de-DE" altLang="de-DE">
                  <a:solidFill>
                    <a:schemeClr val="accent1"/>
                  </a:solidFill>
                  <a:effectLst>
                    <a:outerShdw blurRad="38100" dist="38100" dir="2700000" algn="tl">
                      <a:srgbClr val="000000"/>
                    </a:outerShdw>
                  </a:effectLst>
                  <a:latin typeface="Tahoma" pitchFamily="34" charset="0"/>
                </a:rPr>
                <a:t>oraler Verschluss</a:t>
              </a:r>
            </a:p>
          </p:txBody>
        </p:sp>
      </p:grpSp>
      <p:grpSp>
        <p:nvGrpSpPr>
          <p:cNvPr id="121867" name="Group 11"/>
          <p:cNvGrpSpPr>
            <a:grpSpLocks/>
          </p:cNvGrpSpPr>
          <p:nvPr/>
        </p:nvGrpSpPr>
        <p:grpSpPr bwMode="auto">
          <a:xfrm>
            <a:off x="5154613" y="1700213"/>
            <a:ext cx="1676400" cy="1447800"/>
            <a:chOff x="2832" y="912"/>
            <a:chExt cx="1056" cy="912"/>
          </a:xfrm>
        </p:grpSpPr>
        <p:sp>
          <p:nvSpPr>
            <p:cNvPr id="121865" name="Line 9"/>
            <p:cNvSpPr>
              <a:spLocks noChangeShapeType="1"/>
            </p:cNvSpPr>
            <p:nvPr/>
          </p:nvSpPr>
          <p:spPr bwMode="auto">
            <a:xfrm flipV="1">
              <a:off x="2928" y="1296"/>
              <a:ext cx="288" cy="528"/>
            </a:xfrm>
            <a:prstGeom prst="line">
              <a:avLst/>
            </a:prstGeom>
            <a:noFill/>
            <a:ln w="57150" cap="sq">
              <a:solidFill>
                <a:srgbClr val="009999"/>
              </a:solidFill>
              <a:round/>
              <a:headEnd type="oval" w="sm" len="sm"/>
              <a:tailEnd type="none" w="sm" len="sm"/>
            </a:ln>
            <a:effectLst/>
            <a:scene3d>
              <a:camera prst="legacyObliqueTopRight"/>
              <a:lightRig rig="legacyFlat3" dir="b"/>
            </a:scene3d>
            <a:sp3d extrusionH="176200" prstMaterial="legacyMatte">
              <a:bevelT w="13500" h="13500" prst="angle"/>
              <a:bevelB w="13500" h="13500" prst="angle"/>
              <a:extrusionClr>
                <a:srgbClr val="009999"/>
              </a:extrusion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de-DE"/>
            </a:p>
          </p:txBody>
        </p:sp>
        <p:sp>
          <p:nvSpPr>
            <p:cNvPr id="121862" name="Text Box 6"/>
            <p:cNvSpPr txBox="1">
              <a:spLocks noChangeArrowheads="1"/>
            </p:cNvSpPr>
            <p:nvPr/>
          </p:nvSpPr>
          <p:spPr bwMode="auto">
            <a:xfrm>
              <a:off x="2832" y="912"/>
              <a:ext cx="1056" cy="518"/>
            </a:xfrm>
            <a:prstGeom prst="rect">
              <a:avLst/>
            </a:prstGeom>
            <a:gradFill rotWithShape="0">
              <a:gsLst>
                <a:gs pos="0">
                  <a:srgbClr val="009999"/>
                </a:gs>
                <a:gs pos="100000">
                  <a:srgbClr val="009999">
                    <a:gamma/>
                    <a:shade val="66275"/>
                    <a:invGamma/>
                  </a:srgbClr>
                </a:gs>
              </a:gsLst>
              <a:lin ang="0" scaled="1"/>
            </a:gradFill>
            <a:ln>
              <a:noFill/>
            </a:ln>
            <a:effectLst/>
            <a:scene3d>
              <a:camera prst="legacyObliqueTopRight"/>
              <a:lightRig rig="legacyFlat3" dir="b"/>
            </a:scene3d>
            <a:sp3d extrusionH="176200" prstMaterial="legacyMatte">
              <a:bevelT w="13500" h="13500" prst="angle"/>
              <a:bevelB w="13500" h="13500" prst="angle"/>
              <a:extrusionClr>
                <a:srgbClr val="009999"/>
              </a:extrusionClr>
            </a:sp3d>
            <a:extLst>
              <a:ext uri="{91240B29-F687-4F45-9708-019B960494DF}">
                <a14:hiddenLine xmlns:a14="http://schemas.microsoft.com/office/drawing/2010/main" w="38100" cap="sq">
                  <a:no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spcBef>
                  <a:spcPct val="50000"/>
                </a:spcBef>
              </a:pPr>
              <a:r>
                <a:rPr lang="de-DE" altLang="de-DE">
                  <a:solidFill>
                    <a:schemeClr val="accent1"/>
                  </a:solidFill>
                  <a:effectLst>
                    <a:outerShdw blurRad="38100" dist="38100" dir="2700000" algn="tl">
                      <a:srgbClr val="000000"/>
                    </a:outerShdw>
                  </a:effectLst>
                  <a:latin typeface="Tahoma" pitchFamily="34" charset="0"/>
                </a:rPr>
                <a:t>velarer Verschluss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121866"/>
                                        </p:tgtEl>
                                        <p:attrNameLst>
                                          <p:attrName>style.visibility</p:attrName>
                                        </p:attrNameLst>
                                      </p:cBhvr>
                                      <p:to>
                                        <p:strVal val="visible"/>
                                      </p:to>
                                    </p:set>
                                    <p:animEffect transition="in" filter="wipe(right)">
                                      <p:cBhvr>
                                        <p:cTn id="7" dur="500"/>
                                        <p:tgtEl>
                                          <p:spTgt spid="1218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21867"/>
                                        </p:tgtEl>
                                        <p:attrNameLst>
                                          <p:attrName>style.visibility</p:attrName>
                                        </p:attrNameLst>
                                      </p:cBhvr>
                                      <p:to>
                                        <p:strVal val="visible"/>
                                      </p:to>
                                    </p:set>
                                    <p:animEffect transition="in" filter="wipe(down)">
                                      <p:cBhvr>
                                        <p:cTn id="12" dur="500"/>
                                        <p:tgtEl>
                                          <p:spTgt spid="121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de-DE" altLang="de-DE"/>
              <a:t>Velarisch ingressiv</a:t>
            </a:r>
          </a:p>
        </p:txBody>
      </p:sp>
      <p:pic>
        <p:nvPicPr>
          <p:cNvPr id="122884" name="Picture 4"/>
          <p:cNvPicPr>
            <a:picLocks noChangeAspect="1" noChangeArrowheads="1"/>
          </p:cNvPicPr>
          <p:nvPr/>
        </p:nvPicPr>
        <p:blipFill>
          <a:blip r:embed="rId3">
            <a:clrChange>
              <a:clrFrom>
                <a:srgbClr val="33CC33"/>
              </a:clrFrom>
              <a:clrTo>
                <a:srgbClr val="33CC33">
                  <a:alpha val="0"/>
                </a:srgbClr>
              </a:clrTo>
            </a:clrChange>
            <a:extLst>
              <a:ext uri="{28A0092B-C50C-407E-A947-70E740481C1C}">
                <a14:useLocalDpi xmlns:a14="http://schemas.microsoft.com/office/drawing/2010/main" val="0"/>
              </a:ext>
            </a:extLst>
          </a:blip>
          <a:srcRect t="5608"/>
          <a:stretch>
            <a:fillRect/>
          </a:stretch>
        </p:blipFill>
        <p:spPr bwMode="auto">
          <a:xfrm>
            <a:off x="3201988" y="2212975"/>
            <a:ext cx="3940175" cy="424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2885" name="Group 5"/>
          <p:cNvGrpSpPr>
            <a:grpSpLocks/>
          </p:cNvGrpSpPr>
          <p:nvPr/>
        </p:nvGrpSpPr>
        <p:grpSpPr bwMode="auto">
          <a:xfrm>
            <a:off x="915988" y="3713163"/>
            <a:ext cx="2971800" cy="974725"/>
            <a:chOff x="288" y="2160"/>
            <a:chExt cx="1872" cy="614"/>
          </a:xfrm>
        </p:grpSpPr>
        <p:sp>
          <p:nvSpPr>
            <p:cNvPr id="122886" name="Line 6"/>
            <p:cNvSpPr>
              <a:spLocks noChangeShapeType="1"/>
            </p:cNvSpPr>
            <p:nvPr/>
          </p:nvSpPr>
          <p:spPr bwMode="auto">
            <a:xfrm flipH="1">
              <a:off x="1248" y="2160"/>
              <a:ext cx="912" cy="336"/>
            </a:xfrm>
            <a:prstGeom prst="line">
              <a:avLst/>
            </a:prstGeom>
            <a:noFill/>
            <a:ln w="57150" cap="sq">
              <a:solidFill>
                <a:srgbClr val="009999"/>
              </a:solidFill>
              <a:round/>
              <a:headEnd type="oval" w="sm" len="sm"/>
              <a:tailEnd type="none" w="sm" len="sm"/>
            </a:ln>
            <a:effectLst/>
            <a:scene3d>
              <a:camera prst="legacyObliqueTopRight"/>
              <a:lightRig rig="legacyFlat3" dir="b"/>
            </a:scene3d>
            <a:sp3d extrusionH="176200" prstMaterial="legacyMatte">
              <a:bevelT w="13500" h="13500" prst="angle"/>
              <a:bevelB w="13500" h="13500" prst="angle"/>
              <a:extrusionClr>
                <a:srgbClr val="009999"/>
              </a:extrusion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de-DE"/>
            </a:p>
          </p:txBody>
        </p:sp>
        <p:sp>
          <p:nvSpPr>
            <p:cNvPr id="122887" name="Text Box 7"/>
            <p:cNvSpPr txBox="1">
              <a:spLocks noChangeArrowheads="1"/>
            </p:cNvSpPr>
            <p:nvPr/>
          </p:nvSpPr>
          <p:spPr bwMode="auto">
            <a:xfrm>
              <a:off x="288" y="2256"/>
              <a:ext cx="1056" cy="518"/>
            </a:xfrm>
            <a:prstGeom prst="rect">
              <a:avLst/>
            </a:prstGeom>
            <a:gradFill rotWithShape="0">
              <a:gsLst>
                <a:gs pos="0">
                  <a:srgbClr val="009999"/>
                </a:gs>
                <a:gs pos="100000">
                  <a:srgbClr val="009999">
                    <a:gamma/>
                    <a:shade val="66275"/>
                    <a:invGamma/>
                  </a:srgbClr>
                </a:gs>
              </a:gsLst>
              <a:lin ang="0" scaled="1"/>
            </a:gradFill>
            <a:ln>
              <a:noFill/>
            </a:ln>
            <a:effectLst/>
            <a:scene3d>
              <a:camera prst="legacyObliqueTopRight"/>
              <a:lightRig rig="legacyFlat3" dir="b"/>
            </a:scene3d>
            <a:sp3d extrusionH="176200" prstMaterial="legacyMatte">
              <a:bevelT w="13500" h="13500" prst="angle"/>
              <a:bevelB w="13500" h="13500" prst="angle"/>
              <a:extrusionClr>
                <a:srgbClr val="009999"/>
              </a:extrusionClr>
            </a:sp3d>
            <a:extLst>
              <a:ext uri="{91240B29-F687-4F45-9708-019B960494DF}">
                <a14:hiddenLine xmlns:a14="http://schemas.microsoft.com/office/drawing/2010/main" w="38100" cap="sq">
                  <a:no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r>
                <a:rPr kumimoji="0" lang="de-DE" altLang="de-DE">
                  <a:solidFill>
                    <a:schemeClr val="accent1"/>
                  </a:solidFill>
                  <a:effectLst>
                    <a:outerShdw blurRad="38100" dist="38100" dir="2700000" algn="tl">
                      <a:srgbClr val="000000"/>
                    </a:outerShdw>
                  </a:effectLst>
                  <a:latin typeface="Tahoma" pitchFamily="34" charset="0"/>
                </a:rPr>
                <a:t>oraler Verschluss</a:t>
              </a:r>
            </a:p>
          </p:txBody>
        </p:sp>
      </p:grpSp>
      <p:grpSp>
        <p:nvGrpSpPr>
          <p:cNvPr id="122888" name="Group 8"/>
          <p:cNvGrpSpPr>
            <a:grpSpLocks/>
          </p:cNvGrpSpPr>
          <p:nvPr/>
        </p:nvGrpSpPr>
        <p:grpSpPr bwMode="auto">
          <a:xfrm>
            <a:off x="5487988" y="1655763"/>
            <a:ext cx="1676400" cy="1447800"/>
            <a:chOff x="2832" y="912"/>
            <a:chExt cx="1056" cy="912"/>
          </a:xfrm>
        </p:grpSpPr>
        <p:sp>
          <p:nvSpPr>
            <p:cNvPr id="122889" name="Line 9"/>
            <p:cNvSpPr>
              <a:spLocks noChangeShapeType="1"/>
            </p:cNvSpPr>
            <p:nvPr/>
          </p:nvSpPr>
          <p:spPr bwMode="auto">
            <a:xfrm flipV="1">
              <a:off x="2928" y="1296"/>
              <a:ext cx="288" cy="528"/>
            </a:xfrm>
            <a:prstGeom prst="line">
              <a:avLst/>
            </a:prstGeom>
            <a:noFill/>
            <a:ln w="57150" cap="sq">
              <a:solidFill>
                <a:srgbClr val="009999"/>
              </a:solidFill>
              <a:round/>
              <a:headEnd type="oval" w="sm" len="sm"/>
              <a:tailEnd type="none" w="sm" len="sm"/>
            </a:ln>
            <a:effectLst/>
            <a:scene3d>
              <a:camera prst="legacyObliqueTopRight"/>
              <a:lightRig rig="legacyFlat3" dir="b"/>
            </a:scene3d>
            <a:sp3d extrusionH="176200" prstMaterial="legacyMatte">
              <a:bevelT w="13500" h="13500" prst="angle"/>
              <a:bevelB w="13500" h="13500" prst="angle"/>
              <a:extrusionClr>
                <a:srgbClr val="009999"/>
              </a:extrusion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de-DE"/>
            </a:p>
          </p:txBody>
        </p:sp>
        <p:sp>
          <p:nvSpPr>
            <p:cNvPr id="122890" name="Text Box 10"/>
            <p:cNvSpPr txBox="1">
              <a:spLocks noChangeArrowheads="1"/>
            </p:cNvSpPr>
            <p:nvPr/>
          </p:nvSpPr>
          <p:spPr bwMode="auto">
            <a:xfrm>
              <a:off x="2832" y="912"/>
              <a:ext cx="1056" cy="518"/>
            </a:xfrm>
            <a:prstGeom prst="rect">
              <a:avLst/>
            </a:prstGeom>
            <a:gradFill rotWithShape="0">
              <a:gsLst>
                <a:gs pos="0">
                  <a:srgbClr val="009999"/>
                </a:gs>
                <a:gs pos="100000">
                  <a:srgbClr val="009999">
                    <a:gamma/>
                    <a:shade val="66275"/>
                    <a:invGamma/>
                  </a:srgbClr>
                </a:gs>
              </a:gsLst>
              <a:lin ang="0" scaled="1"/>
            </a:gradFill>
            <a:ln>
              <a:noFill/>
            </a:ln>
            <a:effectLst/>
            <a:scene3d>
              <a:camera prst="legacyObliqueTopRight"/>
              <a:lightRig rig="legacyFlat3" dir="b"/>
            </a:scene3d>
            <a:sp3d extrusionH="176200" prstMaterial="legacyMatte">
              <a:bevelT w="13500" h="13500" prst="angle"/>
              <a:bevelB w="13500" h="13500" prst="angle"/>
              <a:extrusionClr>
                <a:srgbClr val="009999"/>
              </a:extrusionClr>
            </a:sp3d>
            <a:extLst>
              <a:ext uri="{91240B29-F687-4F45-9708-019B960494DF}">
                <a14:hiddenLine xmlns:a14="http://schemas.microsoft.com/office/drawing/2010/main" w="38100" cap="sq">
                  <a:no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r>
                <a:rPr kumimoji="0" lang="de-DE" altLang="de-DE">
                  <a:solidFill>
                    <a:schemeClr val="accent1"/>
                  </a:solidFill>
                  <a:effectLst>
                    <a:outerShdw blurRad="38100" dist="38100" dir="2700000" algn="tl">
                      <a:srgbClr val="000000"/>
                    </a:outerShdw>
                  </a:effectLst>
                  <a:latin typeface="Tahoma" pitchFamily="34" charset="0"/>
                </a:rPr>
                <a:t>velarer Verschluss</a:t>
              </a:r>
            </a:p>
          </p:txBody>
        </p:sp>
      </p:grpSp>
      <p:grpSp>
        <p:nvGrpSpPr>
          <p:cNvPr id="122894" name="Group 14"/>
          <p:cNvGrpSpPr>
            <a:grpSpLocks/>
          </p:cNvGrpSpPr>
          <p:nvPr/>
        </p:nvGrpSpPr>
        <p:grpSpPr bwMode="auto">
          <a:xfrm>
            <a:off x="4421188" y="3484563"/>
            <a:ext cx="2417762" cy="2178050"/>
            <a:chOff x="2400" y="2016"/>
            <a:chExt cx="1450" cy="1372"/>
          </a:xfrm>
        </p:grpSpPr>
        <p:sp>
          <p:nvSpPr>
            <p:cNvPr id="122892" name="Line 12"/>
            <p:cNvSpPr>
              <a:spLocks noChangeShapeType="1"/>
            </p:cNvSpPr>
            <p:nvPr/>
          </p:nvSpPr>
          <p:spPr bwMode="auto">
            <a:xfrm>
              <a:off x="2592" y="2016"/>
              <a:ext cx="288" cy="768"/>
            </a:xfrm>
            <a:prstGeom prst="line">
              <a:avLst/>
            </a:prstGeom>
            <a:noFill/>
            <a:ln w="57150" cap="sq">
              <a:solidFill>
                <a:srgbClr val="009999"/>
              </a:solidFill>
              <a:round/>
              <a:headEnd type="oval" w="sm" len="sm"/>
              <a:tailEnd type="none" w="sm" len="sm"/>
            </a:ln>
            <a:effectLst/>
            <a:scene3d>
              <a:camera prst="legacyObliqueTopRight"/>
              <a:lightRig rig="legacyFlat3" dir="b"/>
            </a:scene3d>
            <a:sp3d extrusionH="176200" prstMaterial="legacyMatte">
              <a:bevelT w="13500" h="13500" prst="angle"/>
              <a:bevelB w="13500" h="13500" prst="angle"/>
              <a:extrusionClr>
                <a:srgbClr val="009999"/>
              </a:extrusion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de-DE"/>
            </a:p>
          </p:txBody>
        </p:sp>
        <p:sp>
          <p:nvSpPr>
            <p:cNvPr id="122891" name="Text Box 11"/>
            <p:cNvSpPr txBox="1">
              <a:spLocks noChangeArrowheads="1"/>
            </p:cNvSpPr>
            <p:nvPr/>
          </p:nvSpPr>
          <p:spPr bwMode="auto">
            <a:xfrm>
              <a:off x="2400" y="2640"/>
              <a:ext cx="1450" cy="748"/>
            </a:xfrm>
            <a:prstGeom prst="rect">
              <a:avLst/>
            </a:prstGeom>
            <a:gradFill rotWithShape="0">
              <a:gsLst>
                <a:gs pos="0">
                  <a:srgbClr val="009999"/>
                </a:gs>
                <a:gs pos="100000">
                  <a:srgbClr val="009999">
                    <a:gamma/>
                    <a:shade val="69804"/>
                    <a:invGamma/>
                  </a:srgbClr>
                </a:gs>
              </a:gsLst>
              <a:lin ang="0" scaled="1"/>
            </a:gradFill>
            <a:ln>
              <a:noFill/>
            </a:ln>
            <a:effectLst/>
            <a:scene3d>
              <a:camera prst="legacyObliqueTopRight"/>
              <a:lightRig rig="legacyFlat3" dir="b"/>
            </a:scene3d>
            <a:sp3d extrusionH="176200" prstMaterial="legacyMatte">
              <a:bevelT w="13500" h="13500" prst="angle"/>
              <a:bevelB w="13500" h="13500" prst="angle"/>
              <a:extrusionClr>
                <a:srgbClr val="009999"/>
              </a:extrusionClr>
            </a:sp3d>
            <a:extLst>
              <a:ext uri="{91240B29-F687-4F45-9708-019B960494DF}">
                <a14:hiddenLine xmlns:a14="http://schemas.microsoft.com/office/drawing/2010/main" w="38100" cap="sq">
                  <a:no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r>
                <a:rPr lang="de-DE" altLang="de-DE">
                  <a:solidFill>
                    <a:schemeClr val="accent1"/>
                  </a:solidFill>
                  <a:effectLst>
                    <a:outerShdw blurRad="38100" dist="38100" dir="2700000" algn="tl">
                      <a:srgbClr val="000000"/>
                    </a:outerShdw>
                  </a:effectLst>
                  <a:latin typeface="Tahoma" pitchFamily="34" charset="0"/>
                </a:rPr>
                <a:t>Ab- und Rück-wärtsbewegung der Zunge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22894"/>
                                        </p:tgtEl>
                                        <p:attrNameLst>
                                          <p:attrName>style.visibility</p:attrName>
                                        </p:attrNameLst>
                                      </p:cBhvr>
                                      <p:to>
                                        <p:strVal val="visible"/>
                                      </p:to>
                                    </p:set>
                                    <p:animEffect transition="in" filter="wipe(up)">
                                      <p:cBhvr>
                                        <p:cTn id="7" dur="500"/>
                                        <p:tgtEl>
                                          <p:spTgt spid="122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de-DE" altLang="de-DE"/>
              <a:t>Velarisch ingressiv</a:t>
            </a:r>
          </a:p>
        </p:txBody>
      </p:sp>
      <p:graphicFrame>
        <p:nvGraphicFramePr>
          <p:cNvPr id="123909" name="Object 5"/>
          <p:cNvGraphicFramePr>
            <a:graphicFrameLocks noChangeAspect="1"/>
          </p:cNvGraphicFramePr>
          <p:nvPr/>
        </p:nvGraphicFramePr>
        <p:xfrm>
          <a:off x="3203575" y="2111375"/>
          <a:ext cx="3890963" cy="4197350"/>
        </p:xfrm>
        <a:graphic>
          <a:graphicData uri="http://schemas.openxmlformats.org/presentationml/2006/ole">
            <mc:AlternateContent xmlns:mc="http://schemas.openxmlformats.org/markup-compatibility/2006">
              <mc:Choice xmlns:v="urn:schemas-microsoft-com:vml" Requires="v">
                <p:oleObj spid="_x0000_s123918" name="CorelPhotoPaint.Image.9" r:id="rId4" imgW="5552381" imgH="6352381" progId="CorelPhotoPaint.Image.9">
                  <p:embed/>
                </p:oleObj>
              </mc:Choice>
              <mc:Fallback>
                <p:oleObj name="CorelPhotoPaint.Image.9" r:id="rId4" imgW="5552381" imgH="6352381" progId="CorelPhotoPaint.Image.9">
                  <p:embed/>
                  <p:pic>
                    <p:nvPicPr>
                      <p:cNvPr id="0" name="Object 5"/>
                      <p:cNvPicPr>
                        <a:picLocks noChangeAspect="1" noChangeArrowheads="1"/>
                      </p:cNvPicPr>
                      <p:nvPr/>
                    </p:nvPicPr>
                    <p:blipFill>
                      <a:blip r:embed="rId5">
                        <a:clrChange>
                          <a:clrFrom>
                            <a:srgbClr val="33CC33"/>
                          </a:clrFrom>
                          <a:clrTo>
                            <a:srgbClr val="33CC33">
                              <a:alpha val="0"/>
                            </a:srgbClr>
                          </a:clrTo>
                        </a:clrChange>
                        <a:extLst>
                          <a:ext uri="{28A0092B-C50C-407E-A947-70E740481C1C}">
                            <a14:useLocalDpi xmlns:a14="http://schemas.microsoft.com/office/drawing/2010/main" val="0"/>
                          </a:ext>
                        </a:extLst>
                      </a:blip>
                      <a:srcRect t="5667"/>
                      <a:stretch>
                        <a:fillRect/>
                      </a:stretch>
                    </p:blipFill>
                    <p:spPr bwMode="auto">
                      <a:xfrm>
                        <a:off x="3203575" y="2111375"/>
                        <a:ext cx="3890963" cy="419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23910" name="Group 6"/>
          <p:cNvGrpSpPr>
            <a:grpSpLocks/>
          </p:cNvGrpSpPr>
          <p:nvPr/>
        </p:nvGrpSpPr>
        <p:grpSpPr bwMode="auto">
          <a:xfrm>
            <a:off x="684213" y="3840163"/>
            <a:ext cx="3276600" cy="1339850"/>
            <a:chOff x="288" y="2160"/>
            <a:chExt cx="1872" cy="844"/>
          </a:xfrm>
        </p:grpSpPr>
        <p:sp>
          <p:nvSpPr>
            <p:cNvPr id="123911" name="Line 7"/>
            <p:cNvSpPr>
              <a:spLocks noChangeShapeType="1"/>
            </p:cNvSpPr>
            <p:nvPr/>
          </p:nvSpPr>
          <p:spPr bwMode="auto">
            <a:xfrm flipH="1">
              <a:off x="1248" y="2160"/>
              <a:ext cx="912" cy="336"/>
            </a:xfrm>
            <a:prstGeom prst="line">
              <a:avLst/>
            </a:prstGeom>
            <a:noFill/>
            <a:ln w="57150" cap="sq">
              <a:solidFill>
                <a:srgbClr val="009999"/>
              </a:solidFill>
              <a:round/>
              <a:headEnd type="oval" w="sm" len="sm"/>
              <a:tailEnd type="none" w="sm" len="sm"/>
            </a:ln>
            <a:effectLst/>
            <a:scene3d>
              <a:camera prst="legacyObliqueTopRight"/>
              <a:lightRig rig="legacyFlat3" dir="b"/>
            </a:scene3d>
            <a:sp3d extrusionH="176200" prstMaterial="legacyMatte">
              <a:bevelT w="13500" h="13500" prst="angle"/>
              <a:bevelB w="13500" h="13500" prst="angle"/>
              <a:extrusionClr>
                <a:srgbClr val="009999"/>
              </a:extrusion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de-DE"/>
            </a:p>
          </p:txBody>
        </p:sp>
        <p:sp>
          <p:nvSpPr>
            <p:cNvPr id="123912" name="Text Box 8"/>
            <p:cNvSpPr txBox="1">
              <a:spLocks noChangeArrowheads="1"/>
            </p:cNvSpPr>
            <p:nvPr/>
          </p:nvSpPr>
          <p:spPr bwMode="auto">
            <a:xfrm>
              <a:off x="288" y="2256"/>
              <a:ext cx="1056" cy="748"/>
            </a:xfrm>
            <a:prstGeom prst="rect">
              <a:avLst/>
            </a:prstGeom>
            <a:gradFill rotWithShape="0">
              <a:gsLst>
                <a:gs pos="0">
                  <a:srgbClr val="009999"/>
                </a:gs>
                <a:gs pos="100000">
                  <a:srgbClr val="009999">
                    <a:gamma/>
                    <a:shade val="66275"/>
                    <a:invGamma/>
                  </a:srgbClr>
                </a:gs>
              </a:gsLst>
              <a:lin ang="0" scaled="1"/>
            </a:gradFill>
            <a:ln>
              <a:noFill/>
            </a:ln>
            <a:effectLst/>
            <a:scene3d>
              <a:camera prst="legacyObliqueTopRight"/>
              <a:lightRig rig="legacyFlat3" dir="b"/>
            </a:scene3d>
            <a:sp3d extrusionH="176200" prstMaterial="legacyMatte">
              <a:bevelT w="13500" h="13500" prst="angle"/>
              <a:bevelB w="13500" h="13500" prst="angle"/>
              <a:extrusionClr>
                <a:srgbClr val="009999"/>
              </a:extrusionClr>
            </a:sp3d>
            <a:extLst>
              <a:ext uri="{91240B29-F687-4F45-9708-019B960494DF}">
                <a14:hiddenLine xmlns:a14="http://schemas.microsoft.com/office/drawing/2010/main" w="38100" cap="sq">
                  <a:no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r>
                <a:rPr kumimoji="0" lang="de-DE" altLang="de-DE">
                  <a:solidFill>
                    <a:schemeClr val="accent1"/>
                  </a:solidFill>
                  <a:effectLst>
                    <a:outerShdw blurRad="38100" dist="38100" dir="2700000" algn="tl">
                      <a:srgbClr val="000000"/>
                    </a:outerShdw>
                  </a:effectLst>
                  <a:latin typeface="Tahoma" pitchFamily="34" charset="0"/>
                </a:rPr>
                <a:t>orale Verschluss-lösung</a:t>
              </a:r>
            </a:p>
          </p:txBody>
        </p:sp>
      </p:grpSp>
      <p:grpSp>
        <p:nvGrpSpPr>
          <p:cNvPr id="123913" name="Group 9"/>
          <p:cNvGrpSpPr>
            <a:grpSpLocks/>
          </p:cNvGrpSpPr>
          <p:nvPr/>
        </p:nvGrpSpPr>
        <p:grpSpPr bwMode="auto">
          <a:xfrm>
            <a:off x="5108575" y="1630363"/>
            <a:ext cx="1676400" cy="1447800"/>
            <a:chOff x="2832" y="912"/>
            <a:chExt cx="1056" cy="912"/>
          </a:xfrm>
        </p:grpSpPr>
        <p:sp>
          <p:nvSpPr>
            <p:cNvPr id="123914" name="Line 10"/>
            <p:cNvSpPr>
              <a:spLocks noChangeShapeType="1"/>
            </p:cNvSpPr>
            <p:nvPr/>
          </p:nvSpPr>
          <p:spPr bwMode="auto">
            <a:xfrm flipV="1">
              <a:off x="2928" y="1296"/>
              <a:ext cx="288" cy="528"/>
            </a:xfrm>
            <a:prstGeom prst="line">
              <a:avLst/>
            </a:prstGeom>
            <a:noFill/>
            <a:ln w="57150" cap="sq">
              <a:solidFill>
                <a:srgbClr val="009999"/>
              </a:solidFill>
              <a:round/>
              <a:headEnd type="oval" w="sm" len="sm"/>
              <a:tailEnd type="none" w="sm" len="sm"/>
            </a:ln>
            <a:effectLst/>
            <a:scene3d>
              <a:camera prst="legacyObliqueTopRight"/>
              <a:lightRig rig="legacyFlat3" dir="b"/>
            </a:scene3d>
            <a:sp3d extrusionH="176200" prstMaterial="legacyMatte">
              <a:bevelT w="13500" h="13500" prst="angle"/>
              <a:bevelB w="13500" h="13500" prst="angle"/>
              <a:extrusionClr>
                <a:srgbClr val="009999"/>
              </a:extrusion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de-DE"/>
            </a:p>
          </p:txBody>
        </p:sp>
        <p:sp>
          <p:nvSpPr>
            <p:cNvPr id="123915" name="Text Box 11"/>
            <p:cNvSpPr txBox="1">
              <a:spLocks noChangeArrowheads="1"/>
            </p:cNvSpPr>
            <p:nvPr/>
          </p:nvSpPr>
          <p:spPr bwMode="auto">
            <a:xfrm>
              <a:off x="2832" y="912"/>
              <a:ext cx="1056" cy="518"/>
            </a:xfrm>
            <a:prstGeom prst="rect">
              <a:avLst/>
            </a:prstGeom>
            <a:gradFill rotWithShape="0">
              <a:gsLst>
                <a:gs pos="0">
                  <a:srgbClr val="009999"/>
                </a:gs>
                <a:gs pos="100000">
                  <a:srgbClr val="009999">
                    <a:gamma/>
                    <a:shade val="66275"/>
                    <a:invGamma/>
                  </a:srgbClr>
                </a:gs>
              </a:gsLst>
              <a:lin ang="0" scaled="1"/>
            </a:gradFill>
            <a:ln>
              <a:noFill/>
            </a:ln>
            <a:effectLst/>
            <a:scene3d>
              <a:camera prst="legacyObliqueTopRight"/>
              <a:lightRig rig="legacyFlat3" dir="b"/>
            </a:scene3d>
            <a:sp3d extrusionH="176200" prstMaterial="legacyMatte">
              <a:bevelT w="13500" h="13500" prst="angle"/>
              <a:bevelB w="13500" h="13500" prst="angle"/>
              <a:extrusionClr>
                <a:srgbClr val="009999"/>
              </a:extrusionClr>
            </a:sp3d>
            <a:extLst>
              <a:ext uri="{91240B29-F687-4F45-9708-019B960494DF}">
                <a14:hiddenLine xmlns:a14="http://schemas.microsoft.com/office/drawing/2010/main" w="38100" cap="sq">
                  <a:no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r>
                <a:rPr kumimoji="0" lang="de-DE" altLang="de-DE">
                  <a:solidFill>
                    <a:schemeClr val="accent1"/>
                  </a:solidFill>
                  <a:effectLst>
                    <a:outerShdw blurRad="38100" dist="38100" dir="2700000" algn="tl">
                      <a:srgbClr val="000000"/>
                    </a:outerShdw>
                  </a:effectLst>
                  <a:latin typeface="Tahoma" pitchFamily="34" charset="0"/>
                </a:rPr>
                <a:t>velarer Verschluss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123910"/>
                                        </p:tgtEl>
                                        <p:attrNameLst>
                                          <p:attrName>style.visibility</p:attrName>
                                        </p:attrNameLst>
                                      </p:cBhvr>
                                      <p:to>
                                        <p:strVal val="visible"/>
                                      </p:to>
                                    </p:set>
                                    <p:animEffect transition="in" filter="wipe(right)">
                                      <p:cBhvr>
                                        <p:cTn id="7" dur="500"/>
                                        <p:tgtEl>
                                          <p:spTgt spid="1239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23913"/>
                                        </p:tgtEl>
                                        <p:attrNameLst>
                                          <p:attrName>style.visibility</p:attrName>
                                        </p:attrNameLst>
                                      </p:cBhvr>
                                      <p:to>
                                        <p:strVal val="visible"/>
                                      </p:to>
                                    </p:set>
                                    <p:animEffect transition="in" filter="wipe(down)">
                                      <p:cBhvr>
                                        <p:cTn id="12" dur="500"/>
                                        <p:tgtEl>
                                          <p:spTgt spid="1239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de-DE" altLang="de-DE"/>
              <a:t>Schnalzlaute</a:t>
            </a:r>
          </a:p>
        </p:txBody>
      </p:sp>
      <p:sp>
        <p:nvSpPr>
          <p:cNvPr id="125955" name="Rectangle 3"/>
          <p:cNvSpPr>
            <a:spLocks noGrp="1" noChangeArrowheads="1"/>
          </p:cNvSpPr>
          <p:nvPr>
            <p:ph type="body" idx="1"/>
          </p:nvPr>
        </p:nvSpPr>
        <p:spPr/>
        <p:txBody>
          <a:bodyPr/>
          <a:lstStyle/>
          <a:p>
            <a:pPr marL="0" indent="0" algn="just">
              <a:buFont typeface="Wingdings 2" pitchFamily="18" charset="2"/>
              <a:buNone/>
            </a:pPr>
            <a:r>
              <a:rPr lang="de-DE" altLang="de-DE">
                <a:cs typeface="Times New Roman" pitchFamily="18" charset="0"/>
              </a:rPr>
              <a:t>Es gibt verschiedene Arten von Schnalzlauten, die in Bezug auf die verschiedenen Arten, den oralen Verschluss zu bilden, differenziert werden können. Wird der orale Verschluss mit Ober- und Unterlippe gebildet (</a:t>
            </a:r>
            <a:r>
              <a:rPr lang="de-DE" altLang="de-DE">
                <a:solidFill>
                  <a:schemeClr val="accent2"/>
                </a:solidFill>
                <a:cs typeface="Times New Roman" pitchFamily="18" charset="0"/>
              </a:rPr>
              <a:t>bilabial</a:t>
            </a:r>
            <a:r>
              <a:rPr lang="de-DE" altLang="de-DE">
                <a:cs typeface="Times New Roman" pitchFamily="18" charset="0"/>
              </a:rPr>
              <a:t>), so entsteht bei der Lösung dieses Verschlusses ein schmatzartiger Laut, wie man ihn von Küsschengeben kennt. </a:t>
            </a:r>
          </a:p>
          <a:p>
            <a:pPr marL="0" indent="0" algn="just">
              <a:buFont typeface="Wingdings 2" pitchFamily="18" charset="2"/>
              <a:buNone/>
            </a:pPr>
            <a:r>
              <a:rPr lang="de-DE" altLang="de-DE">
                <a:cs typeface="Times New Roman" pitchFamily="18" charset="0"/>
              </a:rPr>
              <a:t>Bei einem weiteren Schnalzlaut wird der orale Verschluss mit Zungenblatt und Zahndamm gebildet (</a:t>
            </a:r>
            <a:r>
              <a:rPr lang="de-DE" altLang="de-DE">
                <a:solidFill>
                  <a:schemeClr val="accent2"/>
                </a:solidFill>
                <a:cs typeface="Times New Roman" pitchFamily="18" charset="0"/>
              </a:rPr>
              <a:t>alveolar</a:t>
            </a:r>
            <a:r>
              <a:rPr lang="de-DE" altLang="de-DE">
                <a:cs typeface="Times New Roman" pitchFamily="18" charset="0"/>
              </a:rPr>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de-DE" altLang="de-DE"/>
              <a:t>Schnalzlaute</a:t>
            </a:r>
          </a:p>
        </p:txBody>
      </p:sp>
      <p:sp>
        <p:nvSpPr>
          <p:cNvPr id="126979" name="Rectangle 3"/>
          <p:cNvSpPr>
            <a:spLocks noGrp="1" noChangeArrowheads="1"/>
          </p:cNvSpPr>
          <p:nvPr>
            <p:ph type="body" idx="1"/>
          </p:nvPr>
        </p:nvSpPr>
        <p:spPr/>
        <p:txBody>
          <a:bodyPr/>
          <a:lstStyle/>
          <a:p>
            <a:pPr marL="0" indent="0" algn="just">
              <a:buFont typeface="Wingdings 2" pitchFamily="18" charset="2"/>
              <a:buNone/>
            </a:pPr>
            <a:r>
              <a:rPr lang="de-DE" altLang="de-DE">
                <a:cs typeface="Times New Roman" pitchFamily="18" charset="0"/>
              </a:rPr>
              <a:t>Die Lösung dieses Verschlusses gibt einen Laut, der hintereinander gereiht in manchen Sprachen, auch im Deutschen und im Englischen, Bedauern, Mitgefühl oder Irritation ausdrückt. Wenn ein solcher Laut schriftlich wiedergegeben werden soll, findet man dafür in englischen Texten die Buchstabenfolge </a:t>
            </a:r>
            <a:r>
              <a:rPr lang="de-DE" altLang="de-DE" i="1">
                <a:solidFill>
                  <a:srgbClr val="009999"/>
                </a:solidFill>
                <a:cs typeface="Times New Roman" pitchFamily="18" charset="0"/>
              </a:rPr>
              <a:t>tsk-tsk-tsk</a:t>
            </a:r>
            <a:r>
              <a:rPr lang="de-DE" altLang="de-DE">
                <a:cs typeface="Times New Roman" pitchFamily="18" charset="0"/>
              </a:rPr>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de-DE" altLang="de-DE"/>
              <a:t>Schnalzlaute</a:t>
            </a:r>
          </a:p>
        </p:txBody>
      </p:sp>
      <p:sp>
        <p:nvSpPr>
          <p:cNvPr id="128003" name="Rectangle 3"/>
          <p:cNvSpPr>
            <a:spLocks noGrp="1" noChangeArrowheads="1"/>
          </p:cNvSpPr>
          <p:nvPr>
            <p:ph type="body" idx="1"/>
          </p:nvPr>
        </p:nvSpPr>
        <p:spPr/>
        <p:txBody>
          <a:bodyPr/>
          <a:lstStyle/>
          <a:p>
            <a:pPr marL="0" indent="0" algn="just">
              <a:buFont typeface="Wingdings 2" pitchFamily="18" charset="2"/>
              <a:buNone/>
            </a:pPr>
            <a:r>
              <a:rPr lang="de-DE" altLang="de-DE">
                <a:cs typeface="Times New Roman" pitchFamily="18" charset="0"/>
              </a:rPr>
              <a:t>Auch in anderen Bereichen kommen Schnalzlaute vor, beispielsweise werden sie verwendet, um Tiere, z.B. Pferde, anzutreiben. </a:t>
            </a:r>
          </a:p>
          <a:p>
            <a:pPr marL="0" indent="0" algn="just">
              <a:buFont typeface="Wingdings 2" pitchFamily="18" charset="2"/>
              <a:buNone/>
            </a:pPr>
            <a:r>
              <a:rPr lang="de-DE" altLang="de-DE">
                <a:cs typeface="Times New Roman" pitchFamily="18" charset="0"/>
              </a:rPr>
              <a:t>Die einzigen (bekannten) Sprachen, in denen Schnalzlaute als ‘normale’ Sprachlaute fungieren, stammen aus Afrika, z.B.</a:t>
            </a:r>
            <a:r>
              <a:rPr lang="de-DE" altLang="de-DE">
                <a:cs typeface="Times New Roman" pitchFamily="18" charset="0"/>
                <a:hlinkClick r:id="" action="ppaction://noaction">
                  <a:snd r:embed="rId3" name="NAMA1.WAV"/>
                </a:hlinkClick>
              </a:rPr>
              <a:t> </a:t>
            </a:r>
            <a:r>
              <a:rPr lang="de-DE" altLang="de-DE">
                <a:solidFill>
                  <a:schemeClr val="accent2"/>
                </a:solidFill>
                <a:cs typeface="Times New Roman" pitchFamily="18" charset="0"/>
                <a:hlinkClick r:id="" action="ppaction://noaction">
                  <a:snd r:embed="rId3" name="NAMA1.WAV"/>
                </a:hlinkClick>
              </a:rPr>
              <a:t>Nama</a:t>
            </a:r>
            <a:r>
              <a:rPr lang="de-DE" altLang="de-DE">
                <a:cs typeface="Times New Roman" pitchFamily="18" charset="0"/>
              </a:rPr>
              <a:t>, </a:t>
            </a:r>
            <a:r>
              <a:rPr lang="de-DE" altLang="de-DE">
                <a:solidFill>
                  <a:schemeClr val="accent2"/>
                </a:solidFill>
                <a:cs typeface="Times New Roman" pitchFamily="18" charset="0"/>
              </a:rPr>
              <a:t>Zulu</a:t>
            </a:r>
            <a:r>
              <a:rPr lang="de-DE" altLang="de-DE">
                <a:cs typeface="Times New Roman" pitchFamily="18" charset="0"/>
              </a:rPr>
              <a:t>, </a:t>
            </a:r>
            <a:r>
              <a:rPr lang="de-DE" altLang="de-DE">
                <a:solidFill>
                  <a:schemeClr val="accent2"/>
                </a:solidFill>
                <a:cs typeface="Times New Roman" pitchFamily="18" charset="0"/>
              </a:rPr>
              <a:t>Xhosa</a:t>
            </a:r>
            <a:r>
              <a:rPr lang="de-DE" altLang="de-DE">
                <a:cs typeface="Times New Roman" pitchFamily="18" charset="0"/>
              </a:rPr>
              <a:t> usw. Im Namen der letztgenannten Sprache, </a:t>
            </a:r>
            <a:r>
              <a:rPr lang="de-DE" altLang="de-DE">
                <a:solidFill>
                  <a:schemeClr val="accent2"/>
                </a:solidFill>
                <a:cs typeface="Times New Roman" pitchFamily="18" charset="0"/>
              </a:rPr>
              <a:t>Xhosa</a:t>
            </a:r>
            <a:r>
              <a:rPr lang="de-DE" altLang="de-DE">
                <a:cs typeface="Times New Roman" pitchFamily="18" charset="0"/>
              </a:rPr>
              <a:t>, steht die Buchstabenkombination </a:t>
            </a:r>
            <a:r>
              <a:rPr lang="de-DE" altLang="de-DE">
                <a:solidFill>
                  <a:schemeClr val="accent2"/>
                </a:solidFill>
                <a:cs typeface="Times New Roman" pitchFamily="18" charset="0"/>
              </a:rPr>
              <a:t>Xh</a:t>
            </a:r>
            <a:r>
              <a:rPr lang="de-DE" altLang="de-DE">
                <a:cs typeface="Times New Roman" pitchFamily="18" charset="0"/>
              </a:rPr>
              <a:t> für einen solchen Schnalzlaut.</a:t>
            </a:r>
          </a:p>
        </p:txBody>
      </p:sp>
      <p:sp>
        <p:nvSpPr>
          <p:cNvPr id="128004" name="Rectangle 4">
            <a:hlinkClick r:id="" action="ppaction://noaction">
              <a:snd r:embed="rId4" name="NAMA3.wav"/>
            </a:hlinkClick>
          </p:cNvPr>
          <p:cNvSpPr>
            <a:spLocks noChangeArrowheads="1"/>
          </p:cNvSpPr>
          <p:nvPr/>
        </p:nvSpPr>
        <p:spPr bwMode="auto">
          <a:xfrm>
            <a:off x="0" y="4797425"/>
            <a:ext cx="1727200" cy="863600"/>
          </a:xfrm>
          <a:prstGeom prst="rect">
            <a:avLst/>
          </a:prstGeom>
          <a:solidFill>
            <a:schemeClr val="accent1"/>
          </a:solidFill>
          <a:ln>
            <a:noFill/>
          </a:ln>
          <a:effectLst/>
          <a:extLs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DE" altLang="de-DE">
                <a:solidFill>
                  <a:schemeClr val="accent2"/>
                </a:solidFill>
                <a:effectLst>
                  <a:outerShdw blurRad="38100" dist="38100" dir="2700000" algn="tl">
                    <a:srgbClr val="C0C0C0"/>
                  </a:outerShdw>
                </a:effectLst>
                <a:latin typeface="Tahoma" pitchFamily="34" charset="0"/>
                <a:cs typeface="Times New Roman" pitchFamily="18" charset="0"/>
              </a:rPr>
              <a:t>Nama2</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de-DE" altLang="de-DE"/>
              <a:t>Zusammenfassung</a:t>
            </a:r>
          </a:p>
        </p:txBody>
      </p:sp>
      <p:sp>
        <p:nvSpPr>
          <p:cNvPr id="129027" name="Rectangle 3"/>
          <p:cNvSpPr>
            <a:spLocks noGrp="1" noChangeArrowheads="1"/>
          </p:cNvSpPr>
          <p:nvPr>
            <p:ph type="body" idx="1"/>
          </p:nvPr>
        </p:nvSpPr>
        <p:spPr>
          <a:xfrm>
            <a:off x="762000" y="1600200"/>
            <a:ext cx="8153400" cy="4781550"/>
          </a:xfrm>
        </p:spPr>
        <p:txBody>
          <a:bodyPr/>
          <a:lstStyle/>
          <a:p>
            <a:pPr marL="0" indent="0" algn="just">
              <a:buFont typeface="Wingdings 2" pitchFamily="18" charset="2"/>
              <a:buNone/>
            </a:pPr>
            <a:r>
              <a:rPr lang="de-DE" altLang="de-DE">
                <a:cs typeface="Times New Roman" pitchFamily="18" charset="0"/>
              </a:rPr>
              <a:t>Die folgende Tabelle zeigt die vier Luftstromprozesse, die zur Sprachlautproduktion verwendet werden. Die Parameter dabei sind einerseits die beteiligten Organe, andererseits die Richtung des Luftstroms. Bei den angegebenen Beispiellauten handelt es sich jeweils nur um Verschlusslaute, also Laute, deren Erzeugung immer einen v</a:t>
            </a:r>
            <a:r>
              <a:rPr lang="de-DE" altLang="de-DE">
                <a:latin typeface="Arial"/>
                <a:cs typeface="Times New Roman" pitchFamily="18" charset="0"/>
              </a:rPr>
              <a:t>ö</a:t>
            </a:r>
            <a:r>
              <a:rPr lang="de-DE" altLang="de-DE">
                <a:cs typeface="Times New Roman" pitchFamily="18" charset="0"/>
              </a:rPr>
              <a:t>lligen Verschluss innerhalb des Lautganges involviert. </a:t>
            </a:r>
          </a:p>
          <a:p>
            <a:pPr marL="0" indent="0" algn="just">
              <a:buFont typeface="Wingdings 2" pitchFamily="18" charset="2"/>
              <a:buNone/>
            </a:pPr>
            <a:r>
              <a:rPr lang="de-DE" altLang="de-DE">
                <a:cs typeface="Times New Roman" pitchFamily="18" charset="0"/>
              </a:rPr>
              <a:t>Die Differenzierung der Luftstromprozesse macht auch nur bei diesen Lauten Sinn, sowohl Ejektiv‑, Implosiv- und Schnalzlaute sind Verschlusslaute, und die durch glottalischen bzw. velarischen Luftstrom erzeugte Energie ist auch zu gering, um andere Sprachlaute zu erzeugen.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de-DE" altLang="de-DE"/>
              <a:t>Zusammenfassung</a:t>
            </a:r>
          </a:p>
        </p:txBody>
      </p:sp>
      <p:graphicFrame>
        <p:nvGraphicFramePr>
          <p:cNvPr id="131117" name="Group 45"/>
          <p:cNvGraphicFramePr>
            <a:graphicFrameLocks noGrp="1"/>
          </p:cNvGraphicFramePr>
          <p:nvPr>
            <p:ph type="tbl" idx="1"/>
            <p:extLst>
              <p:ext uri="{D42A27DB-BD31-4B8C-83A1-F6EECF244321}">
                <p14:modId xmlns:p14="http://schemas.microsoft.com/office/powerpoint/2010/main" val="1905894121"/>
              </p:ext>
            </p:extLst>
          </p:nvPr>
        </p:nvGraphicFramePr>
        <p:xfrm>
          <a:off x="533400" y="1905000"/>
          <a:ext cx="8382000" cy="4115436"/>
        </p:xfrm>
        <a:graphic>
          <a:graphicData uri="http://schemas.openxmlformats.org/drawingml/2006/table">
            <a:tbl>
              <a:tblPr/>
              <a:tblGrid>
                <a:gridCol w="2095500">
                  <a:extLst>
                    <a:ext uri="{9D8B030D-6E8A-4147-A177-3AD203B41FA5}">
                      <a16:colId xmlns:a16="http://schemas.microsoft.com/office/drawing/2014/main" val="20000"/>
                    </a:ext>
                  </a:extLst>
                </a:gridCol>
                <a:gridCol w="2014538">
                  <a:extLst>
                    <a:ext uri="{9D8B030D-6E8A-4147-A177-3AD203B41FA5}">
                      <a16:colId xmlns:a16="http://schemas.microsoft.com/office/drawing/2014/main" val="20001"/>
                    </a:ext>
                  </a:extLst>
                </a:gridCol>
                <a:gridCol w="2176462">
                  <a:extLst>
                    <a:ext uri="{9D8B030D-6E8A-4147-A177-3AD203B41FA5}">
                      <a16:colId xmlns:a16="http://schemas.microsoft.com/office/drawing/2014/main" val="20002"/>
                    </a:ext>
                  </a:extLst>
                </a:gridCol>
                <a:gridCol w="2095500">
                  <a:extLst>
                    <a:ext uri="{9D8B030D-6E8A-4147-A177-3AD203B41FA5}">
                      <a16:colId xmlns:a16="http://schemas.microsoft.com/office/drawing/2014/main" val="20003"/>
                    </a:ext>
                  </a:extLst>
                </a:gridCol>
              </a:tblGrid>
              <a:tr h="822325">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hlink"/>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dirty="0">
                          <a:ln>
                            <a:noFill/>
                          </a:ln>
                          <a:solidFill>
                            <a:schemeClr val="tx2"/>
                          </a:solidFill>
                          <a:effectLst/>
                          <a:latin typeface="Tahoma" pitchFamily="34" charset="0"/>
                        </a:rPr>
                        <a:t>Luftstrom</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hlink"/>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a:ln>
                            <a:noFill/>
                          </a:ln>
                          <a:solidFill>
                            <a:schemeClr val="tx2"/>
                          </a:solidFill>
                          <a:effectLst/>
                          <a:latin typeface="Tahoma" pitchFamily="34" charset="0"/>
                        </a:rPr>
                        <a:t>Richtung</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hlink"/>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a:ln>
                            <a:noFill/>
                          </a:ln>
                          <a:solidFill>
                            <a:schemeClr val="tx2"/>
                          </a:solidFill>
                          <a:effectLst/>
                          <a:latin typeface="Tahoma" pitchFamily="34" charset="0"/>
                        </a:rPr>
                        <a:t>Verschlusslaut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hlink"/>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a:ln>
                            <a:noFill/>
                          </a:ln>
                          <a:solidFill>
                            <a:schemeClr val="tx2"/>
                          </a:solidFill>
                          <a:effectLst/>
                          <a:latin typeface="+mn-lt"/>
                        </a:rPr>
                        <a:t>phonetische Symbole</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extLst>
                  <a:ext uri="{0D108BD9-81ED-4DB2-BD59-A6C34878D82A}">
                    <a16:rowId xmlns:a16="http://schemas.microsoft.com/office/drawing/2014/main" val="10000"/>
                  </a:ext>
                </a:extLst>
              </a:tr>
              <a:tr h="823913">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hlink"/>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a:ln>
                            <a:noFill/>
                          </a:ln>
                          <a:solidFill>
                            <a:schemeClr val="tx1"/>
                          </a:solidFill>
                          <a:effectLst>
                            <a:outerShdw blurRad="38100" dist="38100" dir="2700000" algn="tl">
                              <a:srgbClr val="C0C0C0"/>
                            </a:outerShdw>
                          </a:effectLst>
                          <a:latin typeface="Tahoma" pitchFamily="34" charset="0"/>
                        </a:rPr>
                        <a:t>pulmonisch</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hlink"/>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a:ln>
                            <a:noFill/>
                          </a:ln>
                          <a:solidFill>
                            <a:schemeClr val="tx1"/>
                          </a:solidFill>
                          <a:effectLst>
                            <a:outerShdw blurRad="38100" dist="38100" dir="2700000" algn="tl">
                              <a:srgbClr val="C0C0C0"/>
                            </a:outerShdw>
                          </a:effectLst>
                          <a:latin typeface="Tahoma" pitchFamily="34" charset="0"/>
                        </a:rPr>
                        <a:t>egressiv</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hlink"/>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dirty="0">
                          <a:ln>
                            <a:noFill/>
                          </a:ln>
                          <a:solidFill>
                            <a:schemeClr val="tx1"/>
                          </a:solidFill>
                          <a:effectLst>
                            <a:outerShdw blurRad="38100" dist="38100" dir="2700000" algn="tl">
                              <a:srgbClr val="C0C0C0"/>
                            </a:outerShdw>
                          </a:effectLst>
                          <a:latin typeface="Tahoma" pitchFamily="34" charset="0"/>
                        </a:rPr>
                        <a:t>Plosiv</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hlink"/>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dirty="0">
                          <a:ln>
                            <a:noFill/>
                          </a:ln>
                          <a:solidFill>
                            <a:schemeClr val="tx1"/>
                          </a:solidFill>
                          <a:effectLst>
                            <a:outerShdw blurRad="38100" dist="38100" dir="2700000" algn="tl">
                              <a:srgbClr val="C0C0C0"/>
                            </a:outerShdw>
                          </a:effectLst>
                          <a:latin typeface="+mn-lt"/>
                        </a:rPr>
                        <a:t>p t k</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822325">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hlink"/>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a:ln>
                            <a:noFill/>
                          </a:ln>
                          <a:solidFill>
                            <a:schemeClr val="tx1"/>
                          </a:solidFill>
                          <a:effectLst>
                            <a:outerShdw blurRad="38100" dist="38100" dir="2700000" algn="tl">
                              <a:srgbClr val="C0C0C0"/>
                            </a:outerShdw>
                          </a:effectLst>
                          <a:latin typeface="Tahoma" pitchFamily="34" charset="0"/>
                        </a:rPr>
                        <a:t>glottalisch</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hlink"/>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a:ln>
                            <a:noFill/>
                          </a:ln>
                          <a:solidFill>
                            <a:schemeClr val="tx1"/>
                          </a:solidFill>
                          <a:effectLst>
                            <a:outerShdw blurRad="38100" dist="38100" dir="2700000" algn="tl">
                              <a:srgbClr val="C0C0C0"/>
                            </a:outerShdw>
                          </a:effectLst>
                          <a:latin typeface="Tahoma" pitchFamily="34" charset="0"/>
                        </a:rPr>
                        <a:t>egressiv</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hlink"/>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a:ln>
                            <a:noFill/>
                          </a:ln>
                          <a:solidFill>
                            <a:schemeClr val="tx1"/>
                          </a:solidFill>
                          <a:effectLst>
                            <a:outerShdw blurRad="38100" dist="38100" dir="2700000" algn="tl">
                              <a:srgbClr val="C0C0C0"/>
                            </a:outerShdw>
                          </a:effectLst>
                          <a:latin typeface="Tahoma" pitchFamily="34" charset="0"/>
                        </a:rPr>
                        <a:t>Ejektiv</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hlink"/>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dirty="0">
                          <a:ln>
                            <a:noFill/>
                          </a:ln>
                          <a:solidFill>
                            <a:schemeClr val="tx1"/>
                          </a:solidFill>
                          <a:effectLst>
                            <a:outerShdw blurRad="38100" dist="38100" dir="2700000" algn="tl">
                              <a:srgbClr val="C0C0C0"/>
                            </a:outerShdw>
                          </a:effectLst>
                          <a:latin typeface="+mn-lt"/>
                          <a:cs typeface="Times New Roman" pitchFamily="18" charset="0"/>
                        </a:rPr>
                        <a:t>p' t' k'</a:t>
                      </a:r>
                      <a:r>
                        <a:rPr kumimoji="1" lang="de-DE" altLang="de-DE" sz="2400" b="0" i="0" u="none" strike="noStrike" cap="none" normalizeH="0" baseline="0" dirty="0">
                          <a:ln>
                            <a:noFill/>
                          </a:ln>
                          <a:solidFill>
                            <a:schemeClr val="tx1"/>
                          </a:solidFill>
                          <a:effectLst>
                            <a:outerShdw blurRad="38100" dist="38100" dir="2700000" algn="tl">
                              <a:srgbClr val="C0C0C0"/>
                            </a:outerShdw>
                          </a:effectLst>
                          <a:latin typeface="+mn-lt"/>
                        </a:rPr>
                        <a:t> </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823913">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hlink"/>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a:ln>
                            <a:noFill/>
                          </a:ln>
                          <a:solidFill>
                            <a:schemeClr val="tx1"/>
                          </a:solidFill>
                          <a:effectLst>
                            <a:outerShdw blurRad="38100" dist="38100" dir="2700000" algn="tl">
                              <a:srgbClr val="C0C0C0"/>
                            </a:outerShdw>
                          </a:effectLst>
                          <a:latin typeface="Tahoma" pitchFamily="34" charset="0"/>
                        </a:rPr>
                        <a:t>glottalisch</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hlink"/>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a:ln>
                            <a:noFill/>
                          </a:ln>
                          <a:solidFill>
                            <a:schemeClr val="tx1"/>
                          </a:solidFill>
                          <a:effectLst>
                            <a:outerShdw blurRad="38100" dist="38100" dir="2700000" algn="tl">
                              <a:srgbClr val="C0C0C0"/>
                            </a:outerShdw>
                          </a:effectLst>
                          <a:latin typeface="Tahoma" pitchFamily="34" charset="0"/>
                        </a:rPr>
                        <a:t>ingressiv</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hlink"/>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a:ln>
                            <a:noFill/>
                          </a:ln>
                          <a:solidFill>
                            <a:schemeClr val="tx1"/>
                          </a:solidFill>
                          <a:effectLst>
                            <a:outerShdw blurRad="38100" dist="38100" dir="2700000" algn="tl">
                              <a:srgbClr val="C0C0C0"/>
                            </a:outerShdw>
                          </a:effectLst>
                          <a:latin typeface="Tahoma" pitchFamily="34" charset="0"/>
                        </a:rPr>
                        <a:t>Implosiv</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hlink"/>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fr-FR" altLang="de-DE" sz="2400" b="0" i="0" u="none" strike="noStrike" cap="none" normalizeH="0" baseline="0" dirty="0">
                          <a:ln>
                            <a:noFill/>
                          </a:ln>
                          <a:solidFill>
                            <a:schemeClr val="tx1"/>
                          </a:solidFill>
                          <a:effectLst>
                            <a:outerShdw blurRad="38100" dist="38100" dir="2700000" algn="tl">
                              <a:srgbClr val="C0C0C0"/>
                            </a:outerShdw>
                          </a:effectLst>
                          <a:latin typeface="+mn-lt"/>
                          <a:cs typeface="Times New Roman" pitchFamily="18" charset="0"/>
                        </a:rPr>
                        <a:t>ɓ ɗ ɠ</a:t>
                      </a:r>
                      <a:endParaRPr kumimoji="1" lang="de-DE" altLang="de-DE" sz="2400" b="0" i="0" u="none" strike="noStrike" cap="none" normalizeH="0" baseline="0" dirty="0">
                        <a:ln>
                          <a:noFill/>
                        </a:ln>
                        <a:solidFill>
                          <a:schemeClr val="tx1"/>
                        </a:solidFill>
                        <a:effectLst>
                          <a:outerShdw blurRad="38100" dist="38100" dir="2700000" algn="tl">
                            <a:srgbClr val="C0C0C0"/>
                          </a:outerShdw>
                        </a:effectLst>
                        <a:latin typeface="+mn-lt"/>
                        <a:cs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822325">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hlink"/>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a:ln>
                            <a:noFill/>
                          </a:ln>
                          <a:solidFill>
                            <a:schemeClr val="tx1"/>
                          </a:solidFill>
                          <a:effectLst>
                            <a:outerShdw blurRad="38100" dist="38100" dir="2700000" algn="tl">
                              <a:srgbClr val="C0C0C0"/>
                            </a:outerShdw>
                          </a:effectLst>
                          <a:latin typeface="Tahoma" pitchFamily="34" charset="0"/>
                        </a:rPr>
                        <a:t>velarisch</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hlink"/>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a:ln>
                            <a:noFill/>
                          </a:ln>
                          <a:solidFill>
                            <a:schemeClr val="tx1"/>
                          </a:solidFill>
                          <a:effectLst>
                            <a:outerShdw blurRad="38100" dist="38100" dir="2700000" algn="tl">
                              <a:srgbClr val="C0C0C0"/>
                            </a:outerShdw>
                          </a:effectLst>
                          <a:latin typeface="Tahoma" pitchFamily="34" charset="0"/>
                        </a:rPr>
                        <a:t>ingressiv</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hlink"/>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a:ln>
                            <a:noFill/>
                          </a:ln>
                          <a:solidFill>
                            <a:schemeClr val="tx1"/>
                          </a:solidFill>
                          <a:effectLst>
                            <a:outerShdw blurRad="38100" dist="38100" dir="2700000" algn="tl">
                              <a:srgbClr val="C0C0C0"/>
                            </a:outerShdw>
                          </a:effectLst>
                          <a:latin typeface="Tahoma" pitchFamily="34" charset="0"/>
                        </a:rPr>
                        <a:t>Schnalz</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hlink"/>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dirty="0">
                          <a:ln>
                            <a:noFill/>
                          </a:ln>
                          <a:solidFill>
                            <a:schemeClr val="tx1"/>
                          </a:solidFill>
                          <a:effectLst>
                            <a:outerShdw blurRad="38100" dist="38100" dir="2700000" algn="tl">
                              <a:srgbClr val="C0C0C0"/>
                            </a:outerShdw>
                          </a:effectLst>
                          <a:latin typeface="+mn-lt"/>
                          <a:sym typeface="SILDoulos IPA93" pitchFamily="2" charset="2"/>
                        </a:rPr>
                        <a:t>ǁ</a:t>
                      </a:r>
                      <a:r>
                        <a:rPr kumimoji="1" lang="de-DE" altLang="de-DE" sz="2400" b="0" i="0" u="none" strike="noStrike" cap="none" normalizeH="0" baseline="0" dirty="0">
                          <a:ln>
                            <a:noFill/>
                          </a:ln>
                          <a:solidFill>
                            <a:schemeClr val="tx1"/>
                          </a:solidFill>
                          <a:effectLst>
                            <a:outerShdw blurRad="38100" dist="38100" dir="2700000" algn="tl">
                              <a:srgbClr val="C0C0C0"/>
                            </a:outerShdw>
                          </a:effectLst>
                          <a:latin typeface="+mn-lt"/>
                          <a:sym typeface="SILDoulosIPA" pitchFamily="2" charset="2"/>
                        </a:rPr>
                        <a:t> </a:t>
                      </a:r>
                      <a:r>
                        <a:rPr kumimoji="1" lang="de-DE" altLang="de-DE" sz="2400" b="0" i="0" u="none" strike="noStrike" cap="none" normalizeH="0" baseline="0" dirty="0" err="1">
                          <a:ln>
                            <a:noFill/>
                          </a:ln>
                          <a:solidFill>
                            <a:schemeClr val="tx1"/>
                          </a:solidFill>
                          <a:effectLst>
                            <a:outerShdw blurRad="38100" dist="38100" dir="2700000" algn="tl">
                              <a:srgbClr val="C0C0C0"/>
                            </a:outerShdw>
                          </a:effectLst>
                          <a:latin typeface="+mn-lt"/>
                          <a:sym typeface="SILDoulos IPA93" pitchFamily="2" charset="2"/>
                        </a:rPr>
                        <a:t>ǂǀ</a:t>
                      </a:r>
                      <a:r>
                        <a:rPr kumimoji="1" lang="de-DE" altLang="de-DE" sz="2400" b="0" i="0" u="none" strike="noStrike" cap="none" normalizeH="0" baseline="0" dirty="0">
                          <a:ln>
                            <a:noFill/>
                          </a:ln>
                          <a:solidFill>
                            <a:schemeClr val="tx1"/>
                          </a:solidFill>
                          <a:effectLst>
                            <a:outerShdw blurRad="38100" dist="38100" dir="2700000" algn="tl">
                              <a:srgbClr val="C0C0C0"/>
                            </a:outerShdw>
                          </a:effectLst>
                          <a:latin typeface="+mn-lt"/>
                          <a:sym typeface="SILDoulosIPA" pitchFamily="2" charset="2"/>
                        </a:rPr>
                        <a:t> !</a:t>
                      </a:r>
                      <a:endParaRPr kumimoji="1" lang="de-DE" altLang="de-DE" sz="2400" b="0" i="0" u="none" strike="noStrike" cap="none" normalizeH="0" baseline="0" dirty="0">
                        <a:ln>
                          <a:noFill/>
                        </a:ln>
                        <a:solidFill>
                          <a:schemeClr val="tx1"/>
                        </a:solidFill>
                        <a:effectLst>
                          <a:outerShdw blurRad="38100" dist="38100" dir="2700000" algn="tl">
                            <a:srgbClr val="C0C0C0"/>
                          </a:outerShdw>
                        </a:effectLst>
                        <a:latin typeface="+mn-lt"/>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de-DE" altLang="de-DE"/>
              <a:t>Luftstromprozesse: Richtung</a:t>
            </a:r>
          </a:p>
        </p:txBody>
      </p:sp>
      <p:sp>
        <p:nvSpPr>
          <p:cNvPr id="107523" name="Rectangle 3"/>
          <p:cNvSpPr>
            <a:spLocks noGrp="1" noChangeArrowheads="1"/>
          </p:cNvSpPr>
          <p:nvPr>
            <p:ph type="body" idx="1"/>
          </p:nvPr>
        </p:nvSpPr>
        <p:spPr>
          <a:xfrm>
            <a:off x="250825" y="1908175"/>
            <a:ext cx="8664575" cy="4187825"/>
          </a:xfrm>
        </p:spPr>
        <p:txBody>
          <a:bodyPr/>
          <a:lstStyle/>
          <a:p>
            <a:pPr marL="0" indent="0" algn="just">
              <a:buFont typeface="Wingdings 2" pitchFamily="18" charset="2"/>
              <a:buNone/>
            </a:pPr>
            <a:r>
              <a:rPr lang="de-DE" altLang="de-DE">
                <a:cs typeface="Times New Roman" pitchFamily="18" charset="0"/>
              </a:rPr>
              <a:t>Von diesen beiden unterschiedlichen Effekten (</a:t>
            </a:r>
            <a:r>
              <a:rPr lang="de-DE" altLang="de-DE">
                <a:solidFill>
                  <a:schemeClr val="accent2"/>
                </a:solidFill>
                <a:cs typeface="Times New Roman" pitchFamily="18" charset="0"/>
              </a:rPr>
              <a:t>Druck</a:t>
            </a:r>
            <a:r>
              <a:rPr lang="de-DE" altLang="de-DE">
                <a:cs typeface="Times New Roman" pitchFamily="18" charset="0"/>
              </a:rPr>
              <a:t> oder </a:t>
            </a:r>
            <a:r>
              <a:rPr lang="de-DE" altLang="de-DE">
                <a:solidFill>
                  <a:schemeClr val="accent2"/>
                </a:solidFill>
                <a:cs typeface="Times New Roman" pitchFamily="18" charset="0"/>
              </a:rPr>
              <a:t>Sog</a:t>
            </a:r>
            <a:r>
              <a:rPr lang="de-DE" altLang="de-DE">
                <a:cs typeface="Times New Roman" pitchFamily="18" charset="0"/>
              </a:rPr>
              <a:t>) hängt auch die Richtung des Luftstromes ab. </a:t>
            </a:r>
          </a:p>
          <a:p>
            <a:pPr marL="758825" lvl="1" algn="just"/>
            <a:r>
              <a:rPr lang="de-DE" altLang="de-DE">
                <a:cs typeface="Times New Roman" pitchFamily="18" charset="0"/>
              </a:rPr>
              <a:t>Der Luftstrom kann nach außen gerichtet sein. Diese Eigenschaft nennt man </a:t>
            </a:r>
            <a:r>
              <a:rPr lang="de-DE" altLang="de-DE">
                <a:solidFill>
                  <a:schemeClr val="accent2"/>
                </a:solidFill>
                <a:cs typeface="Times New Roman" pitchFamily="18" charset="0"/>
              </a:rPr>
              <a:t>egressiv</a:t>
            </a:r>
            <a:r>
              <a:rPr lang="de-DE" altLang="de-DE">
                <a:cs typeface="Times New Roman" pitchFamily="18" charset="0"/>
              </a:rPr>
              <a:t>. Druck erzeugt einen egressiven Luftstrom.</a:t>
            </a:r>
          </a:p>
          <a:p>
            <a:pPr marL="758825" lvl="1" algn="just"/>
            <a:r>
              <a:rPr lang="de-DE" altLang="de-DE">
                <a:cs typeface="Times New Roman" pitchFamily="18" charset="0"/>
              </a:rPr>
              <a:t>Oder er kann nach innen gerichtet sein, was mit </a:t>
            </a:r>
            <a:r>
              <a:rPr lang="de-DE" altLang="de-DE">
                <a:solidFill>
                  <a:schemeClr val="accent2"/>
                </a:solidFill>
                <a:cs typeface="Times New Roman" pitchFamily="18" charset="0"/>
              </a:rPr>
              <a:t>ingressiv</a:t>
            </a:r>
            <a:r>
              <a:rPr lang="de-DE" altLang="de-DE">
                <a:cs typeface="Times New Roman" pitchFamily="18" charset="0"/>
              </a:rPr>
              <a:t> bezeichnet wird. Sog erzeugt einen ingressiven Luftstrom.</a:t>
            </a:r>
          </a:p>
          <a:p>
            <a:pPr marL="758825" lvl="1" algn="just"/>
            <a:endParaRPr lang="de-DE" altLang="de-DE">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7523">
                                            <p:txEl>
                                              <p:pRg st="0" end="0"/>
                                            </p:txEl>
                                          </p:spTgt>
                                        </p:tgtEl>
                                        <p:attrNameLst>
                                          <p:attrName>style.visibility</p:attrName>
                                        </p:attrNameLst>
                                      </p:cBhvr>
                                      <p:to>
                                        <p:strVal val="visible"/>
                                      </p:to>
                                    </p:set>
                                    <p:animEffect transition="in" filter="wipe(left)">
                                      <p:cBhvr>
                                        <p:cTn id="7" dur="500"/>
                                        <p:tgtEl>
                                          <p:spTgt spid="1075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7523">
                                            <p:txEl>
                                              <p:pRg st="1" end="1"/>
                                            </p:txEl>
                                          </p:spTgt>
                                        </p:tgtEl>
                                        <p:attrNameLst>
                                          <p:attrName>style.visibility</p:attrName>
                                        </p:attrNameLst>
                                      </p:cBhvr>
                                      <p:to>
                                        <p:strVal val="visible"/>
                                      </p:to>
                                    </p:set>
                                    <p:animEffect transition="in" filter="wipe(left)">
                                      <p:cBhvr>
                                        <p:cTn id="12" dur="500"/>
                                        <p:tgtEl>
                                          <p:spTgt spid="1075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7523">
                                            <p:txEl>
                                              <p:pRg st="2" end="2"/>
                                            </p:txEl>
                                          </p:spTgt>
                                        </p:tgtEl>
                                        <p:attrNameLst>
                                          <p:attrName>style.visibility</p:attrName>
                                        </p:attrNameLst>
                                      </p:cBhvr>
                                      <p:to>
                                        <p:strVal val="visible"/>
                                      </p:to>
                                    </p:set>
                                    <p:animEffect transition="in" filter="wipe(left)">
                                      <p:cBhvr>
                                        <p:cTn id="17" dur="500"/>
                                        <p:tgtEl>
                                          <p:spTgt spid="1075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build="p" bldLvl="2"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de-DE" altLang="de-DE"/>
              <a:t>Pulmonischer Luftstrom</a:t>
            </a:r>
          </a:p>
        </p:txBody>
      </p:sp>
      <p:sp>
        <p:nvSpPr>
          <p:cNvPr id="108547" name="Rectangle 3"/>
          <p:cNvSpPr>
            <a:spLocks noGrp="1" noChangeArrowheads="1"/>
          </p:cNvSpPr>
          <p:nvPr>
            <p:ph type="body" idx="1"/>
          </p:nvPr>
        </p:nvSpPr>
        <p:spPr>
          <a:xfrm>
            <a:off x="250825" y="1908175"/>
            <a:ext cx="8583613" cy="4187825"/>
          </a:xfrm>
        </p:spPr>
        <p:txBody>
          <a:bodyPr/>
          <a:lstStyle/>
          <a:p>
            <a:pPr marL="0" indent="0" algn="just">
              <a:buFont typeface="Wingdings 2" pitchFamily="18" charset="2"/>
              <a:buNone/>
            </a:pPr>
            <a:r>
              <a:rPr lang="de-DE" altLang="de-DE">
                <a:cs typeface="Times New Roman" pitchFamily="18" charset="0"/>
              </a:rPr>
              <a:t>Bei der Mehrzahl aller Sprachlaute wird der benötigte Luftstrom durch die Aktivität des Atmungssystems hervor-gebracht. Dieses besteht aus Zwerchfell, Brustkorb, Zwischenrippen- und sonstiger Atmungsmuskulatur, Lungen, Bronchien und Luftröhre.</a:t>
            </a:r>
          </a:p>
          <a:p>
            <a:pPr marL="0" indent="0" algn="just">
              <a:buFont typeface="Wingdings 2" pitchFamily="18" charset="2"/>
              <a:buNone/>
            </a:pPr>
            <a:r>
              <a:rPr lang="de-DE" altLang="de-DE">
                <a:cs typeface="Times New Roman" pitchFamily="18" charset="0"/>
              </a:rPr>
              <a:t>Das lateinische Wort für ‘Lunge’ heißt </a:t>
            </a:r>
            <a:r>
              <a:rPr lang="de-DE" altLang="de-DE" i="1">
                <a:solidFill>
                  <a:schemeClr val="accent2"/>
                </a:solidFill>
                <a:cs typeface="Times New Roman" pitchFamily="18" charset="0"/>
              </a:rPr>
              <a:t>pulmo</a:t>
            </a:r>
            <a:r>
              <a:rPr lang="de-DE" altLang="de-DE" i="1">
                <a:cs typeface="Times New Roman" pitchFamily="18" charset="0"/>
              </a:rPr>
              <a:t> </a:t>
            </a:r>
            <a:r>
              <a:rPr lang="de-DE" altLang="de-DE">
                <a:cs typeface="Times New Roman" pitchFamily="18" charset="0"/>
              </a:rPr>
              <a:t>(genitiv </a:t>
            </a:r>
            <a:r>
              <a:rPr lang="de-DE" altLang="de-DE" i="1">
                <a:solidFill>
                  <a:schemeClr val="accent2"/>
                </a:solidFill>
                <a:cs typeface="Times New Roman" pitchFamily="18" charset="0"/>
              </a:rPr>
              <a:t>pulm</a:t>
            </a:r>
            <a:r>
              <a:rPr lang="en-US" altLang="de-DE" i="1">
                <a:solidFill>
                  <a:schemeClr val="accent2"/>
                </a:solidFill>
              </a:rPr>
              <a:t>ō</a:t>
            </a:r>
            <a:r>
              <a:rPr lang="de-DE" altLang="de-DE" i="1">
                <a:solidFill>
                  <a:schemeClr val="accent2"/>
                </a:solidFill>
                <a:cs typeface="Times New Roman" pitchFamily="18" charset="0"/>
              </a:rPr>
              <a:t>nis</a:t>
            </a:r>
            <a:r>
              <a:rPr lang="de-DE" altLang="de-DE">
                <a:cs typeface="Times New Roman" pitchFamily="18" charset="0"/>
              </a:rPr>
              <a:t>), und daher wird dieser Luftstrom </a:t>
            </a:r>
            <a:r>
              <a:rPr lang="de-DE" altLang="de-DE">
                <a:solidFill>
                  <a:schemeClr val="accent2"/>
                </a:solidFill>
                <a:cs typeface="Times New Roman" pitchFamily="18" charset="0"/>
              </a:rPr>
              <a:t>pulmonisch</a:t>
            </a:r>
            <a:r>
              <a:rPr lang="de-DE" altLang="de-DE">
                <a:cs typeface="Times New Roman" pitchFamily="18" charset="0"/>
              </a:rPr>
              <a:t> (oder </a:t>
            </a:r>
            <a:r>
              <a:rPr lang="de-DE" altLang="de-DE">
                <a:solidFill>
                  <a:schemeClr val="accent2"/>
                </a:solidFill>
                <a:cs typeface="Times New Roman" pitchFamily="18" charset="0"/>
              </a:rPr>
              <a:t>pulmonal</a:t>
            </a:r>
            <a:r>
              <a:rPr lang="de-DE" altLang="de-DE">
                <a:cs typeface="Times New Roman" pitchFamily="18" charset="0"/>
              </a:rPr>
              <a:t>) genannt.</a:t>
            </a:r>
            <a:endParaRPr lang="de-DE" alt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animEffect transition="in" filter="wipe(left)">
                                      <p:cBhvr>
                                        <p:cTn id="7" dur="500"/>
                                        <p:tgtEl>
                                          <p:spTgt spid="1085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8547">
                                            <p:txEl>
                                              <p:pRg st="1" end="1"/>
                                            </p:txEl>
                                          </p:spTgt>
                                        </p:tgtEl>
                                        <p:attrNameLst>
                                          <p:attrName>style.visibility</p:attrName>
                                        </p:attrNameLst>
                                      </p:cBhvr>
                                      <p:to>
                                        <p:strVal val="visible"/>
                                      </p:to>
                                    </p:set>
                                    <p:animEffect transition="in" filter="wipe(left)">
                                      <p:cBhvr>
                                        <p:cTn id="12" dur="500"/>
                                        <p:tgtEl>
                                          <p:spTgt spid="1085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de-DE" altLang="de-DE"/>
              <a:t>Atmung</a:t>
            </a:r>
          </a:p>
        </p:txBody>
      </p:sp>
      <p:graphicFrame>
        <p:nvGraphicFramePr>
          <p:cNvPr id="103429" name="Object 5"/>
          <p:cNvGraphicFramePr>
            <a:graphicFrameLocks noChangeAspect="1"/>
          </p:cNvGraphicFramePr>
          <p:nvPr/>
        </p:nvGraphicFramePr>
        <p:xfrm>
          <a:off x="2297113" y="2101850"/>
          <a:ext cx="4800600" cy="4422775"/>
        </p:xfrm>
        <a:graphic>
          <a:graphicData uri="http://schemas.openxmlformats.org/presentationml/2006/ole">
            <mc:AlternateContent xmlns:mc="http://schemas.openxmlformats.org/markup-compatibility/2006">
              <mc:Choice xmlns:v="urn:schemas-microsoft-com:vml" Requires="v">
                <p:oleObj spid="_x0000_s103458" name="CorelDRAW" r:id="rId4" imgW="3716280" imgH="3424320" progId="CorelDRAW.Graphic.9">
                  <p:embed/>
                </p:oleObj>
              </mc:Choice>
              <mc:Fallback>
                <p:oleObj name="CorelDRAW" r:id="rId4" imgW="3716280" imgH="3424320" progId="CorelDRAW.Graphic.9">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7113" y="2101850"/>
                        <a:ext cx="4800600" cy="442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03448" name="Group 24"/>
          <p:cNvGrpSpPr>
            <a:grpSpLocks/>
          </p:cNvGrpSpPr>
          <p:nvPr/>
        </p:nvGrpSpPr>
        <p:grpSpPr bwMode="auto">
          <a:xfrm>
            <a:off x="849313" y="4235450"/>
            <a:ext cx="3124200" cy="669925"/>
            <a:chOff x="384" y="2400"/>
            <a:chExt cx="1968" cy="422"/>
          </a:xfrm>
        </p:grpSpPr>
        <p:sp>
          <p:nvSpPr>
            <p:cNvPr id="103440" name="Line 16"/>
            <p:cNvSpPr>
              <a:spLocks noChangeShapeType="1"/>
            </p:cNvSpPr>
            <p:nvPr/>
          </p:nvSpPr>
          <p:spPr bwMode="auto">
            <a:xfrm flipH="1" flipV="1">
              <a:off x="1248" y="2640"/>
              <a:ext cx="1104" cy="0"/>
            </a:xfrm>
            <a:prstGeom prst="line">
              <a:avLst/>
            </a:prstGeom>
            <a:noFill/>
            <a:ln w="57150" cap="sq">
              <a:solidFill>
                <a:srgbClr val="009999"/>
              </a:solidFill>
              <a:round/>
              <a:headEnd type="oval" w="sm" len="sm"/>
              <a:tailEnd type="none" w="sm" len="sm"/>
            </a:ln>
            <a:effectLst/>
            <a:scene3d>
              <a:camera prst="legacyObliqueTopRight"/>
              <a:lightRig rig="legacyFlat3" dir="b"/>
            </a:scene3d>
            <a:sp3d extrusionH="125400" prstMaterial="legacyMatte">
              <a:bevelT w="13500" h="13500" prst="angle"/>
              <a:bevelB w="13500" h="13500" prst="angle"/>
              <a:extrusionClr>
                <a:srgbClr val="009999"/>
              </a:extrusion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de-DE"/>
            </a:p>
          </p:txBody>
        </p:sp>
        <p:sp>
          <p:nvSpPr>
            <p:cNvPr id="103430" name="Text Box 6"/>
            <p:cNvSpPr txBox="1">
              <a:spLocks noChangeArrowheads="1"/>
            </p:cNvSpPr>
            <p:nvPr/>
          </p:nvSpPr>
          <p:spPr bwMode="auto">
            <a:xfrm>
              <a:off x="384" y="2400"/>
              <a:ext cx="1104" cy="422"/>
            </a:xfrm>
            <a:prstGeom prst="rect">
              <a:avLst/>
            </a:prstGeom>
            <a:solidFill>
              <a:srgbClr val="009999"/>
            </a:solidFill>
            <a:ln>
              <a:noFill/>
            </a:ln>
            <a:effectLst/>
            <a:scene3d>
              <a:camera prst="legacyObliqueTopRight"/>
              <a:lightRig rig="legacyFlat3" dir="b"/>
            </a:scene3d>
            <a:sp3d extrusionH="125400" prstMaterial="legacyMatte">
              <a:bevelT w="13500" h="13500" prst="angle"/>
              <a:bevelB w="13500" h="13500" prst="angle"/>
              <a:extrusionClr>
                <a:srgbClr val="009999"/>
              </a:extrusionClr>
            </a:sp3d>
            <a:extLst>
              <a:ext uri="{91240B29-F687-4F45-9708-019B960494DF}">
                <a14:hiddenLine xmlns:a14="http://schemas.microsoft.com/office/drawing/2010/main" w="38100" cap="sq">
                  <a:no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flatTx/>
            </a:bodyPr>
            <a:lstStyle/>
            <a:p>
              <a:pPr>
                <a:spcBef>
                  <a:spcPct val="50000"/>
                </a:spcBef>
              </a:pPr>
              <a:r>
                <a:rPr lang="de-DE" altLang="de-DE" sz="2000">
                  <a:solidFill>
                    <a:schemeClr val="accent1"/>
                  </a:solidFill>
                  <a:effectLst>
                    <a:outerShdw blurRad="38100" dist="38100" dir="2700000" algn="tl">
                      <a:srgbClr val="000000"/>
                    </a:outerShdw>
                  </a:effectLst>
                  <a:latin typeface="Tahoma" pitchFamily="34" charset="0"/>
                </a:rPr>
                <a:t>Rechter</a:t>
              </a:r>
              <a:r>
                <a:rPr lang="de-DE" altLang="de-DE">
                  <a:solidFill>
                    <a:schemeClr val="accent1"/>
                  </a:solidFill>
                  <a:effectLst>
                    <a:outerShdw blurRad="38100" dist="38100" dir="2700000" algn="tl">
                      <a:srgbClr val="000000"/>
                    </a:outerShdw>
                  </a:effectLst>
                  <a:latin typeface="Tahoma" pitchFamily="34" charset="0"/>
                </a:rPr>
                <a:t> </a:t>
              </a:r>
              <a:r>
                <a:rPr lang="de-DE" altLang="de-DE" sz="2000">
                  <a:solidFill>
                    <a:schemeClr val="accent1"/>
                  </a:solidFill>
                  <a:effectLst>
                    <a:outerShdw blurRad="38100" dist="38100" dir="2700000" algn="tl">
                      <a:srgbClr val="000000"/>
                    </a:outerShdw>
                  </a:effectLst>
                  <a:latin typeface="Tahoma" pitchFamily="34" charset="0"/>
                </a:rPr>
                <a:t>Lungenflügel</a:t>
              </a:r>
            </a:p>
          </p:txBody>
        </p:sp>
      </p:grpSp>
      <p:grpSp>
        <p:nvGrpSpPr>
          <p:cNvPr id="103452" name="Group 28"/>
          <p:cNvGrpSpPr>
            <a:grpSpLocks/>
          </p:cNvGrpSpPr>
          <p:nvPr/>
        </p:nvGrpSpPr>
        <p:grpSpPr bwMode="auto">
          <a:xfrm>
            <a:off x="5421313" y="3930650"/>
            <a:ext cx="2895600" cy="669925"/>
            <a:chOff x="3264" y="2208"/>
            <a:chExt cx="1824" cy="422"/>
          </a:xfrm>
        </p:grpSpPr>
        <p:sp>
          <p:nvSpPr>
            <p:cNvPr id="103443" name="Line 19"/>
            <p:cNvSpPr>
              <a:spLocks noChangeShapeType="1"/>
            </p:cNvSpPr>
            <p:nvPr/>
          </p:nvSpPr>
          <p:spPr bwMode="auto">
            <a:xfrm flipV="1">
              <a:off x="3264" y="2448"/>
              <a:ext cx="816" cy="0"/>
            </a:xfrm>
            <a:prstGeom prst="line">
              <a:avLst/>
            </a:prstGeom>
            <a:noFill/>
            <a:ln w="57150" cap="sq">
              <a:solidFill>
                <a:srgbClr val="009999"/>
              </a:solidFill>
              <a:round/>
              <a:headEnd type="oval" w="sm" len="sm"/>
              <a:tailEnd type="none" w="sm" len="sm"/>
            </a:ln>
            <a:effectLst/>
            <a:scene3d>
              <a:camera prst="legacyObliqueTopRight"/>
              <a:lightRig rig="legacyFlat3" dir="b"/>
            </a:scene3d>
            <a:sp3d extrusionH="125400" prstMaterial="legacyMatte">
              <a:bevelT w="13500" h="13500" prst="angle"/>
              <a:bevelB w="13500" h="13500" prst="angle"/>
              <a:extrusionClr>
                <a:srgbClr val="009999"/>
              </a:extrusion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de-DE"/>
            </a:p>
          </p:txBody>
        </p:sp>
        <p:sp>
          <p:nvSpPr>
            <p:cNvPr id="103431" name="Text Box 7"/>
            <p:cNvSpPr txBox="1">
              <a:spLocks noChangeArrowheads="1"/>
            </p:cNvSpPr>
            <p:nvPr/>
          </p:nvSpPr>
          <p:spPr bwMode="auto">
            <a:xfrm>
              <a:off x="3984" y="2208"/>
              <a:ext cx="1104" cy="422"/>
            </a:xfrm>
            <a:prstGeom prst="rect">
              <a:avLst/>
            </a:prstGeom>
            <a:solidFill>
              <a:srgbClr val="009999"/>
            </a:solidFill>
            <a:ln>
              <a:noFill/>
            </a:ln>
            <a:effectLst/>
            <a:scene3d>
              <a:camera prst="legacyObliqueTopRight"/>
              <a:lightRig rig="legacyFlat3" dir="b"/>
            </a:scene3d>
            <a:sp3d extrusionH="125400" prstMaterial="legacyMatte">
              <a:bevelT w="13500" h="13500" prst="angle"/>
              <a:bevelB w="13500" h="13500" prst="angle"/>
              <a:extrusionClr>
                <a:srgbClr val="009999"/>
              </a:extrusionClr>
            </a:sp3d>
            <a:extLst>
              <a:ext uri="{91240B29-F687-4F45-9708-019B960494DF}">
                <a14:hiddenLine xmlns:a14="http://schemas.microsoft.com/office/drawing/2010/main" w="38100" cap="sq">
                  <a:no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flatTx/>
            </a:bodyPr>
            <a:lstStyle/>
            <a:p>
              <a:pPr>
                <a:spcBef>
                  <a:spcPct val="50000"/>
                </a:spcBef>
              </a:pPr>
              <a:r>
                <a:rPr lang="de-DE" altLang="de-DE" sz="2000">
                  <a:solidFill>
                    <a:schemeClr val="accent1"/>
                  </a:solidFill>
                  <a:effectLst>
                    <a:outerShdw blurRad="38100" dist="38100" dir="2700000" algn="tl">
                      <a:srgbClr val="000000"/>
                    </a:outerShdw>
                  </a:effectLst>
                  <a:latin typeface="Tahoma" pitchFamily="34" charset="0"/>
                </a:rPr>
                <a:t>Linker</a:t>
              </a:r>
              <a:r>
                <a:rPr lang="de-DE" altLang="de-DE">
                  <a:solidFill>
                    <a:schemeClr val="accent1"/>
                  </a:solidFill>
                  <a:effectLst>
                    <a:outerShdw blurRad="38100" dist="38100" dir="2700000" algn="tl">
                      <a:srgbClr val="000000"/>
                    </a:outerShdw>
                  </a:effectLst>
                  <a:latin typeface="Tahoma" pitchFamily="34" charset="0"/>
                </a:rPr>
                <a:t> </a:t>
              </a:r>
              <a:r>
                <a:rPr lang="de-DE" altLang="de-DE" sz="2000">
                  <a:solidFill>
                    <a:schemeClr val="accent1"/>
                  </a:solidFill>
                  <a:effectLst>
                    <a:outerShdw blurRad="38100" dist="38100" dir="2700000" algn="tl">
                      <a:srgbClr val="000000"/>
                    </a:outerShdw>
                  </a:effectLst>
                  <a:latin typeface="Tahoma" pitchFamily="34" charset="0"/>
                </a:rPr>
                <a:t>Lungenflügel</a:t>
              </a:r>
            </a:p>
          </p:txBody>
        </p:sp>
      </p:grpSp>
      <p:grpSp>
        <p:nvGrpSpPr>
          <p:cNvPr id="103451" name="Group 27"/>
          <p:cNvGrpSpPr>
            <a:grpSpLocks/>
          </p:cNvGrpSpPr>
          <p:nvPr/>
        </p:nvGrpSpPr>
        <p:grpSpPr bwMode="auto">
          <a:xfrm>
            <a:off x="4659313" y="1949450"/>
            <a:ext cx="3505200" cy="1295400"/>
            <a:chOff x="2736" y="960"/>
            <a:chExt cx="2208" cy="816"/>
          </a:xfrm>
        </p:grpSpPr>
        <p:sp>
          <p:nvSpPr>
            <p:cNvPr id="103444" name="Line 20"/>
            <p:cNvSpPr>
              <a:spLocks noChangeShapeType="1"/>
            </p:cNvSpPr>
            <p:nvPr/>
          </p:nvSpPr>
          <p:spPr bwMode="auto">
            <a:xfrm flipV="1">
              <a:off x="2736" y="1200"/>
              <a:ext cx="1248" cy="576"/>
            </a:xfrm>
            <a:prstGeom prst="line">
              <a:avLst/>
            </a:prstGeom>
            <a:noFill/>
            <a:ln w="57150" cap="sq">
              <a:solidFill>
                <a:srgbClr val="009999"/>
              </a:solidFill>
              <a:round/>
              <a:headEnd type="oval" w="sm" len="sm"/>
              <a:tailEnd type="none" w="sm" len="sm"/>
            </a:ln>
            <a:effectLst/>
            <a:scene3d>
              <a:camera prst="legacyObliqueTopRight"/>
              <a:lightRig rig="legacyFlat3" dir="b"/>
            </a:scene3d>
            <a:sp3d extrusionH="125400" prstMaterial="legacyMatte">
              <a:bevelT w="13500" h="13500" prst="angle"/>
              <a:bevelB w="13500" h="13500" prst="angle"/>
              <a:extrusionClr>
                <a:srgbClr val="009999"/>
              </a:extrusion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de-DE"/>
            </a:p>
          </p:txBody>
        </p:sp>
        <p:sp>
          <p:nvSpPr>
            <p:cNvPr id="103432" name="Text Box 8"/>
            <p:cNvSpPr txBox="1">
              <a:spLocks noChangeArrowheads="1"/>
            </p:cNvSpPr>
            <p:nvPr/>
          </p:nvSpPr>
          <p:spPr bwMode="auto">
            <a:xfrm>
              <a:off x="3744" y="960"/>
              <a:ext cx="1200" cy="250"/>
            </a:xfrm>
            <a:prstGeom prst="rect">
              <a:avLst/>
            </a:prstGeom>
            <a:solidFill>
              <a:srgbClr val="009999"/>
            </a:solidFill>
            <a:ln>
              <a:noFill/>
            </a:ln>
            <a:effectLst/>
            <a:scene3d>
              <a:camera prst="legacyObliqueTopRight"/>
              <a:lightRig rig="legacyFlat3" dir="b"/>
            </a:scene3d>
            <a:sp3d extrusionH="125400" prstMaterial="legacyMatte">
              <a:bevelT w="13500" h="13500" prst="angle"/>
              <a:bevelB w="13500" h="13500" prst="angle"/>
              <a:extrusionClr>
                <a:srgbClr val="009999"/>
              </a:extrusionClr>
            </a:sp3d>
            <a:extLst>
              <a:ext uri="{91240B29-F687-4F45-9708-019B960494DF}">
                <a14:hiddenLine xmlns:a14="http://schemas.microsoft.com/office/drawing/2010/main" w="38100" cap="sq">
                  <a:no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spcBef>
                  <a:spcPct val="50000"/>
                </a:spcBef>
              </a:pPr>
              <a:r>
                <a:rPr lang="de-DE" altLang="de-DE" sz="2000">
                  <a:solidFill>
                    <a:schemeClr val="accent1"/>
                  </a:solidFill>
                  <a:effectLst>
                    <a:outerShdw blurRad="38100" dist="38100" dir="2700000" algn="tl">
                      <a:srgbClr val="000000"/>
                    </a:outerShdw>
                  </a:effectLst>
                  <a:latin typeface="Tahoma" pitchFamily="34" charset="0"/>
                </a:rPr>
                <a:t>Luftröhre</a:t>
              </a:r>
            </a:p>
          </p:txBody>
        </p:sp>
      </p:grpSp>
      <p:grpSp>
        <p:nvGrpSpPr>
          <p:cNvPr id="103453" name="Group 29"/>
          <p:cNvGrpSpPr>
            <a:grpSpLocks/>
          </p:cNvGrpSpPr>
          <p:nvPr/>
        </p:nvGrpSpPr>
        <p:grpSpPr bwMode="auto">
          <a:xfrm>
            <a:off x="3973513" y="4997450"/>
            <a:ext cx="1905000" cy="1387475"/>
            <a:chOff x="2352" y="2880"/>
            <a:chExt cx="1200" cy="874"/>
          </a:xfrm>
        </p:grpSpPr>
        <p:sp>
          <p:nvSpPr>
            <p:cNvPr id="103445" name="Line 21"/>
            <p:cNvSpPr>
              <a:spLocks noChangeShapeType="1"/>
            </p:cNvSpPr>
            <p:nvPr/>
          </p:nvSpPr>
          <p:spPr bwMode="auto">
            <a:xfrm flipH="1">
              <a:off x="3072" y="2880"/>
              <a:ext cx="0" cy="720"/>
            </a:xfrm>
            <a:prstGeom prst="line">
              <a:avLst/>
            </a:prstGeom>
            <a:noFill/>
            <a:ln w="57150" cap="sq">
              <a:solidFill>
                <a:srgbClr val="009999"/>
              </a:solidFill>
              <a:round/>
              <a:headEnd type="oval" w="sm" len="sm"/>
              <a:tailEnd type="none" w="sm" len="sm"/>
            </a:ln>
            <a:effectLst/>
            <a:scene3d>
              <a:camera prst="legacyObliqueTopRight"/>
              <a:lightRig rig="legacyFlat3" dir="b"/>
            </a:scene3d>
            <a:sp3d extrusionH="125400" prstMaterial="legacyMatte">
              <a:bevelT w="13500" h="13500" prst="angle"/>
              <a:bevelB w="13500" h="13500" prst="angle"/>
              <a:extrusionClr>
                <a:srgbClr val="009999"/>
              </a:extrusion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de-DE"/>
            </a:p>
          </p:txBody>
        </p:sp>
        <p:sp>
          <p:nvSpPr>
            <p:cNvPr id="103433" name="Text Box 9"/>
            <p:cNvSpPr txBox="1">
              <a:spLocks noChangeArrowheads="1"/>
            </p:cNvSpPr>
            <p:nvPr/>
          </p:nvSpPr>
          <p:spPr bwMode="auto">
            <a:xfrm>
              <a:off x="2352" y="3504"/>
              <a:ext cx="1200" cy="250"/>
            </a:xfrm>
            <a:prstGeom prst="rect">
              <a:avLst/>
            </a:prstGeom>
            <a:solidFill>
              <a:srgbClr val="009999"/>
            </a:solidFill>
            <a:ln>
              <a:noFill/>
            </a:ln>
            <a:effectLst/>
            <a:scene3d>
              <a:camera prst="legacyObliqueTopRight"/>
              <a:lightRig rig="legacyFlat3" dir="b"/>
            </a:scene3d>
            <a:sp3d extrusionH="125400" prstMaterial="legacyMatte">
              <a:bevelT w="13500" h="13500" prst="angle"/>
              <a:bevelB w="13500" h="13500" prst="angle"/>
              <a:extrusionClr>
                <a:srgbClr val="009999"/>
              </a:extrusionClr>
            </a:sp3d>
            <a:extLst>
              <a:ext uri="{91240B29-F687-4F45-9708-019B960494DF}">
                <a14:hiddenLine xmlns:a14="http://schemas.microsoft.com/office/drawing/2010/main" w="38100" cap="sq">
                  <a:no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spcBef>
                  <a:spcPct val="50000"/>
                </a:spcBef>
              </a:pPr>
              <a:r>
                <a:rPr lang="de-DE" altLang="de-DE" sz="2000">
                  <a:solidFill>
                    <a:schemeClr val="accent1"/>
                  </a:solidFill>
                  <a:effectLst>
                    <a:outerShdw blurRad="38100" dist="38100" dir="2700000" algn="tl">
                      <a:srgbClr val="000000"/>
                    </a:outerShdw>
                  </a:effectLst>
                  <a:latin typeface="Tahoma" pitchFamily="34" charset="0"/>
                </a:rPr>
                <a:t>Zwerchfell</a:t>
              </a:r>
            </a:p>
          </p:txBody>
        </p:sp>
      </p:grpSp>
      <p:grpSp>
        <p:nvGrpSpPr>
          <p:cNvPr id="103447" name="Group 23"/>
          <p:cNvGrpSpPr>
            <a:grpSpLocks/>
          </p:cNvGrpSpPr>
          <p:nvPr/>
        </p:nvGrpSpPr>
        <p:grpSpPr bwMode="auto">
          <a:xfrm>
            <a:off x="773113" y="3168650"/>
            <a:ext cx="3505200" cy="762000"/>
            <a:chOff x="336" y="1728"/>
            <a:chExt cx="2208" cy="480"/>
          </a:xfrm>
        </p:grpSpPr>
        <p:sp>
          <p:nvSpPr>
            <p:cNvPr id="103439" name="Line 15"/>
            <p:cNvSpPr>
              <a:spLocks noChangeShapeType="1"/>
            </p:cNvSpPr>
            <p:nvPr/>
          </p:nvSpPr>
          <p:spPr bwMode="auto">
            <a:xfrm flipH="1" flipV="1">
              <a:off x="1440" y="1920"/>
              <a:ext cx="1104" cy="288"/>
            </a:xfrm>
            <a:prstGeom prst="line">
              <a:avLst/>
            </a:prstGeom>
            <a:noFill/>
            <a:ln w="57150" cap="sq">
              <a:solidFill>
                <a:srgbClr val="009999"/>
              </a:solidFill>
              <a:round/>
              <a:headEnd type="oval" w="sm" len="sm"/>
              <a:tailEnd type="none" w="sm" len="sm"/>
            </a:ln>
            <a:effectLst/>
            <a:scene3d>
              <a:camera prst="legacyObliqueTopRight"/>
              <a:lightRig rig="legacyFlat3" dir="b"/>
            </a:scene3d>
            <a:sp3d extrusionH="125400" prstMaterial="legacyMatte">
              <a:bevelT w="13500" h="13500" prst="angle"/>
              <a:bevelB w="13500" h="13500" prst="angle"/>
              <a:extrusionClr>
                <a:srgbClr val="009999"/>
              </a:extrusion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de-DE"/>
            </a:p>
          </p:txBody>
        </p:sp>
        <p:sp>
          <p:nvSpPr>
            <p:cNvPr id="103434" name="Text Box 10"/>
            <p:cNvSpPr txBox="1">
              <a:spLocks noChangeArrowheads="1"/>
            </p:cNvSpPr>
            <p:nvPr/>
          </p:nvSpPr>
          <p:spPr bwMode="auto">
            <a:xfrm>
              <a:off x="336" y="1728"/>
              <a:ext cx="1200" cy="250"/>
            </a:xfrm>
            <a:prstGeom prst="rect">
              <a:avLst/>
            </a:prstGeom>
            <a:solidFill>
              <a:srgbClr val="009999"/>
            </a:solidFill>
            <a:ln>
              <a:noFill/>
            </a:ln>
            <a:effectLst/>
            <a:scene3d>
              <a:camera prst="legacyObliqueTopRight"/>
              <a:lightRig rig="legacyFlat3" dir="b"/>
            </a:scene3d>
            <a:sp3d extrusionH="125400" prstMaterial="legacyMatte">
              <a:bevelT w="13500" h="13500" prst="angle"/>
              <a:bevelB w="13500" h="13500" prst="angle"/>
              <a:extrusionClr>
                <a:srgbClr val="009999"/>
              </a:extrusionClr>
            </a:sp3d>
            <a:extLst>
              <a:ext uri="{91240B29-F687-4F45-9708-019B960494DF}">
                <a14:hiddenLine xmlns:a14="http://schemas.microsoft.com/office/drawing/2010/main" w="38100" cap="sq">
                  <a:no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spcBef>
                  <a:spcPct val="50000"/>
                </a:spcBef>
              </a:pPr>
              <a:r>
                <a:rPr lang="de-DE" altLang="de-DE" sz="2000">
                  <a:solidFill>
                    <a:schemeClr val="accent1"/>
                  </a:solidFill>
                  <a:effectLst>
                    <a:outerShdw blurRad="38100" dist="38100" dir="2700000" algn="tl">
                      <a:srgbClr val="000000"/>
                    </a:outerShdw>
                  </a:effectLst>
                  <a:latin typeface="Tahoma" pitchFamily="34" charset="0"/>
                </a:rPr>
                <a:t>Bronchien</a:t>
              </a:r>
            </a:p>
          </p:txBody>
        </p:sp>
      </p:grpSp>
      <p:grpSp>
        <p:nvGrpSpPr>
          <p:cNvPr id="103446" name="Group 22"/>
          <p:cNvGrpSpPr>
            <a:grpSpLocks/>
          </p:cNvGrpSpPr>
          <p:nvPr/>
        </p:nvGrpSpPr>
        <p:grpSpPr bwMode="auto">
          <a:xfrm>
            <a:off x="1077913" y="2406650"/>
            <a:ext cx="2438400" cy="762000"/>
            <a:chOff x="528" y="1248"/>
            <a:chExt cx="1536" cy="480"/>
          </a:xfrm>
        </p:grpSpPr>
        <p:sp>
          <p:nvSpPr>
            <p:cNvPr id="103438" name="Line 14"/>
            <p:cNvSpPr>
              <a:spLocks noChangeShapeType="1"/>
            </p:cNvSpPr>
            <p:nvPr/>
          </p:nvSpPr>
          <p:spPr bwMode="auto">
            <a:xfrm flipH="1" flipV="1">
              <a:off x="1632" y="1488"/>
              <a:ext cx="432" cy="240"/>
            </a:xfrm>
            <a:prstGeom prst="line">
              <a:avLst/>
            </a:prstGeom>
            <a:noFill/>
            <a:ln w="57150" cap="sq">
              <a:solidFill>
                <a:srgbClr val="009999"/>
              </a:solidFill>
              <a:round/>
              <a:headEnd type="oval" w="sm" len="sm"/>
              <a:tailEnd type="none" w="sm" len="sm"/>
            </a:ln>
            <a:effectLst/>
            <a:scene3d>
              <a:camera prst="legacyObliqueTopRight"/>
              <a:lightRig rig="legacyFlat3" dir="b"/>
            </a:scene3d>
            <a:sp3d extrusionH="125400" prstMaterial="legacyMatte">
              <a:bevelT w="13500" h="13500" prst="angle"/>
              <a:bevelB w="13500" h="13500" prst="angle"/>
              <a:extrusionClr>
                <a:srgbClr val="009999"/>
              </a:extrusion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de-DE"/>
            </a:p>
          </p:txBody>
        </p:sp>
        <p:sp>
          <p:nvSpPr>
            <p:cNvPr id="103435" name="Text Box 11"/>
            <p:cNvSpPr txBox="1">
              <a:spLocks noChangeArrowheads="1"/>
            </p:cNvSpPr>
            <p:nvPr/>
          </p:nvSpPr>
          <p:spPr bwMode="auto">
            <a:xfrm>
              <a:off x="528" y="1248"/>
              <a:ext cx="1200" cy="250"/>
            </a:xfrm>
            <a:prstGeom prst="rect">
              <a:avLst/>
            </a:prstGeom>
            <a:solidFill>
              <a:srgbClr val="009999"/>
            </a:solidFill>
            <a:ln>
              <a:noFill/>
            </a:ln>
            <a:effectLst/>
            <a:scene3d>
              <a:camera prst="legacyObliqueTopRight"/>
              <a:lightRig rig="legacyFlat3" dir="b"/>
            </a:scene3d>
            <a:sp3d extrusionH="125400" prstMaterial="legacyMatte">
              <a:bevelT w="13500" h="13500" prst="angle"/>
              <a:bevelB w="13500" h="13500" prst="angle"/>
              <a:extrusionClr>
                <a:srgbClr val="009999"/>
              </a:extrusionClr>
            </a:sp3d>
            <a:extLst>
              <a:ext uri="{91240B29-F687-4F45-9708-019B960494DF}">
                <a14:hiddenLine xmlns:a14="http://schemas.microsoft.com/office/drawing/2010/main" w="38100" cap="sq">
                  <a:no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spcBef>
                  <a:spcPct val="50000"/>
                </a:spcBef>
              </a:pPr>
              <a:r>
                <a:rPr lang="de-DE" altLang="de-DE" sz="2000">
                  <a:solidFill>
                    <a:schemeClr val="accent1"/>
                  </a:solidFill>
                  <a:effectLst>
                    <a:outerShdw blurRad="38100" dist="38100" dir="2700000" algn="tl">
                      <a:srgbClr val="000000"/>
                    </a:outerShdw>
                  </a:effectLst>
                  <a:latin typeface="Tahoma" pitchFamily="34" charset="0"/>
                </a:rPr>
                <a:t>Schlüsselbein</a:t>
              </a:r>
            </a:p>
          </p:txBody>
        </p:sp>
      </p:grpSp>
      <p:grpSp>
        <p:nvGrpSpPr>
          <p:cNvPr id="103449" name="Group 25"/>
          <p:cNvGrpSpPr>
            <a:grpSpLocks/>
          </p:cNvGrpSpPr>
          <p:nvPr/>
        </p:nvGrpSpPr>
        <p:grpSpPr bwMode="auto">
          <a:xfrm>
            <a:off x="1001713" y="5530850"/>
            <a:ext cx="2667000" cy="396875"/>
            <a:chOff x="480" y="3216"/>
            <a:chExt cx="1680" cy="250"/>
          </a:xfrm>
        </p:grpSpPr>
        <p:sp>
          <p:nvSpPr>
            <p:cNvPr id="103441" name="Line 17"/>
            <p:cNvSpPr>
              <a:spLocks noChangeShapeType="1"/>
            </p:cNvSpPr>
            <p:nvPr/>
          </p:nvSpPr>
          <p:spPr bwMode="auto">
            <a:xfrm flipH="1" flipV="1">
              <a:off x="1056" y="3360"/>
              <a:ext cx="1104" cy="0"/>
            </a:xfrm>
            <a:prstGeom prst="line">
              <a:avLst/>
            </a:prstGeom>
            <a:noFill/>
            <a:ln w="57150" cap="sq">
              <a:solidFill>
                <a:srgbClr val="009999"/>
              </a:solidFill>
              <a:round/>
              <a:headEnd type="oval" w="sm" len="sm"/>
              <a:tailEnd type="none" w="sm" len="sm"/>
            </a:ln>
            <a:effectLst/>
            <a:scene3d>
              <a:camera prst="legacyObliqueTopRight"/>
              <a:lightRig rig="legacyFlat3" dir="b"/>
            </a:scene3d>
            <a:sp3d extrusionH="125400" prstMaterial="legacyMatte">
              <a:bevelT w="13500" h="13500" prst="angle"/>
              <a:bevelB w="13500" h="13500" prst="angle"/>
              <a:extrusionClr>
                <a:srgbClr val="009999"/>
              </a:extrusion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de-DE"/>
            </a:p>
          </p:txBody>
        </p:sp>
        <p:sp>
          <p:nvSpPr>
            <p:cNvPr id="103436" name="Text Box 12"/>
            <p:cNvSpPr txBox="1">
              <a:spLocks noChangeArrowheads="1"/>
            </p:cNvSpPr>
            <p:nvPr/>
          </p:nvSpPr>
          <p:spPr bwMode="auto">
            <a:xfrm>
              <a:off x="480" y="3216"/>
              <a:ext cx="1200" cy="250"/>
            </a:xfrm>
            <a:prstGeom prst="rect">
              <a:avLst/>
            </a:prstGeom>
            <a:solidFill>
              <a:srgbClr val="009999"/>
            </a:solidFill>
            <a:ln>
              <a:noFill/>
            </a:ln>
            <a:effectLst/>
            <a:scene3d>
              <a:camera prst="legacyObliqueTopRight"/>
              <a:lightRig rig="legacyFlat3" dir="b"/>
            </a:scene3d>
            <a:sp3d extrusionH="125400" prstMaterial="legacyMatte">
              <a:bevelT w="13500" h="13500" prst="angle"/>
              <a:bevelB w="13500" h="13500" prst="angle"/>
              <a:extrusionClr>
                <a:srgbClr val="009999"/>
              </a:extrusionClr>
            </a:sp3d>
            <a:extLst>
              <a:ext uri="{91240B29-F687-4F45-9708-019B960494DF}">
                <a14:hiddenLine xmlns:a14="http://schemas.microsoft.com/office/drawing/2010/main" w="38100" cap="sq">
                  <a:no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spcBef>
                  <a:spcPct val="50000"/>
                </a:spcBef>
              </a:pPr>
              <a:r>
                <a:rPr lang="de-DE" altLang="de-DE" sz="2000">
                  <a:solidFill>
                    <a:schemeClr val="accent1"/>
                  </a:solidFill>
                  <a:effectLst>
                    <a:outerShdw blurRad="38100" dist="38100" dir="2700000" algn="tl">
                      <a:srgbClr val="000000"/>
                    </a:outerShdw>
                  </a:effectLst>
                  <a:latin typeface="Tahoma" pitchFamily="34" charset="0"/>
                </a:rPr>
                <a:t>Rippen</a:t>
              </a:r>
            </a:p>
          </p:txBody>
        </p:sp>
      </p:grpSp>
      <p:grpSp>
        <p:nvGrpSpPr>
          <p:cNvPr id="103450" name="Group 26"/>
          <p:cNvGrpSpPr>
            <a:grpSpLocks/>
          </p:cNvGrpSpPr>
          <p:nvPr/>
        </p:nvGrpSpPr>
        <p:grpSpPr bwMode="auto">
          <a:xfrm>
            <a:off x="4202113" y="1873250"/>
            <a:ext cx="1905000" cy="914400"/>
            <a:chOff x="2496" y="912"/>
            <a:chExt cx="1200" cy="576"/>
          </a:xfrm>
        </p:grpSpPr>
        <p:sp>
          <p:nvSpPr>
            <p:cNvPr id="103442" name="Line 18"/>
            <p:cNvSpPr>
              <a:spLocks noChangeShapeType="1"/>
            </p:cNvSpPr>
            <p:nvPr/>
          </p:nvSpPr>
          <p:spPr bwMode="auto">
            <a:xfrm flipH="1" flipV="1">
              <a:off x="2736" y="1152"/>
              <a:ext cx="0" cy="336"/>
            </a:xfrm>
            <a:prstGeom prst="line">
              <a:avLst/>
            </a:prstGeom>
            <a:noFill/>
            <a:ln w="57150" cap="sq">
              <a:solidFill>
                <a:srgbClr val="009999"/>
              </a:solidFill>
              <a:round/>
              <a:headEnd type="oval" w="sm" len="sm"/>
              <a:tailEnd type="none" w="sm" len="sm"/>
            </a:ln>
            <a:effectLst/>
            <a:scene3d>
              <a:camera prst="legacyObliqueTopRight"/>
              <a:lightRig rig="legacyFlat3" dir="b"/>
            </a:scene3d>
            <a:sp3d extrusionH="125400" prstMaterial="legacyMatte">
              <a:bevelT w="13500" h="13500" prst="angle"/>
              <a:bevelB w="13500" h="13500" prst="angle"/>
              <a:extrusionClr>
                <a:srgbClr val="009999"/>
              </a:extrusion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de-DE"/>
            </a:p>
          </p:txBody>
        </p:sp>
        <p:sp>
          <p:nvSpPr>
            <p:cNvPr id="103437" name="Text Box 13"/>
            <p:cNvSpPr txBox="1">
              <a:spLocks noChangeArrowheads="1"/>
            </p:cNvSpPr>
            <p:nvPr/>
          </p:nvSpPr>
          <p:spPr bwMode="auto">
            <a:xfrm>
              <a:off x="2496" y="912"/>
              <a:ext cx="1200" cy="250"/>
            </a:xfrm>
            <a:prstGeom prst="rect">
              <a:avLst/>
            </a:prstGeom>
            <a:solidFill>
              <a:srgbClr val="009999"/>
            </a:solidFill>
            <a:ln>
              <a:noFill/>
            </a:ln>
            <a:effectLst/>
            <a:scene3d>
              <a:camera prst="legacyObliqueTopRight"/>
              <a:lightRig rig="legacyFlat3" dir="b"/>
            </a:scene3d>
            <a:sp3d extrusionH="125400" prstMaterial="legacyMatte">
              <a:bevelT w="13500" h="13500" prst="angle"/>
              <a:bevelB w="13500" h="13500" prst="angle"/>
              <a:extrusionClr>
                <a:srgbClr val="009999"/>
              </a:extrusionClr>
            </a:sp3d>
            <a:extLst>
              <a:ext uri="{91240B29-F687-4F45-9708-019B960494DF}">
                <a14:hiddenLine xmlns:a14="http://schemas.microsoft.com/office/drawing/2010/main" w="38100" cap="sq">
                  <a:no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spcBef>
                  <a:spcPct val="50000"/>
                </a:spcBef>
              </a:pPr>
              <a:r>
                <a:rPr lang="de-DE" altLang="de-DE" sz="2000">
                  <a:solidFill>
                    <a:schemeClr val="accent1"/>
                  </a:solidFill>
                  <a:effectLst>
                    <a:outerShdw blurRad="38100" dist="38100" dir="2700000" algn="tl">
                      <a:srgbClr val="000000"/>
                    </a:outerShdw>
                  </a:effectLst>
                  <a:latin typeface="Tahoma" pitchFamily="34" charset="0"/>
                </a:rPr>
                <a:t>Kehlkopf</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03450"/>
                                        </p:tgtEl>
                                        <p:attrNameLst>
                                          <p:attrName>style.visibility</p:attrName>
                                        </p:attrNameLst>
                                      </p:cBhvr>
                                      <p:to>
                                        <p:strVal val="visible"/>
                                      </p:to>
                                    </p:set>
                                    <p:animEffect transition="in" filter="wipe(down)">
                                      <p:cBhvr>
                                        <p:cTn id="7" dur="500"/>
                                        <p:tgtEl>
                                          <p:spTgt spid="1034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03451"/>
                                        </p:tgtEl>
                                        <p:attrNameLst>
                                          <p:attrName>style.visibility</p:attrName>
                                        </p:attrNameLst>
                                      </p:cBhvr>
                                      <p:to>
                                        <p:strVal val="visible"/>
                                      </p:to>
                                    </p:set>
                                    <p:animEffect transition="in" filter="wipe(down)">
                                      <p:cBhvr>
                                        <p:cTn id="12" dur="500"/>
                                        <p:tgtEl>
                                          <p:spTgt spid="10345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103446"/>
                                        </p:tgtEl>
                                        <p:attrNameLst>
                                          <p:attrName>style.visibility</p:attrName>
                                        </p:attrNameLst>
                                      </p:cBhvr>
                                      <p:to>
                                        <p:strVal val="visible"/>
                                      </p:to>
                                    </p:set>
                                    <p:animEffect transition="in" filter="wipe(right)">
                                      <p:cBhvr>
                                        <p:cTn id="17" dur="500"/>
                                        <p:tgtEl>
                                          <p:spTgt spid="10344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103447"/>
                                        </p:tgtEl>
                                        <p:attrNameLst>
                                          <p:attrName>style.visibility</p:attrName>
                                        </p:attrNameLst>
                                      </p:cBhvr>
                                      <p:to>
                                        <p:strVal val="visible"/>
                                      </p:to>
                                    </p:set>
                                    <p:animEffect transition="in" filter="wipe(right)">
                                      <p:cBhvr>
                                        <p:cTn id="22" dur="500"/>
                                        <p:tgtEl>
                                          <p:spTgt spid="10344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nodeType="clickEffect">
                                  <p:stCondLst>
                                    <p:cond delay="0"/>
                                  </p:stCondLst>
                                  <p:childTnLst>
                                    <p:set>
                                      <p:cBhvr>
                                        <p:cTn id="26" dur="1" fill="hold">
                                          <p:stCondLst>
                                            <p:cond delay="0"/>
                                          </p:stCondLst>
                                        </p:cTn>
                                        <p:tgtEl>
                                          <p:spTgt spid="103448"/>
                                        </p:tgtEl>
                                        <p:attrNameLst>
                                          <p:attrName>style.visibility</p:attrName>
                                        </p:attrNameLst>
                                      </p:cBhvr>
                                      <p:to>
                                        <p:strVal val="visible"/>
                                      </p:to>
                                    </p:set>
                                    <p:animEffect transition="in" filter="wipe(right)">
                                      <p:cBhvr>
                                        <p:cTn id="27" dur="500"/>
                                        <p:tgtEl>
                                          <p:spTgt spid="103448"/>
                                        </p:tgtEl>
                                      </p:cBhvr>
                                    </p:animEffect>
                                  </p:childTnLst>
                                </p:cTn>
                              </p:par>
                            </p:childTnLst>
                          </p:cTn>
                        </p:par>
                        <p:par>
                          <p:cTn id="28" fill="hold" nodeType="afterGroup">
                            <p:stCondLst>
                              <p:cond delay="500"/>
                            </p:stCondLst>
                            <p:childTnLst>
                              <p:par>
                                <p:cTn id="29" presetID="22" presetClass="entr" presetSubtype="8" fill="hold" nodeType="afterEffect">
                                  <p:stCondLst>
                                    <p:cond delay="0"/>
                                  </p:stCondLst>
                                  <p:childTnLst>
                                    <p:set>
                                      <p:cBhvr>
                                        <p:cTn id="30" dur="1" fill="hold">
                                          <p:stCondLst>
                                            <p:cond delay="0"/>
                                          </p:stCondLst>
                                        </p:cTn>
                                        <p:tgtEl>
                                          <p:spTgt spid="103452"/>
                                        </p:tgtEl>
                                        <p:attrNameLst>
                                          <p:attrName>style.visibility</p:attrName>
                                        </p:attrNameLst>
                                      </p:cBhvr>
                                      <p:to>
                                        <p:strVal val="visible"/>
                                      </p:to>
                                    </p:set>
                                    <p:animEffect transition="in" filter="wipe(left)">
                                      <p:cBhvr>
                                        <p:cTn id="31" dur="500"/>
                                        <p:tgtEl>
                                          <p:spTgt spid="10345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2" fill="hold" nodeType="clickEffect">
                                  <p:stCondLst>
                                    <p:cond delay="0"/>
                                  </p:stCondLst>
                                  <p:childTnLst>
                                    <p:set>
                                      <p:cBhvr>
                                        <p:cTn id="35" dur="1" fill="hold">
                                          <p:stCondLst>
                                            <p:cond delay="0"/>
                                          </p:stCondLst>
                                        </p:cTn>
                                        <p:tgtEl>
                                          <p:spTgt spid="103449"/>
                                        </p:tgtEl>
                                        <p:attrNameLst>
                                          <p:attrName>style.visibility</p:attrName>
                                        </p:attrNameLst>
                                      </p:cBhvr>
                                      <p:to>
                                        <p:strVal val="visible"/>
                                      </p:to>
                                    </p:set>
                                    <p:animEffect transition="in" filter="wipe(right)">
                                      <p:cBhvr>
                                        <p:cTn id="36" dur="500"/>
                                        <p:tgtEl>
                                          <p:spTgt spid="10344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1" fill="hold" nodeType="clickEffect">
                                  <p:stCondLst>
                                    <p:cond delay="0"/>
                                  </p:stCondLst>
                                  <p:childTnLst>
                                    <p:set>
                                      <p:cBhvr>
                                        <p:cTn id="40" dur="1" fill="hold">
                                          <p:stCondLst>
                                            <p:cond delay="0"/>
                                          </p:stCondLst>
                                        </p:cTn>
                                        <p:tgtEl>
                                          <p:spTgt spid="103453"/>
                                        </p:tgtEl>
                                        <p:attrNameLst>
                                          <p:attrName>style.visibility</p:attrName>
                                        </p:attrNameLst>
                                      </p:cBhvr>
                                      <p:to>
                                        <p:strVal val="visible"/>
                                      </p:to>
                                    </p:set>
                                    <p:animEffect transition="in" filter="wipe(up)">
                                      <p:cBhvr>
                                        <p:cTn id="41" dur="500"/>
                                        <p:tgtEl>
                                          <p:spTgt spid="103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de-DE" altLang="de-DE"/>
              <a:t>Einatmen</a:t>
            </a:r>
          </a:p>
        </p:txBody>
      </p:sp>
      <p:sp>
        <p:nvSpPr>
          <p:cNvPr id="109571" name="Rectangle 3"/>
          <p:cNvSpPr>
            <a:spLocks noGrp="1" noChangeArrowheads="1"/>
          </p:cNvSpPr>
          <p:nvPr>
            <p:ph type="body" idx="1"/>
          </p:nvPr>
        </p:nvSpPr>
        <p:spPr>
          <a:xfrm>
            <a:off x="762000" y="1905000"/>
            <a:ext cx="8077200" cy="4267200"/>
          </a:xfrm>
        </p:spPr>
        <p:txBody>
          <a:bodyPr/>
          <a:lstStyle/>
          <a:p>
            <a:pPr marL="0" indent="0" algn="just">
              <a:lnSpc>
                <a:spcPct val="90000"/>
              </a:lnSpc>
              <a:buFont typeface="Wingdings 2" pitchFamily="18" charset="2"/>
              <a:buNone/>
            </a:pPr>
            <a:r>
              <a:rPr lang="de-DE" altLang="de-DE">
                <a:cs typeface="Times New Roman" pitchFamily="18" charset="0"/>
              </a:rPr>
              <a:t>Die Lungen können sich zwar nicht aus eigener Kraft bewegen, sie sind jedoch elastisch, so dass sie sich ausdehnen können, wenn eine Kraft von Außen auf sie einwirkt. Dies geschieht entweder durch </a:t>
            </a:r>
            <a:r>
              <a:rPr lang="de-DE" altLang="de-DE">
                <a:solidFill>
                  <a:schemeClr val="accent2"/>
                </a:solidFill>
                <a:cs typeface="Times New Roman" pitchFamily="18" charset="0"/>
              </a:rPr>
              <a:t>Absenken des Zwerchfells</a:t>
            </a:r>
            <a:r>
              <a:rPr lang="de-DE" altLang="de-DE">
                <a:cs typeface="Times New Roman" pitchFamily="18" charset="0"/>
              </a:rPr>
              <a:t> oder durch </a:t>
            </a:r>
            <a:r>
              <a:rPr lang="de-DE" altLang="de-DE">
                <a:solidFill>
                  <a:schemeClr val="accent2"/>
                </a:solidFill>
                <a:cs typeface="Times New Roman" pitchFamily="18" charset="0"/>
              </a:rPr>
              <a:t>Heben des Brustkorbes</a:t>
            </a:r>
            <a:r>
              <a:rPr lang="de-DE" altLang="de-DE">
                <a:cs typeface="Times New Roman" pitchFamily="18" charset="0"/>
              </a:rPr>
              <a:t> infolge der Kontraktion der äußeren </a:t>
            </a:r>
            <a:r>
              <a:rPr lang="de-DE" altLang="de-DE">
                <a:solidFill>
                  <a:schemeClr val="accent2"/>
                </a:solidFill>
                <a:cs typeface="Times New Roman" pitchFamily="18" charset="0"/>
              </a:rPr>
              <a:t>Zwischenrippenmuskeln</a:t>
            </a:r>
            <a:r>
              <a:rPr lang="de-DE" altLang="de-DE">
                <a:cs typeface="Times New Roman" pitchFamily="18" charset="0"/>
              </a:rPr>
              <a:t>. </a:t>
            </a:r>
          </a:p>
          <a:p>
            <a:pPr marL="0" indent="0" algn="just">
              <a:lnSpc>
                <a:spcPct val="90000"/>
              </a:lnSpc>
              <a:buFont typeface="Wingdings 2" pitchFamily="18" charset="2"/>
              <a:buNone/>
            </a:pPr>
            <a:r>
              <a:rPr lang="de-DE" altLang="de-DE">
                <a:cs typeface="Times New Roman" pitchFamily="18" charset="0"/>
              </a:rPr>
              <a:t>In beiden Fällen vergrößert sich das Lungenvolumen, wodurch die in den Lungen eingeschlossene Luft ver-dünnt wird. Sinkt der Luftdruck in der Lunge unter den der Außenluft und besteht über die Atemwege eine Verbindung zu dieser, so wird zum Druckausgleich Luft in die Lunge einströmen. </a:t>
            </a:r>
            <a:endParaRPr lang="de-DE" alt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animEffect transition="in" filter="wipe(left)">
                                      <p:cBhvr>
                                        <p:cTn id="7" dur="500"/>
                                        <p:tgtEl>
                                          <p:spTgt spid="1095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9571">
                                            <p:txEl>
                                              <p:pRg st="1" end="1"/>
                                            </p:txEl>
                                          </p:spTgt>
                                        </p:tgtEl>
                                        <p:attrNameLst>
                                          <p:attrName>style.visibility</p:attrName>
                                        </p:attrNameLst>
                                      </p:cBhvr>
                                      <p:to>
                                        <p:strVal val="visible"/>
                                      </p:to>
                                    </p:set>
                                    <p:animEffect transition="in" filter="wipe(left)">
                                      <p:cBhvr>
                                        <p:cTn id="12" dur="500"/>
                                        <p:tgtEl>
                                          <p:spTgt spid="1095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de-DE" altLang="de-DE"/>
              <a:t>Einatmen: Luft wird in die Lungen eingesaugt</a:t>
            </a:r>
          </a:p>
        </p:txBody>
      </p:sp>
      <p:graphicFrame>
        <p:nvGraphicFramePr>
          <p:cNvPr id="104454" name="Object 6"/>
          <p:cNvGraphicFramePr>
            <a:graphicFrameLocks noChangeAspect="1"/>
          </p:cNvGraphicFramePr>
          <p:nvPr/>
        </p:nvGraphicFramePr>
        <p:xfrm>
          <a:off x="2667000" y="1600200"/>
          <a:ext cx="3800475" cy="3943350"/>
        </p:xfrm>
        <a:graphic>
          <a:graphicData uri="http://schemas.openxmlformats.org/presentationml/2006/ole">
            <mc:AlternateContent xmlns:mc="http://schemas.openxmlformats.org/markup-compatibility/2006">
              <mc:Choice xmlns:v="urn:schemas-microsoft-com:vml" Requires="v">
                <p:oleObj spid="_x0000_s104462" name="CorelPhotoPaint.Image.9" r:id="rId4" imgW="2533333" imgH="2628571" progId="CorelPhotoPaint.Image.9">
                  <p:embed/>
                </p:oleObj>
              </mc:Choice>
              <mc:Fallback>
                <p:oleObj name="CorelPhotoPaint.Image.9" r:id="rId4" imgW="2533333" imgH="2628571" progId="CorelPhotoPaint.Image.9">
                  <p:embed/>
                  <p:pic>
                    <p:nvPicPr>
                      <p:cNvPr id="0" name="Object 6"/>
                      <p:cNvPicPr>
                        <a:picLocks noChangeAspect="1" noChangeArrowheads="1"/>
                      </p:cNvPicPr>
                      <p:nvPr/>
                    </p:nvPicPr>
                    <p:blipFill>
                      <a:blip r:embed="rId5">
                        <a:clrChange>
                          <a:clrFrom>
                            <a:srgbClr val="00FE00"/>
                          </a:clrFrom>
                          <a:clrTo>
                            <a:srgbClr val="00FE00">
                              <a:alpha val="0"/>
                            </a:srgbClr>
                          </a:clrTo>
                        </a:clrChange>
                        <a:extLst>
                          <a:ext uri="{28A0092B-C50C-407E-A947-70E740481C1C}">
                            <a14:useLocalDpi xmlns:a14="http://schemas.microsoft.com/office/drawing/2010/main" val="0"/>
                          </a:ext>
                        </a:extLst>
                      </a:blip>
                      <a:srcRect/>
                      <a:stretch>
                        <a:fillRect/>
                      </a:stretch>
                    </p:blipFill>
                    <p:spPr bwMode="auto">
                      <a:xfrm>
                        <a:off x="2667000" y="1600200"/>
                        <a:ext cx="3800475"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4455" name="Text Box 7"/>
          <p:cNvSpPr txBox="1">
            <a:spLocks noChangeArrowheads="1"/>
          </p:cNvSpPr>
          <p:nvPr/>
        </p:nvSpPr>
        <p:spPr bwMode="auto">
          <a:xfrm>
            <a:off x="2438400" y="2209800"/>
            <a:ext cx="16002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de-DE" altLang="de-DE" sz="2300">
                <a:effectLst>
                  <a:outerShdw blurRad="38100" dist="38100" dir="2700000" algn="tl">
                    <a:srgbClr val="C0C0C0"/>
                  </a:outerShdw>
                </a:effectLst>
                <a:latin typeface="Tahoma" pitchFamily="34" charset="0"/>
              </a:rPr>
              <a:t>Luftröhre</a:t>
            </a:r>
          </a:p>
        </p:txBody>
      </p:sp>
      <p:sp>
        <p:nvSpPr>
          <p:cNvPr id="104456" name="Text Box 8"/>
          <p:cNvSpPr txBox="1">
            <a:spLocks noChangeArrowheads="1"/>
          </p:cNvSpPr>
          <p:nvPr/>
        </p:nvSpPr>
        <p:spPr bwMode="auto">
          <a:xfrm>
            <a:off x="5200650" y="1557338"/>
            <a:ext cx="2971800" cy="114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altLang="de-DE" sz="2300">
                <a:effectLst>
                  <a:outerShdw blurRad="38100" dist="38100" dir="2700000" algn="tl">
                    <a:srgbClr val="C0C0C0"/>
                  </a:outerShdw>
                </a:effectLst>
                <a:latin typeface="Tahoma" pitchFamily="34" charset="0"/>
              </a:rPr>
              <a:t>Kleine Brustmuskeln ziehen sich zusammen</a:t>
            </a:r>
          </a:p>
        </p:txBody>
      </p:sp>
      <p:sp>
        <p:nvSpPr>
          <p:cNvPr id="104457" name="Text Box 9"/>
          <p:cNvSpPr txBox="1">
            <a:spLocks noChangeArrowheads="1"/>
          </p:cNvSpPr>
          <p:nvPr/>
        </p:nvSpPr>
        <p:spPr bwMode="auto">
          <a:xfrm>
            <a:off x="6464300" y="4419600"/>
            <a:ext cx="2644775" cy="1052513"/>
          </a:xfrm>
          <a:prstGeom prst="rect">
            <a:avLst/>
          </a:prstGeom>
          <a:solidFill>
            <a:schemeClr val="accent1"/>
          </a:solidFill>
          <a:ln>
            <a:noFill/>
          </a:ln>
          <a:effectLst/>
          <a:extLs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l">
              <a:spcBef>
                <a:spcPct val="50000"/>
              </a:spcBef>
            </a:pPr>
            <a:r>
              <a:rPr lang="de-DE" altLang="de-DE" sz="2300">
                <a:effectLst>
                  <a:outerShdw blurRad="38100" dist="38100" dir="2700000" algn="tl">
                    <a:srgbClr val="C0C0C0"/>
                  </a:outerShdw>
                </a:effectLst>
                <a:latin typeface="Tahoma" pitchFamily="34" charset="0"/>
              </a:rPr>
              <a:t>Interkostalmuskeln ziehen sich zusammen</a:t>
            </a:r>
          </a:p>
        </p:txBody>
      </p:sp>
      <p:sp>
        <p:nvSpPr>
          <p:cNvPr id="104458" name="Text Box 10"/>
          <p:cNvSpPr txBox="1">
            <a:spLocks noChangeArrowheads="1"/>
          </p:cNvSpPr>
          <p:nvPr/>
        </p:nvSpPr>
        <p:spPr bwMode="auto">
          <a:xfrm>
            <a:off x="2971800" y="5410200"/>
            <a:ext cx="3581400" cy="105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l">
              <a:spcBef>
                <a:spcPct val="50000"/>
              </a:spcBef>
            </a:pPr>
            <a:r>
              <a:rPr lang="de-DE" altLang="de-DE" sz="2300">
                <a:effectLst>
                  <a:outerShdw blurRad="38100" dist="38100" dir="2700000" algn="tl">
                    <a:srgbClr val="C0C0C0"/>
                  </a:outerShdw>
                </a:effectLst>
                <a:latin typeface="Tahoma" pitchFamily="34" charset="0"/>
              </a:rPr>
              <a:t>Zwerchfell zieht sich zusammen und flacht sich ab</a:t>
            </a:r>
          </a:p>
        </p:txBody>
      </p:sp>
      <p:sp>
        <p:nvSpPr>
          <p:cNvPr id="104459" name="Text Box 11"/>
          <p:cNvSpPr txBox="1">
            <a:spLocks noChangeArrowheads="1"/>
          </p:cNvSpPr>
          <p:nvPr/>
        </p:nvSpPr>
        <p:spPr bwMode="auto">
          <a:xfrm>
            <a:off x="685800" y="2590800"/>
            <a:ext cx="2133600" cy="114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altLang="de-DE" sz="2300">
                <a:effectLst>
                  <a:outerShdw blurRad="38100" dist="38100" dir="2700000" algn="tl">
                    <a:srgbClr val="C0C0C0"/>
                  </a:outerShdw>
                </a:effectLst>
                <a:latin typeface="Tahoma" pitchFamily="34" charset="0"/>
              </a:rPr>
              <a:t>Lungen </a:t>
            </a:r>
            <a:br>
              <a:rPr lang="de-DE" altLang="de-DE" sz="2300">
                <a:effectLst>
                  <a:outerShdw blurRad="38100" dist="38100" dir="2700000" algn="tl">
                    <a:srgbClr val="C0C0C0"/>
                  </a:outerShdw>
                </a:effectLst>
                <a:latin typeface="Tahoma" pitchFamily="34" charset="0"/>
              </a:rPr>
            </a:br>
            <a:r>
              <a:rPr lang="de-DE" altLang="de-DE" sz="2300">
                <a:effectLst>
                  <a:outerShdw blurRad="38100" dist="38100" dir="2700000" algn="tl">
                    <a:srgbClr val="C0C0C0"/>
                  </a:outerShdw>
                </a:effectLst>
                <a:latin typeface="Tahoma" pitchFamily="34" charset="0"/>
              </a:rPr>
              <a:t>vergrößern sich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4456"/>
                                        </p:tgtEl>
                                        <p:attrNameLst>
                                          <p:attrName>style.visibility</p:attrName>
                                        </p:attrNameLst>
                                      </p:cBhvr>
                                      <p:to>
                                        <p:strVal val="visible"/>
                                      </p:to>
                                    </p:set>
                                    <p:anim calcmode="lin" valueType="num">
                                      <p:cBhvr additive="base">
                                        <p:cTn id="7" dur="500" fill="hold"/>
                                        <p:tgtEl>
                                          <p:spTgt spid="104456"/>
                                        </p:tgtEl>
                                        <p:attrNameLst>
                                          <p:attrName>ppt_x</p:attrName>
                                        </p:attrNameLst>
                                      </p:cBhvr>
                                      <p:tavLst>
                                        <p:tav tm="0">
                                          <p:val>
                                            <p:strVal val="1+#ppt_w/2"/>
                                          </p:val>
                                        </p:tav>
                                        <p:tav tm="100000">
                                          <p:val>
                                            <p:strVal val="#ppt_x"/>
                                          </p:val>
                                        </p:tav>
                                      </p:tavLst>
                                    </p:anim>
                                    <p:anim calcmode="lin" valueType="num">
                                      <p:cBhvr additive="base">
                                        <p:cTn id="8" dur="500" fill="hold"/>
                                        <p:tgtEl>
                                          <p:spTgt spid="10445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4457"/>
                                        </p:tgtEl>
                                        <p:attrNameLst>
                                          <p:attrName>style.visibility</p:attrName>
                                        </p:attrNameLst>
                                      </p:cBhvr>
                                      <p:to>
                                        <p:strVal val="visible"/>
                                      </p:to>
                                    </p:set>
                                    <p:anim calcmode="lin" valueType="num">
                                      <p:cBhvr additive="base">
                                        <p:cTn id="13" dur="500" fill="hold"/>
                                        <p:tgtEl>
                                          <p:spTgt spid="104457"/>
                                        </p:tgtEl>
                                        <p:attrNameLst>
                                          <p:attrName>ppt_x</p:attrName>
                                        </p:attrNameLst>
                                      </p:cBhvr>
                                      <p:tavLst>
                                        <p:tav tm="0">
                                          <p:val>
                                            <p:strVal val="1+#ppt_w/2"/>
                                          </p:val>
                                        </p:tav>
                                        <p:tav tm="100000">
                                          <p:val>
                                            <p:strVal val="#ppt_x"/>
                                          </p:val>
                                        </p:tav>
                                      </p:tavLst>
                                    </p:anim>
                                    <p:anim calcmode="lin" valueType="num">
                                      <p:cBhvr additive="base">
                                        <p:cTn id="14" dur="500" fill="hold"/>
                                        <p:tgtEl>
                                          <p:spTgt spid="10445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104458"/>
                                        </p:tgtEl>
                                        <p:attrNameLst>
                                          <p:attrName>style.visibility</p:attrName>
                                        </p:attrNameLst>
                                      </p:cBhvr>
                                      <p:to>
                                        <p:strVal val="visible"/>
                                      </p:to>
                                    </p:set>
                                    <p:anim calcmode="lin" valueType="num">
                                      <p:cBhvr additive="base">
                                        <p:cTn id="19" dur="500" fill="hold"/>
                                        <p:tgtEl>
                                          <p:spTgt spid="104458"/>
                                        </p:tgtEl>
                                        <p:attrNameLst>
                                          <p:attrName>ppt_x</p:attrName>
                                        </p:attrNameLst>
                                      </p:cBhvr>
                                      <p:tavLst>
                                        <p:tav tm="0">
                                          <p:val>
                                            <p:strVal val="1+#ppt_w/2"/>
                                          </p:val>
                                        </p:tav>
                                        <p:tav tm="100000">
                                          <p:val>
                                            <p:strVal val="#ppt_x"/>
                                          </p:val>
                                        </p:tav>
                                      </p:tavLst>
                                    </p:anim>
                                    <p:anim calcmode="lin" valueType="num">
                                      <p:cBhvr additive="base">
                                        <p:cTn id="20" dur="500" fill="hold"/>
                                        <p:tgtEl>
                                          <p:spTgt spid="10445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4459"/>
                                        </p:tgtEl>
                                        <p:attrNameLst>
                                          <p:attrName>style.visibility</p:attrName>
                                        </p:attrNameLst>
                                      </p:cBhvr>
                                      <p:to>
                                        <p:strVal val="visible"/>
                                      </p:to>
                                    </p:set>
                                    <p:anim calcmode="lin" valueType="num">
                                      <p:cBhvr additive="base">
                                        <p:cTn id="25" dur="500" fill="hold"/>
                                        <p:tgtEl>
                                          <p:spTgt spid="104459"/>
                                        </p:tgtEl>
                                        <p:attrNameLst>
                                          <p:attrName>ppt_x</p:attrName>
                                        </p:attrNameLst>
                                      </p:cBhvr>
                                      <p:tavLst>
                                        <p:tav tm="0">
                                          <p:val>
                                            <p:strVal val="0-#ppt_w/2"/>
                                          </p:val>
                                        </p:tav>
                                        <p:tav tm="100000">
                                          <p:val>
                                            <p:strVal val="#ppt_x"/>
                                          </p:val>
                                        </p:tav>
                                      </p:tavLst>
                                    </p:anim>
                                    <p:anim calcmode="lin" valueType="num">
                                      <p:cBhvr additive="base">
                                        <p:cTn id="26" dur="500" fill="hold"/>
                                        <p:tgtEl>
                                          <p:spTgt spid="1044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6" grpId="0" autoUpdateAnimBg="0"/>
      <p:bldP spid="104457" grpId="0" animBg="1" autoUpdateAnimBg="0"/>
      <p:bldP spid="104458" grpId="0" autoUpdateAnimBg="0"/>
      <p:bldP spid="104459"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de-DE" altLang="de-DE"/>
              <a:t>Ausatmen</a:t>
            </a:r>
          </a:p>
        </p:txBody>
      </p:sp>
      <p:sp>
        <p:nvSpPr>
          <p:cNvPr id="110595" name="Rectangle 3"/>
          <p:cNvSpPr>
            <a:spLocks noGrp="1" noChangeArrowheads="1"/>
          </p:cNvSpPr>
          <p:nvPr>
            <p:ph type="body" idx="1"/>
          </p:nvPr>
        </p:nvSpPr>
        <p:spPr>
          <a:xfrm>
            <a:off x="250825" y="1700213"/>
            <a:ext cx="8664575" cy="4772025"/>
          </a:xfrm>
        </p:spPr>
        <p:txBody>
          <a:bodyPr/>
          <a:lstStyle/>
          <a:p>
            <a:pPr marL="0" indent="0" algn="just">
              <a:lnSpc>
                <a:spcPct val="90000"/>
              </a:lnSpc>
              <a:buFont typeface="Wingdings 2" pitchFamily="18" charset="2"/>
              <a:buNone/>
            </a:pPr>
            <a:r>
              <a:rPr lang="de-DE" altLang="de-DE">
                <a:cs typeface="Times New Roman" pitchFamily="18" charset="0"/>
              </a:rPr>
              <a:t>Das normale Ausatmen ist ein eher </a:t>
            </a:r>
            <a:r>
              <a:rPr lang="de-DE" altLang="de-DE">
                <a:solidFill>
                  <a:schemeClr val="accent2"/>
                </a:solidFill>
                <a:cs typeface="Times New Roman" pitchFamily="18" charset="0"/>
              </a:rPr>
              <a:t>passiver</a:t>
            </a:r>
            <a:r>
              <a:rPr lang="de-DE" altLang="de-DE">
                <a:cs typeface="Times New Roman" pitchFamily="18" charset="0"/>
              </a:rPr>
              <a:t> Vorgang. Die Zwischenrippen- bzw. die Zwerchfellmuskeln erschlaffen, wodurch sich der Brustkorb infolge seines Gewichtes senkt bzw. das Zwerchfell durch seine Elastitzität hebt. Auf diese Weise erhöht sich der Druck auf die Lunge und führt in der Folge zu einer Volumenverkleinerung und einem Luftdruck-anstieg. </a:t>
            </a:r>
          </a:p>
          <a:p>
            <a:pPr marL="0" indent="0" algn="just">
              <a:lnSpc>
                <a:spcPct val="90000"/>
              </a:lnSpc>
              <a:buFont typeface="Wingdings 2" pitchFamily="18" charset="2"/>
              <a:buNone/>
            </a:pPr>
            <a:r>
              <a:rPr lang="de-DE" altLang="de-DE">
                <a:cs typeface="Times New Roman" pitchFamily="18" charset="0"/>
              </a:rPr>
              <a:t>Besteht eine Verbindung zur Außenluft, wird im Falle eines Überdrucks Luft aus dem Körper ausströmen. Allerdings weicht der Ausatmungsvorgang beim Sprechen (wie auch beim Singen) etwas davon ab, weil für die Tonerzeugung ein relativ konstanter mittlerer atmosphärischer Druck erforderlich ist, der durch gezielte Aktivität der Atmungsmuskulatur erreicht wird.</a:t>
            </a:r>
            <a:endParaRPr lang="de-DE" alt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animEffect transition="in" filter="wipe(left)">
                                      <p:cBhvr>
                                        <p:cTn id="7" dur="500"/>
                                        <p:tgtEl>
                                          <p:spTgt spid="1105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0595">
                                            <p:txEl>
                                              <p:pRg st="1" end="1"/>
                                            </p:txEl>
                                          </p:spTgt>
                                        </p:tgtEl>
                                        <p:attrNameLst>
                                          <p:attrName>style.visibility</p:attrName>
                                        </p:attrNameLst>
                                      </p:cBhvr>
                                      <p:to>
                                        <p:strVal val="visible"/>
                                      </p:to>
                                    </p:set>
                                    <p:animEffect transition="in" filter="wipe(left)">
                                      <p:cBhvr>
                                        <p:cTn id="12" dur="500"/>
                                        <p:tgtEl>
                                          <p:spTgt spid="1105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685800" y="609600"/>
            <a:ext cx="8305800" cy="1143000"/>
          </a:xfrm>
        </p:spPr>
        <p:txBody>
          <a:bodyPr/>
          <a:lstStyle/>
          <a:p>
            <a:r>
              <a:rPr lang="de-DE" altLang="de-DE"/>
              <a:t>Ausatmen: Luft wird aus den Lungen ausgepresst</a:t>
            </a:r>
          </a:p>
        </p:txBody>
      </p:sp>
      <p:graphicFrame>
        <p:nvGraphicFramePr>
          <p:cNvPr id="105477" name="Object 5"/>
          <p:cNvGraphicFramePr>
            <a:graphicFrameLocks/>
          </p:cNvGraphicFramePr>
          <p:nvPr/>
        </p:nvGraphicFramePr>
        <p:xfrm>
          <a:off x="2590800" y="1752600"/>
          <a:ext cx="3860800" cy="3743325"/>
        </p:xfrm>
        <a:graphic>
          <a:graphicData uri="http://schemas.openxmlformats.org/presentationml/2006/ole">
            <mc:AlternateContent xmlns:mc="http://schemas.openxmlformats.org/markup-compatibility/2006">
              <mc:Choice xmlns:v="urn:schemas-microsoft-com:vml" Requires="v">
                <p:oleObj spid="_x0000_s105485" name="CorelPhotoPaint.Image.9" r:id="rId4" imgW="2571429" imgH="2495238" progId="CorelPhotoPaint.Image.9">
                  <p:embed/>
                </p:oleObj>
              </mc:Choice>
              <mc:Fallback>
                <p:oleObj name="CorelPhotoPaint.Image.9" r:id="rId4" imgW="2571429" imgH="2495238" progId="CorelPhotoPaint.Image.9">
                  <p:embed/>
                  <p:pic>
                    <p:nvPicPr>
                      <p:cNvPr id="0" name="Object 5"/>
                      <p:cNvPicPr>
                        <a:picLocks noChangeArrowheads="1"/>
                      </p:cNvPicPr>
                      <p:nvPr/>
                    </p:nvPicPr>
                    <p:blipFill>
                      <a:blip r:embed="rId5">
                        <a:clrChange>
                          <a:clrFrom>
                            <a:srgbClr val="00FE00"/>
                          </a:clrFrom>
                          <a:clrTo>
                            <a:srgbClr val="00FE00">
                              <a:alpha val="0"/>
                            </a:srgbClr>
                          </a:clrTo>
                        </a:clrChange>
                        <a:extLst>
                          <a:ext uri="{28A0092B-C50C-407E-A947-70E740481C1C}">
                            <a14:useLocalDpi xmlns:a14="http://schemas.microsoft.com/office/drawing/2010/main" val="0"/>
                          </a:ext>
                        </a:extLst>
                      </a:blip>
                      <a:srcRect/>
                      <a:stretch>
                        <a:fillRect/>
                      </a:stretch>
                    </p:blipFill>
                    <p:spPr bwMode="auto">
                      <a:xfrm>
                        <a:off x="2590800" y="1752600"/>
                        <a:ext cx="38608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5478" name="Text Box 6"/>
          <p:cNvSpPr txBox="1">
            <a:spLocks noChangeArrowheads="1"/>
          </p:cNvSpPr>
          <p:nvPr/>
        </p:nvSpPr>
        <p:spPr bwMode="auto">
          <a:xfrm>
            <a:off x="4953000" y="1524000"/>
            <a:ext cx="2819400"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0" lang="de-DE" altLang="de-DE" sz="2300">
                <a:effectLst/>
                <a:latin typeface="Tahoma" pitchFamily="34" charset="0"/>
              </a:rPr>
              <a:t>Kleine Brustmuskeln entspannen sich</a:t>
            </a:r>
          </a:p>
        </p:txBody>
      </p:sp>
      <p:sp>
        <p:nvSpPr>
          <p:cNvPr id="105479" name="Text Box 7"/>
          <p:cNvSpPr txBox="1">
            <a:spLocks noChangeArrowheads="1"/>
          </p:cNvSpPr>
          <p:nvPr/>
        </p:nvSpPr>
        <p:spPr bwMode="auto">
          <a:xfrm>
            <a:off x="6372225" y="4419600"/>
            <a:ext cx="25209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l"/>
            <a:r>
              <a:rPr kumimoji="0" lang="de-DE" altLang="de-DE" sz="2300">
                <a:effectLst/>
                <a:latin typeface="Tahoma" pitchFamily="34" charset="0"/>
              </a:rPr>
              <a:t>Interkostalmuskeln entspannen sich</a:t>
            </a:r>
          </a:p>
        </p:txBody>
      </p:sp>
      <p:sp>
        <p:nvSpPr>
          <p:cNvPr id="105480" name="Text Box 8"/>
          <p:cNvSpPr txBox="1">
            <a:spLocks noChangeArrowheads="1"/>
          </p:cNvSpPr>
          <p:nvPr/>
        </p:nvSpPr>
        <p:spPr bwMode="auto">
          <a:xfrm>
            <a:off x="2971800" y="5410200"/>
            <a:ext cx="3276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l"/>
            <a:r>
              <a:rPr kumimoji="0" lang="de-DE" altLang="de-DE" sz="2300">
                <a:effectLst/>
                <a:latin typeface="Tahoma" pitchFamily="34" charset="0"/>
              </a:rPr>
              <a:t>Zwerchfell erschlafft und wölbt sich nach oben</a:t>
            </a:r>
          </a:p>
        </p:txBody>
      </p:sp>
      <p:sp>
        <p:nvSpPr>
          <p:cNvPr id="105481" name="Text Box 9"/>
          <p:cNvSpPr txBox="1">
            <a:spLocks noChangeArrowheads="1"/>
          </p:cNvSpPr>
          <p:nvPr/>
        </p:nvSpPr>
        <p:spPr bwMode="auto">
          <a:xfrm>
            <a:off x="539750" y="2438400"/>
            <a:ext cx="2362200"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0" lang="de-DE" altLang="de-DE" sz="2300">
                <a:effectLst/>
                <a:latin typeface="Tahoma" pitchFamily="34" charset="0"/>
              </a:rPr>
              <a:t>Lungen ziehen sich zusammen</a:t>
            </a:r>
          </a:p>
        </p:txBody>
      </p:sp>
      <p:sp>
        <p:nvSpPr>
          <p:cNvPr id="105482" name="Text Box 10"/>
          <p:cNvSpPr txBox="1">
            <a:spLocks noChangeArrowheads="1"/>
          </p:cNvSpPr>
          <p:nvPr/>
        </p:nvSpPr>
        <p:spPr bwMode="auto">
          <a:xfrm>
            <a:off x="2438400" y="2057400"/>
            <a:ext cx="16002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kumimoji="0" lang="de-DE" altLang="de-DE" sz="2300">
                <a:effectLst/>
                <a:latin typeface="Tahoma" pitchFamily="34" charset="0"/>
              </a:rPr>
              <a:t>Luftröhre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5478"/>
                                        </p:tgtEl>
                                        <p:attrNameLst>
                                          <p:attrName>style.visibility</p:attrName>
                                        </p:attrNameLst>
                                      </p:cBhvr>
                                      <p:to>
                                        <p:strVal val="visible"/>
                                      </p:to>
                                    </p:set>
                                    <p:anim calcmode="lin" valueType="num">
                                      <p:cBhvr additive="base">
                                        <p:cTn id="7" dur="500" fill="hold"/>
                                        <p:tgtEl>
                                          <p:spTgt spid="105478"/>
                                        </p:tgtEl>
                                        <p:attrNameLst>
                                          <p:attrName>ppt_x</p:attrName>
                                        </p:attrNameLst>
                                      </p:cBhvr>
                                      <p:tavLst>
                                        <p:tav tm="0">
                                          <p:val>
                                            <p:strVal val="1+#ppt_w/2"/>
                                          </p:val>
                                        </p:tav>
                                        <p:tav tm="100000">
                                          <p:val>
                                            <p:strVal val="#ppt_x"/>
                                          </p:val>
                                        </p:tav>
                                      </p:tavLst>
                                    </p:anim>
                                    <p:anim calcmode="lin" valueType="num">
                                      <p:cBhvr additive="base">
                                        <p:cTn id="8" dur="500" fill="hold"/>
                                        <p:tgtEl>
                                          <p:spTgt spid="10547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5479"/>
                                        </p:tgtEl>
                                        <p:attrNameLst>
                                          <p:attrName>style.visibility</p:attrName>
                                        </p:attrNameLst>
                                      </p:cBhvr>
                                      <p:to>
                                        <p:strVal val="visible"/>
                                      </p:to>
                                    </p:set>
                                    <p:anim calcmode="lin" valueType="num">
                                      <p:cBhvr additive="base">
                                        <p:cTn id="13" dur="500" fill="hold"/>
                                        <p:tgtEl>
                                          <p:spTgt spid="105479"/>
                                        </p:tgtEl>
                                        <p:attrNameLst>
                                          <p:attrName>ppt_x</p:attrName>
                                        </p:attrNameLst>
                                      </p:cBhvr>
                                      <p:tavLst>
                                        <p:tav tm="0">
                                          <p:val>
                                            <p:strVal val="1+#ppt_w/2"/>
                                          </p:val>
                                        </p:tav>
                                        <p:tav tm="100000">
                                          <p:val>
                                            <p:strVal val="#ppt_x"/>
                                          </p:val>
                                        </p:tav>
                                      </p:tavLst>
                                    </p:anim>
                                    <p:anim calcmode="lin" valueType="num">
                                      <p:cBhvr additive="base">
                                        <p:cTn id="14" dur="500" fill="hold"/>
                                        <p:tgtEl>
                                          <p:spTgt spid="10547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105480"/>
                                        </p:tgtEl>
                                        <p:attrNameLst>
                                          <p:attrName>style.visibility</p:attrName>
                                        </p:attrNameLst>
                                      </p:cBhvr>
                                      <p:to>
                                        <p:strVal val="visible"/>
                                      </p:to>
                                    </p:set>
                                    <p:anim calcmode="lin" valueType="num">
                                      <p:cBhvr additive="base">
                                        <p:cTn id="19" dur="500" fill="hold"/>
                                        <p:tgtEl>
                                          <p:spTgt spid="105480"/>
                                        </p:tgtEl>
                                        <p:attrNameLst>
                                          <p:attrName>ppt_x</p:attrName>
                                        </p:attrNameLst>
                                      </p:cBhvr>
                                      <p:tavLst>
                                        <p:tav tm="0">
                                          <p:val>
                                            <p:strVal val="1+#ppt_w/2"/>
                                          </p:val>
                                        </p:tav>
                                        <p:tav tm="100000">
                                          <p:val>
                                            <p:strVal val="#ppt_x"/>
                                          </p:val>
                                        </p:tav>
                                      </p:tavLst>
                                    </p:anim>
                                    <p:anim calcmode="lin" valueType="num">
                                      <p:cBhvr additive="base">
                                        <p:cTn id="20" dur="500" fill="hold"/>
                                        <p:tgtEl>
                                          <p:spTgt spid="10548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5481"/>
                                        </p:tgtEl>
                                        <p:attrNameLst>
                                          <p:attrName>style.visibility</p:attrName>
                                        </p:attrNameLst>
                                      </p:cBhvr>
                                      <p:to>
                                        <p:strVal val="visible"/>
                                      </p:to>
                                    </p:set>
                                    <p:anim calcmode="lin" valueType="num">
                                      <p:cBhvr additive="base">
                                        <p:cTn id="25" dur="500" fill="hold"/>
                                        <p:tgtEl>
                                          <p:spTgt spid="105481"/>
                                        </p:tgtEl>
                                        <p:attrNameLst>
                                          <p:attrName>ppt_x</p:attrName>
                                        </p:attrNameLst>
                                      </p:cBhvr>
                                      <p:tavLst>
                                        <p:tav tm="0">
                                          <p:val>
                                            <p:strVal val="0-#ppt_w/2"/>
                                          </p:val>
                                        </p:tav>
                                        <p:tav tm="100000">
                                          <p:val>
                                            <p:strVal val="#ppt_x"/>
                                          </p:val>
                                        </p:tav>
                                      </p:tavLst>
                                    </p:anim>
                                    <p:anim calcmode="lin" valueType="num">
                                      <p:cBhvr additive="base">
                                        <p:cTn id="26" dur="500" fill="hold"/>
                                        <p:tgtEl>
                                          <p:spTgt spid="1054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8" grpId="0" autoUpdateAnimBg="0"/>
      <p:bldP spid="105479" grpId="0" autoUpdateAnimBg="0"/>
      <p:bldP spid="105480" grpId="0" autoUpdateAnimBg="0"/>
      <p:bldP spid="105481"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98f22b9b451354e09e5c4136dc264dd3a38b595"/>
</p:tagLst>
</file>

<file path=ppt/theme/theme1.xml><?xml version="1.0" encoding="utf-8"?>
<a:theme xmlns:a="http://schemas.openxmlformats.org/drawingml/2006/main" name="1_Transkription">
  <a:themeElements>
    <a:clrScheme name="">
      <a:dk1>
        <a:srgbClr val="000000"/>
      </a:dk1>
      <a:lt1>
        <a:srgbClr val="FFFFFF"/>
      </a:lt1>
      <a:dk2>
        <a:srgbClr val="660033"/>
      </a:dk2>
      <a:lt2>
        <a:srgbClr val="969696"/>
      </a:lt2>
      <a:accent1>
        <a:srgbClr val="FFFFFF"/>
      </a:accent1>
      <a:accent2>
        <a:srgbClr val="CC3300"/>
      </a:accent2>
      <a:accent3>
        <a:srgbClr val="FFFFFF"/>
      </a:accent3>
      <a:accent4>
        <a:srgbClr val="000000"/>
      </a:accent4>
      <a:accent5>
        <a:srgbClr val="FFFFFF"/>
      </a:accent5>
      <a:accent6>
        <a:srgbClr val="B92D00"/>
      </a:accent6>
      <a:hlink>
        <a:srgbClr val="FF3300"/>
      </a:hlink>
      <a:folHlink>
        <a:srgbClr val="FF7C80"/>
      </a:folHlink>
    </a:clrScheme>
    <a:fontScheme name="1_Transkription">
      <a:majorFont>
        <a:latin typeface="Tahoma"/>
        <a:ea typeface=""/>
        <a:cs typeface=""/>
      </a:majorFont>
      <a:minorFont>
        <a:latin typeface="Tahom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altLang="de-DE"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381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altLang="de-DE"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1_Transkription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1_Transkription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1_Transkription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Phonetik</Template>
  <TotalTime>0</TotalTime>
  <Words>1512</Words>
  <Application>Microsoft Office PowerPoint</Application>
  <PresentationFormat>Bildschirmpräsentation (4:3)</PresentationFormat>
  <Paragraphs>142</Paragraphs>
  <Slides>27</Slides>
  <Notes>27</Notes>
  <HiddenSlides>0</HiddenSlides>
  <MMClips>0</MMClips>
  <ScaleCrop>false</ScaleCrop>
  <HeadingPairs>
    <vt:vector size="8" baseType="variant">
      <vt:variant>
        <vt:lpstr>Verwendete Schriftarten</vt:lpstr>
      </vt:variant>
      <vt:variant>
        <vt:i4>6</vt:i4>
      </vt:variant>
      <vt:variant>
        <vt:lpstr>Design</vt:lpstr>
      </vt:variant>
      <vt:variant>
        <vt:i4>1</vt:i4>
      </vt:variant>
      <vt:variant>
        <vt:lpstr>Eingebettete OLE-Server</vt:lpstr>
      </vt:variant>
      <vt:variant>
        <vt:i4>2</vt:i4>
      </vt:variant>
      <vt:variant>
        <vt:lpstr>Folientitel</vt:lpstr>
      </vt:variant>
      <vt:variant>
        <vt:i4>27</vt:i4>
      </vt:variant>
    </vt:vector>
  </HeadingPairs>
  <TitlesOfParts>
    <vt:vector size="36" baseType="lpstr">
      <vt:lpstr>Arial</vt:lpstr>
      <vt:lpstr>Tahoma</vt:lpstr>
      <vt:lpstr>Times New Roman</vt:lpstr>
      <vt:lpstr>Wingdings</vt:lpstr>
      <vt:lpstr>Wingdings 2</vt:lpstr>
      <vt:lpstr>Wingdings 3</vt:lpstr>
      <vt:lpstr>1_Transkription</vt:lpstr>
      <vt:lpstr>CorelDRAW</vt:lpstr>
      <vt:lpstr>CorelPhotoPaint.Image.9</vt:lpstr>
      <vt:lpstr>Einführung in die  Phonetik und Phonologie</vt:lpstr>
      <vt:lpstr>Luftstromprozesse: Mechanismen</vt:lpstr>
      <vt:lpstr>Luftstromprozesse: Richtung</vt:lpstr>
      <vt:lpstr>Pulmonischer Luftstrom</vt:lpstr>
      <vt:lpstr>Atmung</vt:lpstr>
      <vt:lpstr>Einatmen</vt:lpstr>
      <vt:lpstr>Einatmen: Luft wird in die Lungen eingesaugt</vt:lpstr>
      <vt:lpstr>Ausatmen</vt:lpstr>
      <vt:lpstr>Ausatmen: Luft wird aus den Lungen ausgepresst</vt:lpstr>
      <vt:lpstr>Pulmonischer Luftstrom</vt:lpstr>
      <vt:lpstr>Glottalischer Luftstrom</vt:lpstr>
      <vt:lpstr>Glottalischer Luftstrom</vt:lpstr>
      <vt:lpstr>Glottalischer Luftstrom</vt:lpstr>
      <vt:lpstr>Glottalischer Luftstrom: egressiv</vt:lpstr>
      <vt:lpstr>Glottalischer Luftstrom: egressiv</vt:lpstr>
      <vt:lpstr>Ejektive</vt:lpstr>
      <vt:lpstr>Glottalischer Luftstrom: ingressiv</vt:lpstr>
      <vt:lpstr>Implosive</vt:lpstr>
      <vt:lpstr>Velarischer Luftstrom</vt:lpstr>
      <vt:lpstr>Velarisch ingressiv</vt:lpstr>
      <vt:lpstr>Velarisch ingressiv</vt:lpstr>
      <vt:lpstr>Velarisch ingressiv</vt:lpstr>
      <vt:lpstr>Schnalzlaute</vt:lpstr>
      <vt:lpstr>Schnalzlaute</vt:lpstr>
      <vt:lpstr>Schnalzlaute</vt:lpstr>
      <vt:lpstr>Zusammenfassung</vt:lpstr>
      <vt:lpstr>Zusammenfassung</vt:lpstr>
    </vt:vector>
  </TitlesOfParts>
  <Company>Universität Bremen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Phonetik und Phonologie 4</dc:title>
  <dc:subject>Luftstromprozesse</dc:subject>
  <dc:creator>Karl Heinz Wagner</dc:creator>
  <cp:lastModifiedBy>Karl Heinz Wagner</cp:lastModifiedBy>
  <cp:revision>62</cp:revision>
  <dcterms:created xsi:type="dcterms:W3CDTF">1999-04-14T06:21:57Z</dcterms:created>
  <dcterms:modified xsi:type="dcterms:W3CDTF">2019-11-16T09:48:40Z</dcterms:modified>
</cp:coreProperties>
</file>