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77"/>
  </p:notesMasterIdLst>
  <p:handoutMasterIdLst>
    <p:handoutMasterId r:id="rId78"/>
  </p:handoutMasterIdLst>
  <p:sldIdLst>
    <p:sldId id="256"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264" r:id="rId36"/>
    <p:sldId id="294" r:id="rId37"/>
    <p:sldId id="265" r:id="rId38"/>
    <p:sldId id="266" r:id="rId39"/>
    <p:sldId id="267" r:id="rId40"/>
    <p:sldId id="268" r:id="rId41"/>
    <p:sldId id="293"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339" r:id="rId55"/>
    <p:sldId id="331" r:id="rId56"/>
    <p:sldId id="332" r:id="rId57"/>
    <p:sldId id="333" r:id="rId58"/>
    <p:sldId id="334" r:id="rId59"/>
    <p:sldId id="335" r:id="rId60"/>
    <p:sldId id="336" r:id="rId61"/>
    <p:sldId id="337" r:id="rId62"/>
    <p:sldId id="338" r:id="rId63"/>
    <p:sldId id="281" r:id="rId64"/>
    <p:sldId id="282" r:id="rId65"/>
    <p:sldId id="283" r:id="rId66"/>
    <p:sldId id="284" r:id="rId67"/>
    <p:sldId id="295" r:id="rId68"/>
    <p:sldId id="285" r:id="rId69"/>
    <p:sldId id="286" r:id="rId70"/>
    <p:sldId id="287" r:id="rId71"/>
    <p:sldId id="288" r:id="rId72"/>
    <p:sldId id="289" r:id="rId73"/>
    <p:sldId id="290" r:id="rId74"/>
    <p:sldId id="291" r:id="rId75"/>
    <p:sldId id="292" r:id="rId76"/>
  </p:sldIdLst>
  <p:sldSz cx="9144000" cy="6858000" type="screen4x3"/>
  <p:notesSz cx="6794500" cy="9906000"/>
  <p:embeddedFontLst>
    <p:embeddedFont>
      <p:font typeface="Tahoma" panose="020B0604030504040204" pitchFamily="34" charset="0"/>
      <p:regular r:id="rId79"/>
      <p:bold r:id="rId80"/>
    </p:embeddedFont>
    <p:embeddedFont>
      <p:font typeface="Wingdings 2" panose="05020102010507070707" pitchFamily="18" charset="2"/>
      <p:regular r:id="rId81"/>
    </p:embeddedFont>
    <p:embeddedFont>
      <p:font typeface="Wingdings 3" panose="05040102010807070707" pitchFamily="18" charset="2"/>
      <p:regular r:id="rId82"/>
    </p:embeddedFont>
    <p:embeddedFont>
      <p:font typeface="SILDoulos IPA93" panose="00000400000000000000" pitchFamily="2" charset="2"/>
      <p:regular r:id="rId83"/>
      <p:bold r:id="rId84"/>
      <p:italic r:id="rId85"/>
      <p:boldItalic r:id="rId86"/>
    </p:embeddedFont>
    <p:embeddedFont>
      <p:font typeface="PhonSymbol" panose="04027200000000000000" pitchFamily="82" charset="0"/>
      <p:regular r:id="rId87"/>
    </p:embeddedFont>
    <p:embeddedFont>
      <p:font typeface="SILSophia IPA93" panose="00000400000000000000" pitchFamily="2" charset="2"/>
      <p:regular r:id="rId88"/>
      <p:bold r:id="rId89"/>
      <p:italic r:id="rId90"/>
      <p:boldItalic r:id="rId91"/>
    </p:embeddedFont>
  </p:embeddedFontLst>
  <p:custDataLst>
    <p:tags r:id="rId92"/>
  </p:custDataLst>
  <p:defaultTextStyle>
    <a:defPPr>
      <a:defRPr lang="de-DE"/>
    </a:defPPr>
    <a:lvl1pPr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1pPr>
    <a:lvl2pPr marL="4572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2pPr>
    <a:lvl3pPr marL="9144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3pPr>
    <a:lvl4pPr marL="13716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4pPr>
    <a:lvl5pPr marL="1828800" algn="ctr" rtl="0" eaLnBrk="0" fontAlgn="base" hangingPunct="0">
      <a:spcBef>
        <a:spcPct val="0"/>
      </a:spcBef>
      <a:spcAft>
        <a:spcPct val="0"/>
      </a:spcAft>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5pPr>
    <a:lvl6pPr marL="22860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6pPr>
    <a:lvl7pPr marL="27432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7pPr>
    <a:lvl8pPr marL="32004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8pPr>
    <a:lvl9pPr marL="3657600" algn="l" defTabSz="914400" rtl="0" eaLnBrk="1" latinLnBrk="0" hangingPunct="1">
      <a:defRPr kumimoji="1" sz="2400" kern="1200">
        <a:solidFill>
          <a:schemeClr val="tx1"/>
        </a:solidFill>
        <a:effectLst>
          <a:outerShdw blurRad="38100" dist="38100" dir="2700000" algn="tl">
            <a:srgbClr val="000000">
              <a:alpha val="43137"/>
            </a:srgbClr>
          </a:outerShdw>
        </a:effectLst>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FFCF"/>
    <a:srgbClr val="00FFCC"/>
    <a:srgbClr val="1F54FF"/>
    <a:srgbClr val="33CCCC"/>
    <a:srgbClr val="FFDF9F"/>
    <a:srgbClr val="FFFFCC"/>
    <a:srgbClr val="FF737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3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4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0" sz="1200">
                <a:effectLst/>
                <a:latin typeface="Arial" pitchFamily="34" charset="0"/>
              </a:defRPr>
            </a:lvl1pPr>
          </a:lstStyle>
          <a:p>
            <a:endParaRPr lang="de-DE" altLang="de-DE"/>
          </a:p>
        </p:txBody>
      </p:sp>
      <p:sp>
        <p:nvSpPr>
          <p:cNvPr id="172035" name="Rectangle 3"/>
          <p:cNvSpPr>
            <a:spLocks noGrp="1" noChangeArrowheads="1"/>
          </p:cNvSpPr>
          <p:nvPr>
            <p:ph type="dt" sz="quarter"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200">
                <a:effectLst/>
                <a:latin typeface="Arial" pitchFamily="34" charset="0"/>
              </a:defRPr>
            </a:lvl1pPr>
          </a:lstStyle>
          <a:p>
            <a:endParaRPr lang="de-DE" altLang="de-DE"/>
          </a:p>
        </p:txBody>
      </p:sp>
      <p:sp>
        <p:nvSpPr>
          <p:cNvPr id="172036" name="Rectangle 4"/>
          <p:cNvSpPr>
            <a:spLocks noGrp="1" noChangeArrowheads="1"/>
          </p:cNvSpPr>
          <p:nvPr>
            <p:ph type="ftr" sz="quarter" idx="2"/>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kumimoji="0" sz="1200">
                <a:effectLst/>
                <a:latin typeface="Arial" pitchFamily="34" charset="0"/>
              </a:defRPr>
            </a:lvl1pPr>
          </a:lstStyle>
          <a:p>
            <a:endParaRPr lang="de-DE" altLang="de-DE"/>
          </a:p>
        </p:txBody>
      </p:sp>
      <p:sp>
        <p:nvSpPr>
          <p:cNvPr id="172037" name="Rectangle 5"/>
          <p:cNvSpPr>
            <a:spLocks noGrp="1" noChangeArrowheads="1"/>
          </p:cNvSpPr>
          <p:nvPr>
            <p:ph type="sldNum" sz="quarter" idx="3"/>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effectLst/>
                <a:latin typeface="Arial" pitchFamily="34" charset="0"/>
              </a:defRPr>
            </a:lvl1pPr>
          </a:lstStyle>
          <a:p>
            <a:fld id="{0E85571E-5346-4DA5-AFBD-6B386DBE2AA3}" type="slidenum">
              <a:rPr lang="de-DE" altLang="de-DE"/>
              <a:pPr/>
              <a:t>‹Nr.›</a:t>
            </a:fld>
            <a:endParaRPr lang="de-DE" altLang="de-DE"/>
          </a:p>
        </p:txBody>
      </p:sp>
    </p:spTree>
    <p:extLst>
      <p:ext uri="{BB962C8B-B14F-4D97-AF65-F5344CB8AC3E}">
        <p14:creationId xmlns:p14="http://schemas.microsoft.com/office/powerpoint/2010/main" val="2066251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kumimoji="0" sz="1200">
                <a:effectLst/>
                <a:latin typeface="Arial" pitchFamily="34" charset="0"/>
              </a:defRPr>
            </a:lvl1pPr>
          </a:lstStyle>
          <a:p>
            <a:endParaRPr lang="de-DE" altLang="de-DE"/>
          </a:p>
        </p:txBody>
      </p:sp>
      <p:sp>
        <p:nvSpPr>
          <p:cNvPr id="94211"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1200">
                <a:effectLst/>
                <a:latin typeface="Arial" pitchFamily="34" charset="0"/>
              </a:defRPr>
            </a:lvl1pPr>
          </a:lstStyle>
          <a:p>
            <a:endParaRPr lang="de-DE" altLang="de-DE"/>
          </a:p>
        </p:txBody>
      </p:sp>
      <p:sp>
        <p:nvSpPr>
          <p:cNvPr id="94212" name="Rectangle 4"/>
          <p:cNvSpPr>
            <a:spLocks noRo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4213"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94214"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kumimoji="0" sz="1200">
                <a:effectLst/>
                <a:latin typeface="Arial" pitchFamily="34" charset="0"/>
              </a:defRPr>
            </a:lvl1pPr>
          </a:lstStyle>
          <a:p>
            <a:endParaRPr lang="de-DE" altLang="de-DE"/>
          </a:p>
        </p:txBody>
      </p:sp>
      <p:sp>
        <p:nvSpPr>
          <p:cNvPr id="94215"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1200">
                <a:effectLst/>
                <a:latin typeface="Arial" pitchFamily="34" charset="0"/>
              </a:defRPr>
            </a:lvl1pPr>
          </a:lstStyle>
          <a:p>
            <a:fld id="{1BE761F2-C0CA-4715-A623-8DA9A644B9CA}" type="slidenum">
              <a:rPr lang="de-DE" altLang="de-DE"/>
              <a:pPr/>
              <a:t>‹Nr.›</a:t>
            </a:fld>
            <a:endParaRPr lang="de-DE" altLang="de-DE"/>
          </a:p>
        </p:txBody>
      </p:sp>
    </p:spTree>
    <p:extLst>
      <p:ext uri="{BB962C8B-B14F-4D97-AF65-F5344CB8AC3E}">
        <p14:creationId xmlns:p14="http://schemas.microsoft.com/office/powerpoint/2010/main" val="414944283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AA553-6E40-40AC-B247-3104204D84FC}" type="slidenum">
              <a:rPr lang="de-DE" altLang="de-DE"/>
              <a:pPr/>
              <a:t>1</a:t>
            </a:fld>
            <a:endParaRPr lang="de-DE" altLang="de-DE"/>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5FD61F-5FC2-4369-AF0A-5AD7D19AEEAE}" type="slidenum">
              <a:rPr lang="de-DE" altLang="de-DE"/>
              <a:pPr/>
              <a:t>10</a:t>
            </a:fld>
            <a:endParaRPr lang="de-DE" altLang="de-DE"/>
          </a:p>
        </p:txBody>
      </p:sp>
      <p:sp>
        <p:nvSpPr>
          <p:cNvPr id="104450" name="Rectangle 2"/>
          <p:cNvSpPr>
            <a:spLocks noRo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D2DD3-DB8D-474C-AAD9-0E0962A658C3}" type="slidenum">
              <a:rPr lang="de-DE" altLang="de-DE"/>
              <a:pPr/>
              <a:t>11</a:t>
            </a:fld>
            <a:endParaRPr lang="de-DE" altLang="de-DE"/>
          </a:p>
        </p:txBody>
      </p:sp>
      <p:sp>
        <p:nvSpPr>
          <p:cNvPr id="105474" name="Rectangle 2"/>
          <p:cNvSpPr>
            <a:spLocks noRo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22F42-6D51-42FA-9F09-A74D54A08C83}" type="slidenum">
              <a:rPr lang="de-DE" altLang="de-DE"/>
              <a:pPr/>
              <a:t>12</a:t>
            </a:fld>
            <a:endParaRPr lang="de-DE" altLang="de-DE"/>
          </a:p>
        </p:txBody>
      </p:sp>
      <p:sp>
        <p:nvSpPr>
          <p:cNvPr id="106498" name="Rectangle 2"/>
          <p:cNvSpPr>
            <a:spLocks noRo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667729-6CD9-4D53-9149-B4FAB33B8AD7}" type="slidenum">
              <a:rPr lang="de-DE" altLang="de-DE"/>
              <a:pPr/>
              <a:t>13</a:t>
            </a:fld>
            <a:endParaRPr lang="de-DE" altLang="de-DE"/>
          </a:p>
        </p:txBody>
      </p:sp>
      <p:sp>
        <p:nvSpPr>
          <p:cNvPr id="107522" name="Rectangle 2"/>
          <p:cNvSpPr>
            <a:spLocks noRo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2E5353-9949-448F-8520-4CF340C274A7}" type="slidenum">
              <a:rPr lang="de-DE" altLang="de-DE"/>
              <a:pPr/>
              <a:t>14</a:t>
            </a:fld>
            <a:endParaRPr lang="de-DE" altLang="de-DE"/>
          </a:p>
        </p:txBody>
      </p:sp>
      <p:sp>
        <p:nvSpPr>
          <p:cNvPr id="108546" name="Rectangle 2"/>
          <p:cNvSpPr>
            <a:spLocks noRo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905C-EDCF-4C6C-AB61-8D2C3F246A1E}" type="slidenum">
              <a:rPr lang="de-DE" altLang="de-DE"/>
              <a:pPr/>
              <a:t>15</a:t>
            </a:fld>
            <a:endParaRPr lang="de-DE" altLang="de-DE"/>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32175-18EA-4E33-A33B-EB2A59681599}" type="slidenum">
              <a:rPr lang="de-DE" altLang="de-DE"/>
              <a:pPr/>
              <a:t>16</a:t>
            </a:fld>
            <a:endParaRPr lang="de-DE" altLang="de-DE"/>
          </a:p>
        </p:txBody>
      </p:sp>
      <p:sp>
        <p:nvSpPr>
          <p:cNvPr id="110594" name="Rectangle 2"/>
          <p:cNvSpPr>
            <a:spLocks noRo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FACAC-65FF-4B54-A2A7-F5D355C7A94B}" type="slidenum">
              <a:rPr lang="de-DE" altLang="de-DE"/>
              <a:pPr/>
              <a:t>17</a:t>
            </a:fld>
            <a:endParaRPr lang="de-DE" altLang="de-DE"/>
          </a:p>
        </p:txBody>
      </p:sp>
      <p:sp>
        <p:nvSpPr>
          <p:cNvPr id="111618" name="Rectangle 2"/>
          <p:cNvSpPr>
            <a:spLocks noRo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71FD8-2A69-4315-BED1-6003F6526B46}" type="slidenum">
              <a:rPr lang="de-DE" altLang="de-DE"/>
              <a:pPr/>
              <a:t>18</a:t>
            </a:fld>
            <a:endParaRPr lang="de-DE" altLang="de-DE"/>
          </a:p>
        </p:txBody>
      </p:sp>
      <p:sp>
        <p:nvSpPr>
          <p:cNvPr id="112642" name="Rectangle 2"/>
          <p:cNvSpPr>
            <a:spLocks noRo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7A60E-2315-432E-9B15-D4FC42E2F006}" type="slidenum">
              <a:rPr lang="de-DE" altLang="de-DE"/>
              <a:pPr/>
              <a:t>19</a:t>
            </a:fld>
            <a:endParaRPr lang="de-DE" altLang="de-DE"/>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8B413-1F6B-4997-A8A7-0A41E80CA899}" type="slidenum">
              <a:rPr lang="de-DE" altLang="de-DE"/>
              <a:pPr/>
              <a:t>2</a:t>
            </a:fld>
            <a:endParaRPr lang="de-DE" altLang="de-DE"/>
          </a:p>
        </p:txBody>
      </p:sp>
      <p:sp>
        <p:nvSpPr>
          <p:cNvPr id="96258" name="Rectangle 2"/>
          <p:cNvSpPr>
            <a:spLocks noRo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38F134-FD5D-4916-AEA2-7BE89BCEC0A4}" type="slidenum">
              <a:rPr lang="de-DE" altLang="de-DE"/>
              <a:pPr/>
              <a:t>20</a:t>
            </a:fld>
            <a:endParaRPr lang="de-DE" altLang="de-DE"/>
          </a:p>
        </p:txBody>
      </p:sp>
      <p:sp>
        <p:nvSpPr>
          <p:cNvPr id="114690" name="Rectangle 2"/>
          <p:cNvSpPr>
            <a:spLocks noRo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9CD7D2-F7AF-4A5F-98AD-54A3FC87A40E}" type="slidenum">
              <a:rPr lang="de-DE" altLang="de-DE"/>
              <a:pPr/>
              <a:t>21</a:t>
            </a:fld>
            <a:endParaRPr lang="de-DE" altLang="de-DE"/>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8B9DFA-45AA-48A1-BC46-FB1EA22156C0}" type="slidenum">
              <a:rPr lang="de-DE" altLang="de-DE"/>
              <a:pPr/>
              <a:t>22</a:t>
            </a:fld>
            <a:endParaRPr lang="de-DE" altLang="de-DE"/>
          </a:p>
        </p:txBody>
      </p:sp>
      <p:sp>
        <p:nvSpPr>
          <p:cNvPr id="116738" name="Rectangle 2"/>
          <p:cNvSpPr>
            <a:spLocks noRo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B1B20F-AF96-480B-8516-296C4F50DECA}" type="slidenum">
              <a:rPr lang="de-DE" altLang="de-DE"/>
              <a:pPr/>
              <a:t>23</a:t>
            </a:fld>
            <a:endParaRPr lang="de-DE" altLang="de-DE"/>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788594-6F8B-45CE-8D8F-99E2AE7559ED}" type="slidenum">
              <a:rPr lang="de-DE" altLang="de-DE"/>
              <a:pPr/>
              <a:t>24</a:t>
            </a:fld>
            <a:endParaRPr lang="de-DE" altLang="de-DE"/>
          </a:p>
        </p:txBody>
      </p:sp>
      <p:sp>
        <p:nvSpPr>
          <p:cNvPr id="118786" name="Rectangle 2"/>
          <p:cNvSpPr>
            <a:spLocks noRo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BFD33B-3C9F-400E-948F-F2C9E8124F66}" type="slidenum">
              <a:rPr lang="de-DE" altLang="de-DE"/>
              <a:pPr/>
              <a:t>25</a:t>
            </a:fld>
            <a:endParaRPr lang="de-DE" altLang="de-DE"/>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C55A7-CEC1-4A9F-B41E-1E1A670C52A8}" type="slidenum">
              <a:rPr lang="de-DE" altLang="de-DE"/>
              <a:pPr/>
              <a:t>26</a:t>
            </a:fld>
            <a:endParaRPr lang="de-DE" altLang="de-DE"/>
          </a:p>
        </p:txBody>
      </p:sp>
      <p:sp>
        <p:nvSpPr>
          <p:cNvPr id="120834" name="Rectangle 2"/>
          <p:cNvSpPr>
            <a:spLocks noRo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31A06-54B3-4B69-9154-D6EF6A4831F8}" type="slidenum">
              <a:rPr lang="de-DE" altLang="de-DE"/>
              <a:pPr/>
              <a:t>27</a:t>
            </a:fld>
            <a:endParaRPr lang="de-DE" altLang="de-DE"/>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2865DD-DDA0-4BA8-A4D6-0239623F538A}" type="slidenum">
              <a:rPr lang="de-DE" altLang="de-DE"/>
              <a:pPr/>
              <a:t>28</a:t>
            </a:fld>
            <a:endParaRPr lang="de-DE" altLang="de-DE"/>
          </a:p>
        </p:txBody>
      </p:sp>
      <p:sp>
        <p:nvSpPr>
          <p:cNvPr id="122882" name="Rectangle 2"/>
          <p:cNvSpPr>
            <a:spLocks noRo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4DC567-B1EF-403F-833F-50598CC63511}" type="slidenum">
              <a:rPr lang="de-DE" altLang="de-DE"/>
              <a:pPr/>
              <a:t>29</a:t>
            </a:fld>
            <a:endParaRPr lang="de-DE" altLang="de-DE"/>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0D4E8E-3208-4E7B-8E46-5FA9E987EDC3}" type="slidenum">
              <a:rPr lang="de-DE" altLang="de-DE"/>
              <a:pPr/>
              <a:t>3</a:t>
            </a:fld>
            <a:endParaRPr lang="de-DE" altLang="de-DE"/>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1D05B-86CB-4148-A421-120F75CD3769}" type="slidenum">
              <a:rPr lang="de-DE" altLang="de-DE"/>
              <a:pPr/>
              <a:t>30</a:t>
            </a:fld>
            <a:endParaRPr lang="de-DE" altLang="de-DE"/>
          </a:p>
        </p:txBody>
      </p:sp>
      <p:sp>
        <p:nvSpPr>
          <p:cNvPr id="124930" name="Rectangle 2"/>
          <p:cNvSpPr>
            <a:spLocks noRo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5E8075-90A0-4E22-ACDD-30F86F29D25B}" type="slidenum">
              <a:rPr lang="de-DE" altLang="de-DE"/>
              <a:pPr/>
              <a:t>31</a:t>
            </a:fld>
            <a:endParaRPr lang="de-DE" altLang="de-DE"/>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10164-3B58-4DE1-AE9C-A8D028B9980D}" type="slidenum">
              <a:rPr lang="de-DE" altLang="de-DE"/>
              <a:pPr/>
              <a:t>32</a:t>
            </a:fld>
            <a:endParaRPr lang="de-DE" altLang="de-DE"/>
          </a:p>
        </p:txBody>
      </p:sp>
      <p:sp>
        <p:nvSpPr>
          <p:cNvPr id="126978" name="Rectangle 2"/>
          <p:cNvSpPr>
            <a:spLocks noRo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03244-F46E-417C-A74F-3E332A7C57DD}" type="slidenum">
              <a:rPr lang="de-DE" altLang="de-DE"/>
              <a:pPr/>
              <a:t>33</a:t>
            </a:fld>
            <a:endParaRPr lang="de-DE" altLang="de-DE"/>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FEC50-2E1B-4C27-A265-DC347C16F8B0}" type="slidenum">
              <a:rPr lang="de-DE" altLang="de-DE"/>
              <a:pPr/>
              <a:t>34</a:t>
            </a:fld>
            <a:endParaRPr lang="de-DE" altLang="de-DE"/>
          </a:p>
        </p:txBody>
      </p:sp>
      <p:sp>
        <p:nvSpPr>
          <p:cNvPr id="129026" name="Rectangle 2"/>
          <p:cNvSpPr>
            <a:spLocks noRo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2E8C22-3FB5-428C-907C-C97F13577E85}" type="slidenum">
              <a:rPr lang="de-DE" altLang="de-DE"/>
              <a:pPr/>
              <a:t>35</a:t>
            </a:fld>
            <a:endParaRPr lang="de-DE" altLang="de-DE"/>
          </a:p>
        </p:txBody>
      </p:sp>
      <p:sp>
        <p:nvSpPr>
          <p:cNvPr id="130050" name="Rectangle 2"/>
          <p:cNvSpPr>
            <a:spLocks noRo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CA733E-C707-420A-9FD9-AA6A8D9B4226}" type="slidenum">
              <a:rPr lang="de-DE" altLang="de-DE"/>
              <a:pPr/>
              <a:t>36</a:t>
            </a:fld>
            <a:endParaRPr lang="de-DE" altLang="de-DE"/>
          </a:p>
        </p:txBody>
      </p:sp>
      <p:sp>
        <p:nvSpPr>
          <p:cNvPr id="131074" name="Rectangle 2"/>
          <p:cNvSpPr>
            <a:spLocks noRo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0242A2-5FBA-40A7-ACF0-CF37A29AEAA3}" type="slidenum">
              <a:rPr lang="de-DE" altLang="de-DE"/>
              <a:pPr/>
              <a:t>37</a:t>
            </a:fld>
            <a:endParaRPr lang="de-DE" altLang="de-DE"/>
          </a:p>
        </p:txBody>
      </p:sp>
      <p:sp>
        <p:nvSpPr>
          <p:cNvPr id="132098" name="Rectangle 2"/>
          <p:cNvSpPr>
            <a:spLocks noRo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8CE1C-8342-44CA-B345-077CB7D04881}" type="slidenum">
              <a:rPr lang="de-DE" altLang="de-DE"/>
              <a:pPr/>
              <a:t>38</a:t>
            </a:fld>
            <a:endParaRPr lang="de-DE" altLang="de-DE"/>
          </a:p>
        </p:txBody>
      </p:sp>
      <p:sp>
        <p:nvSpPr>
          <p:cNvPr id="133122" name="Rectangle 2"/>
          <p:cNvSpPr>
            <a:spLocks noRo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69DA6-AB5E-4159-91F1-FF3D70CFB022}" type="slidenum">
              <a:rPr lang="de-DE" altLang="de-DE"/>
              <a:pPr/>
              <a:t>39</a:t>
            </a:fld>
            <a:endParaRPr lang="de-DE" altLang="de-DE"/>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BDFE6B-C591-4BA4-8EBF-F19B2A8A440D}" type="slidenum">
              <a:rPr lang="de-DE" altLang="de-DE"/>
              <a:pPr/>
              <a:t>4</a:t>
            </a:fld>
            <a:endParaRPr lang="de-DE" altLang="de-DE"/>
          </a:p>
        </p:txBody>
      </p:sp>
      <p:sp>
        <p:nvSpPr>
          <p:cNvPr id="98306" name="Rectangle 2"/>
          <p:cNvSpPr>
            <a:spLocks noRo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EE0D17-6DFA-454D-9784-49AE47E3342D}" type="slidenum">
              <a:rPr lang="de-DE" altLang="de-DE"/>
              <a:pPr/>
              <a:t>40</a:t>
            </a:fld>
            <a:endParaRPr lang="de-DE" altLang="de-DE"/>
          </a:p>
        </p:txBody>
      </p:sp>
      <p:sp>
        <p:nvSpPr>
          <p:cNvPr id="135170" name="Rectangle 2"/>
          <p:cNvSpPr>
            <a:spLocks noRo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E3158-3D4D-4EA3-9CA7-09014F08A1E0}" type="slidenum">
              <a:rPr lang="de-DE" altLang="de-DE"/>
              <a:pPr/>
              <a:t>41</a:t>
            </a:fld>
            <a:endParaRPr lang="de-DE" altLang="de-DE"/>
          </a:p>
        </p:txBody>
      </p:sp>
      <p:sp>
        <p:nvSpPr>
          <p:cNvPr id="136194" name="Rectangle 2"/>
          <p:cNvSpPr>
            <a:spLocks noRo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DE4F54-74E6-40B8-A1F6-ABBFDCBEC5B5}" type="slidenum">
              <a:rPr lang="de-DE" altLang="de-DE"/>
              <a:pPr/>
              <a:t>42</a:t>
            </a:fld>
            <a:endParaRPr lang="de-DE" altLang="de-DE"/>
          </a:p>
        </p:txBody>
      </p:sp>
      <p:sp>
        <p:nvSpPr>
          <p:cNvPr id="137218" name="Rectangle 2"/>
          <p:cNvSpPr>
            <a:spLocks noRo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F85C-5061-41F2-B12E-A463BACB4483}" type="slidenum">
              <a:rPr lang="de-DE" altLang="de-DE"/>
              <a:pPr/>
              <a:t>43</a:t>
            </a:fld>
            <a:endParaRPr lang="de-DE" altLang="de-DE"/>
          </a:p>
        </p:txBody>
      </p:sp>
      <p:sp>
        <p:nvSpPr>
          <p:cNvPr id="138242" name="Rectangle 2"/>
          <p:cNvSpPr>
            <a:spLocks noRo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F6C7A8-E53F-4B2A-8D6C-5BDF7B16F53E}" type="slidenum">
              <a:rPr lang="de-DE" altLang="de-DE"/>
              <a:pPr/>
              <a:t>44</a:t>
            </a:fld>
            <a:endParaRPr lang="de-DE" altLang="de-DE"/>
          </a:p>
        </p:txBody>
      </p:sp>
      <p:sp>
        <p:nvSpPr>
          <p:cNvPr id="139266" name="Rectangle 2"/>
          <p:cNvSpPr>
            <a:spLocks noRo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B7D76-363E-4647-9609-804AA04384FC}" type="slidenum">
              <a:rPr lang="de-DE" altLang="de-DE"/>
              <a:pPr/>
              <a:t>45</a:t>
            </a:fld>
            <a:endParaRPr lang="de-DE" altLang="de-DE"/>
          </a:p>
        </p:txBody>
      </p:sp>
      <p:sp>
        <p:nvSpPr>
          <p:cNvPr id="140290" name="Rectangle 2"/>
          <p:cNvSpPr>
            <a:spLocks noRo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A9D09F-0638-4624-AF09-5609E6194968}" type="slidenum">
              <a:rPr lang="de-DE" altLang="de-DE"/>
              <a:pPr/>
              <a:t>46</a:t>
            </a:fld>
            <a:endParaRPr lang="de-DE" altLang="de-DE"/>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E99FE-DD64-4727-B775-661269B11553}" type="slidenum">
              <a:rPr lang="de-DE" altLang="de-DE"/>
              <a:pPr/>
              <a:t>47</a:t>
            </a:fld>
            <a:endParaRPr lang="de-DE" altLang="de-DE"/>
          </a:p>
        </p:txBody>
      </p:sp>
      <p:sp>
        <p:nvSpPr>
          <p:cNvPr id="142338" name="Rectangle 2"/>
          <p:cNvSpPr>
            <a:spLocks noRo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5FE0F4-B966-4206-A081-41F90A308C31}" type="slidenum">
              <a:rPr lang="de-DE" altLang="de-DE"/>
              <a:pPr/>
              <a:t>48</a:t>
            </a:fld>
            <a:endParaRPr lang="de-DE" altLang="de-DE"/>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73E61A-8875-4CB4-8F8F-5F860E487103}" type="slidenum">
              <a:rPr lang="de-DE" altLang="de-DE"/>
              <a:pPr/>
              <a:t>49</a:t>
            </a:fld>
            <a:endParaRPr lang="de-DE" altLang="de-DE"/>
          </a:p>
        </p:txBody>
      </p:sp>
      <p:sp>
        <p:nvSpPr>
          <p:cNvPr id="144386" name="Rectangle 2"/>
          <p:cNvSpPr>
            <a:spLocks noRo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400D3-D745-4DDD-B595-35EBC7C00014}" type="slidenum">
              <a:rPr lang="de-DE" altLang="de-DE"/>
              <a:pPr/>
              <a:t>5</a:t>
            </a:fld>
            <a:endParaRPr lang="de-DE" altLang="de-DE"/>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7F038B-5103-4BF0-BEE3-CA8E5BB38658}" type="slidenum">
              <a:rPr lang="de-DE" altLang="de-DE"/>
              <a:pPr/>
              <a:t>50</a:t>
            </a:fld>
            <a:endParaRPr lang="de-DE" altLang="de-DE"/>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BF57A-23BD-48BA-B5F6-9A56AC0DFA60}" type="slidenum">
              <a:rPr lang="de-DE" altLang="de-DE"/>
              <a:pPr/>
              <a:t>51</a:t>
            </a:fld>
            <a:endParaRPr lang="de-DE" altLang="de-DE"/>
          </a:p>
        </p:txBody>
      </p:sp>
      <p:sp>
        <p:nvSpPr>
          <p:cNvPr id="146434" name="Rectangle 2"/>
          <p:cNvSpPr>
            <a:spLocks noRo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56E35-86A9-44BD-A4C3-5B8980174554}" type="slidenum">
              <a:rPr lang="de-DE" altLang="de-DE"/>
              <a:pPr/>
              <a:t>52</a:t>
            </a:fld>
            <a:endParaRPr lang="de-DE" altLang="de-DE"/>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C73B0-9ACC-47EE-A595-9E334D090925}" type="slidenum">
              <a:rPr lang="de-DE" altLang="de-DE"/>
              <a:pPr/>
              <a:t>53</a:t>
            </a:fld>
            <a:endParaRPr lang="de-DE" altLang="de-DE"/>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CB9A4-6BC8-4565-A585-CF84A449EBAC}" type="slidenum">
              <a:rPr lang="de-DE" altLang="de-DE"/>
              <a:pPr/>
              <a:t>54</a:t>
            </a:fld>
            <a:endParaRPr lang="de-DE" altLang="de-DE"/>
          </a:p>
        </p:txBody>
      </p:sp>
      <p:sp>
        <p:nvSpPr>
          <p:cNvPr id="149506" name="Rectangle 2"/>
          <p:cNvSpPr>
            <a:spLocks noRo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AFE821-53B8-4AAE-ADEC-184F36457BCA}" type="slidenum">
              <a:rPr lang="de-DE" altLang="de-DE"/>
              <a:pPr/>
              <a:t>55</a:t>
            </a:fld>
            <a:endParaRPr lang="de-DE" altLang="de-DE"/>
          </a:p>
        </p:txBody>
      </p:sp>
      <p:sp>
        <p:nvSpPr>
          <p:cNvPr id="150530" name="Rectangle 2"/>
          <p:cNvSpPr>
            <a:spLocks noRo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41DB2-00C1-47E6-BA09-A21699056811}" type="slidenum">
              <a:rPr lang="de-DE" altLang="de-DE"/>
              <a:pPr/>
              <a:t>56</a:t>
            </a:fld>
            <a:endParaRPr lang="de-DE" altLang="de-DE"/>
          </a:p>
        </p:txBody>
      </p:sp>
      <p:sp>
        <p:nvSpPr>
          <p:cNvPr id="151554" name="Rectangle 2"/>
          <p:cNvSpPr>
            <a:spLocks noRo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DBABC-BBA8-441A-9A38-5C764A57B3C3}" type="slidenum">
              <a:rPr lang="de-DE" altLang="de-DE"/>
              <a:pPr/>
              <a:t>57</a:t>
            </a:fld>
            <a:endParaRPr lang="de-DE" altLang="de-DE"/>
          </a:p>
        </p:txBody>
      </p:sp>
      <p:sp>
        <p:nvSpPr>
          <p:cNvPr id="152578" name="Rectangle 2"/>
          <p:cNvSpPr>
            <a:spLocks noRo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1DE2A-9D4D-49DE-B1B8-0437C8D7C5AA}" type="slidenum">
              <a:rPr lang="de-DE" altLang="de-DE"/>
              <a:pPr/>
              <a:t>58</a:t>
            </a:fld>
            <a:endParaRPr lang="de-DE" altLang="de-DE"/>
          </a:p>
        </p:txBody>
      </p:sp>
      <p:sp>
        <p:nvSpPr>
          <p:cNvPr id="153602" name="Rectangle 2"/>
          <p:cNvSpPr>
            <a:spLocks noRo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34CCA8-A4E2-4B75-9846-5C49651D4CEA}" type="slidenum">
              <a:rPr lang="de-DE" altLang="de-DE"/>
              <a:pPr/>
              <a:t>59</a:t>
            </a:fld>
            <a:endParaRPr lang="de-DE" altLang="de-DE"/>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75792F-1ED2-49AB-9B25-7DB497682768}" type="slidenum">
              <a:rPr lang="de-DE" altLang="de-DE"/>
              <a:pPr/>
              <a:t>6</a:t>
            </a:fld>
            <a:endParaRPr lang="de-DE" altLang="de-DE"/>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C2C6C-4185-4C3A-B4B5-FCE224DF9798}" type="slidenum">
              <a:rPr lang="de-DE" altLang="de-DE"/>
              <a:pPr/>
              <a:t>60</a:t>
            </a:fld>
            <a:endParaRPr lang="de-DE" altLang="de-DE"/>
          </a:p>
        </p:txBody>
      </p:sp>
      <p:sp>
        <p:nvSpPr>
          <p:cNvPr id="155650" name="Rectangle 2"/>
          <p:cNvSpPr>
            <a:spLocks noRo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B7A6F3-AAF9-4962-A69D-4AC6209877F7}" type="slidenum">
              <a:rPr lang="de-DE" altLang="de-DE"/>
              <a:pPr/>
              <a:t>61</a:t>
            </a:fld>
            <a:endParaRPr lang="de-DE" altLang="de-DE"/>
          </a:p>
        </p:txBody>
      </p:sp>
      <p:sp>
        <p:nvSpPr>
          <p:cNvPr id="156674" name="Rectangle 2"/>
          <p:cNvSpPr>
            <a:spLocks noRo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F3153-4E65-43B5-958D-3FD36D03B32A}" type="slidenum">
              <a:rPr lang="de-DE" altLang="de-DE"/>
              <a:pPr/>
              <a:t>62</a:t>
            </a:fld>
            <a:endParaRPr lang="de-DE" altLang="de-DE"/>
          </a:p>
        </p:txBody>
      </p:sp>
      <p:sp>
        <p:nvSpPr>
          <p:cNvPr id="157698" name="Rectangle 2"/>
          <p:cNvSpPr>
            <a:spLocks noRo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BCF337-60EB-4458-869F-75132B50DD7C}" type="slidenum">
              <a:rPr lang="de-DE" altLang="de-DE"/>
              <a:pPr/>
              <a:t>63</a:t>
            </a:fld>
            <a:endParaRPr lang="de-DE" altLang="de-DE"/>
          </a:p>
        </p:txBody>
      </p:sp>
      <p:sp>
        <p:nvSpPr>
          <p:cNvPr id="158722" name="Rectangle 2"/>
          <p:cNvSpPr>
            <a:spLocks noRo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38865-1E3D-45F0-9EEE-D2DF583EFE40}" type="slidenum">
              <a:rPr lang="de-DE" altLang="de-DE"/>
              <a:pPr/>
              <a:t>64</a:t>
            </a:fld>
            <a:endParaRPr lang="de-DE" altLang="de-DE"/>
          </a:p>
        </p:txBody>
      </p:sp>
      <p:sp>
        <p:nvSpPr>
          <p:cNvPr id="159746" name="Rectangle 2"/>
          <p:cNvSpPr>
            <a:spLocks noRo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56252-7E72-4EDE-AA48-A42200E55846}" type="slidenum">
              <a:rPr lang="de-DE" altLang="de-DE"/>
              <a:pPr/>
              <a:t>65</a:t>
            </a:fld>
            <a:endParaRPr lang="de-DE" altLang="de-DE"/>
          </a:p>
        </p:txBody>
      </p:sp>
      <p:sp>
        <p:nvSpPr>
          <p:cNvPr id="160770" name="Rectangle 2"/>
          <p:cNvSpPr>
            <a:spLocks noRo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53064-64C3-42F6-A527-88B2406E20FA}" type="slidenum">
              <a:rPr lang="de-DE" altLang="de-DE"/>
              <a:pPr/>
              <a:t>66</a:t>
            </a:fld>
            <a:endParaRPr lang="de-DE" altLang="de-DE"/>
          </a:p>
        </p:txBody>
      </p:sp>
      <p:sp>
        <p:nvSpPr>
          <p:cNvPr id="161794" name="Rectangle 2"/>
          <p:cNvSpPr>
            <a:spLocks noRo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F669D-5E54-4227-860A-F3A6D2F4CEA0}" type="slidenum">
              <a:rPr lang="de-DE" altLang="de-DE"/>
              <a:pPr/>
              <a:t>67</a:t>
            </a:fld>
            <a:endParaRPr lang="de-DE" altLang="de-DE"/>
          </a:p>
        </p:txBody>
      </p:sp>
      <p:sp>
        <p:nvSpPr>
          <p:cNvPr id="162818" name="Rectangle 2"/>
          <p:cNvSpPr>
            <a:spLocks noRo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53EBDB-BA97-49F3-819F-7CAF824C7EF6}" type="slidenum">
              <a:rPr lang="de-DE" altLang="de-DE"/>
              <a:pPr/>
              <a:t>68</a:t>
            </a:fld>
            <a:endParaRPr lang="de-DE" altLang="de-DE"/>
          </a:p>
        </p:txBody>
      </p:sp>
      <p:sp>
        <p:nvSpPr>
          <p:cNvPr id="163842" name="Rectangle 2"/>
          <p:cNvSpPr>
            <a:spLocks noRo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AC83D-E17B-4329-A946-4C8A37CDDA6A}" type="slidenum">
              <a:rPr lang="de-DE" altLang="de-DE"/>
              <a:pPr/>
              <a:t>69</a:t>
            </a:fld>
            <a:endParaRPr lang="de-DE" altLang="de-DE"/>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2B967A-C543-4245-9341-F3E4AE575B73}" type="slidenum">
              <a:rPr lang="de-DE" altLang="de-DE"/>
              <a:pPr/>
              <a:t>7</a:t>
            </a:fld>
            <a:endParaRPr lang="de-DE" altLang="de-DE"/>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AE8D8-DBE3-47D9-A4D9-7444131A21AB}" type="slidenum">
              <a:rPr lang="de-DE" altLang="de-DE"/>
              <a:pPr/>
              <a:t>70</a:t>
            </a:fld>
            <a:endParaRPr lang="de-DE" altLang="de-DE"/>
          </a:p>
        </p:txBody>
      </p:sp>
      <p:sp>
        <p:nvSpPr>
          <p:cNvPr id="165890" name="Rectangle 2"/>
          <p:cNvSpPr>
            <a:spLocks noRo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59E60-CF65-4CCA-8680-3391E32B0E9D}" type="slidenum">
              <a:rPr lang="de-DE" altLang="de-DE"/>
              <a:pPr/>
              <a:t>71</a:t>
            </a:fld>
            <a:endParaRPr lang="de-DE" altLang="de-DE"/>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F2B14-ABDC-4AD5-9C4E-FDF3D1780CE8}" type="slidenum">
              <a:rPr lang="de-DE" altLang="de-DE"/>
              <a:pPr/>
              <a:t>72</a:t>
            </a:fld>
            <a:endParaRPr lang="de-DE" altLang="de-DE"/>
          </a:p>
        </p:txBody>
      </p:sp>
      <p:sp>
        <p:nvSpPr>
          <p:cNvPr id="167938" name="Rectangle 2"/>
          <p:cNvSpPr>
            <a:spLocks noRo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432CF-E9D6-459B-8FF4-3E0C3A4703FA}" type="slidenum">
              <a:rPr lang="de-DE" altLang="de-DE"/>
              <a:pPr/>
              <a:t>73</a:t>
            </a:fld>
            <a:endParaRPr lang="de-DE" altLang="de-DE"/>
          </a:p>
        </p:txBody>
      </p:sp>
      <p:sp>
        <p:nvSpPr>
          <p:cNvPr id="168962" name="Rectangle 2"/>
          <p:cNvSpPr>
            <a:spLocks noRo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ACEBA5-82B0-4FF5-A6EA-EDBFBE6A3A96}" type="slidenum">
              <a:rPr lang="de-DE" altLang="de-DE"/>
              <a:pPr/>
              <a:t>74</a:t>
            </a:fld>
            <a:endParaRPr lang="de-DE" altLang="de-DE"/>
          </a:p>
        </p:txBody>
      </p:sp>
      <p:sp>
        <p:nvSpPr>
          <p:cNvPr id="169986" name="Rectangle 2"/>
          <p:cNvSpPr>
            <a:spLocks noRo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EDF96-F356-4A13-8E01-913E2266FE45}" type="slidenum">
              <a:rPr lang="de-DE" altLang="de-DE"/>
              <a:pPr/>
              <a:t>75</a:t>
            </a:fld>
            <a:endParaRPr lang="de-DE" altLang="de-DE"/>
          </a:p>
        </p:txBody>
      </p:sp>
      <p:sp>
        <p:nvSpPr>
          <p:cNvPr id="171010" name="Rectangle 2"/>
          <p:cNvSpPr>
            <a:spLocks noRo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812E67-D4E2-46A8-A24B-CEEA6E1B2E8C}" type="slidenum">
              <a:rPr lang="de-DE" altLang="de-DE"/>
              <a:pPr/>
              <a:t>8</a:t>
            </a:fld>
            <a:endParaRPr lang="de-DE" altLang="de-DE"/>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69EC0-DBFC-4F6D-8A33-57C5F265CC37}" type="slidenum">
              <a:rPr lang="de-DE" altLang="de-DE"/>
              <a:pPr/>
              <a:t>9</a:t>
            </a:fld>
            <a:endParaRPr lang="de-DE" altLang="de-DE"/>
          </a:p>
        </p:txBody>
      </p:sp>
      <p:sp>
        <p:nvSpPr>
          <p:cNvPr id="103426" name="Rectangle 2"/>
          <p:cNvSpPr>
            <a:spLocks noRo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a:xfrm>
            <a:off x="685800" y="2286000"/>
            <a:ext cx="7772400" cy="1143000"/>
          </a:xfrm>
        </p:spPr>
        <p:txBody>
          <a:bodyPr/>
          <a:lstStyle>
            <a:lvl1pPr>
              <a:defRPr/>
            </a:lvl1pPr>
          </a:lstStyle>
          <a:p>
            <a:pPr lvl="0"/>
            <a:r>
              <a:rPr lang="de-DE" altLang="de-DE" noProof="0" smtClean="0"/>
              <a:t>Hier klicken, um Master-Titelformat zu bearbeiten.</a:t>
            </a:r>
          </a:p>
        </p:txBody>
      </p:sp>
      <p:sp>
        <p:nvSpPr>
          <p:cNvPr id="5123" name="Rectangle 3"/>
          <p:cNvSpPr>
            <a:spLocks noGrp="1" noChangeArrowheads="1"/>
          </p:cNvSpPr>
          <p:nvPr>
            <p:ph type="subTitle" sz="quarter" idx="1"/>
          </p:nvPr>
        </p:nvSpPr>
        <p:spPr>
          <a:xfrm>
            <a:off x="2057400" y="4114800"/>
            <a:ext cx="6400800" cy="1752600"/>
          </a:xfrm>
        </p:spPr>
        <p:txBody>
          <a:bodyPr/>
          <a:lstStyle>
            <a:lvl1pPr marL="536575" indent="-536575">
              <a:defRPr>
                <a:effectLst/>
              </a:defRPr>
            </a:lvl1pPr>
          </a:lstStyle>
          <a:p>
            <a:pPr lvl="0"/>
            <a:r>
              <a:rPr lang="de-DE" altLang="de-DE" noProof="0" smtClean="0"/>
              <a:t>Hier klicken, um Master-Untertitelformat zu bearbeiten.</a:t>
            </a:r>
          </a:p>
        </p:txBody>
      </p:sp>
      <p:sp>
        <p:nvSpPr>
          <p:cNvPr id="5124" name="Rectangle 4"/>
          <p:cNvSpPr>
            <a:spLocks noGrp="1" noChangeArrowheads="1"/>
          </p:cNvSpPr>
          <p:nvPr>
            <p:ph type="dt" sz="quarter" idx="2"/>
          </p:nvPr>
        </p:nvSpPr>
        <p:spPr/>
        <p:txBody>
          <a:bodyPr/>
          <a:lstStyle>
            <a:lvl1pPr>
              <a:defRPr/>
            </a:lvl1pPr>
          </a:lstStyle>
          <a:p>
            <a:endParaRPr lang="de-DE" altLang="de-DE"/>
          </a:p>
        </p:txBody>
      </p:sp>
      <p:sp>
        <p:nvSpPr>
          <p:cNvPr id="5125" name="Rectangle 5"/>
          <p:cNvSpPr>
            <a:spLocks noGrp="1" noChangeArrowheads="1"/>
          </p:cNvSpPr>
          <p:nvPr>
            <p:ph type="ftr" sz="quarter" idx="3"/>
          </p:nvPr>
        </p:nvSpPr>
        <p:spPr bwMode="auto">
          <a:xfrm>
            <a:off x="3124200" y="61722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effectLst/>
              </a:defRPr>
            </a:lvl1pPr>
          </a:lstStyle>
          <a:p>
            <a:endParaRPr lang="de-DE" altLang="de-DE"/>
          </a:p>
        </p:txBody>
      </p:sp>
      <p:sp>
        <p:nvSpPr>
          <p:cNvPr id="5126" name="Rectangle 6"/>
          <p:cNvSpPr>
            <a:spLocks noGrp="1" noChangeArrowheads="1"/>
          </p:cNvSpPr>
          <p:nvPr>
            <p:ph type="sldNum" sz="quarter" idx="4"/>
          </p:nvPr>
        </p:nvSpPr>
        <p:spPr/>
        <p:txBody>
          <a:bodyPr/>
          <a:lstStyle>
            <a:lvl1pPr>
              <a:defRPr/>
            </a:lvl1pPr>
          </a:lstStyle>
          <a:p>
            <a:endParaRPr lang="de-DE" alt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15366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50050" y="765175"/>
            <a:ext cx="2165350" cy="53308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765175"/>
            <a:ext cx="6346825" cy="53308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368989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0825" y="765175"/>
            <a:ext cx="8642350" cy="987425"/>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50825" y="1752600"/>
            <a:ext cx="8664575" cy="4343400"/>
          </a:xfrm>
        </p:spPr>
        <p:txBody>
          <a:bodyPr/>
          <a:lstStyle/>
          <a:p>
            <a:endParaRPr lang="de-DE"/>
          </a:p>
        </p:txBody>
      </p:sp>
      <p:sp>
        <p:nvSpPr>
          <p:cNvPr id="4" name="Datumsplatzhalter 3"/>
          <p:cNvSpPr>
            <a:spLocks noGrp="1"/>
          </p:cNvSpPr>
          <p:nvPr>
            <p:ph type="dt" sz="half" idx="10"/>
          </p:nvPr>
        </p:nvSpPr>
        <p:spPr>
          <a:xfrm>
            <a:off x="685800" y="6172200"/>
            <a:ext cx="1905000" cy="457200"/>
          </a:xfrm>
        </p:spPr>
        <p:txBody>
          <a:bodyPr/>
          <a:lstStyle>
            <a:lvl1pPr>
              <a:defRPr/>
            </a:lvl1pPr>
          </a:lstStyle>
          <a:p>
            <a:endParaRPr lang="de-DE" altLang="de-DE"/>
          </a:p>
        </p:txBody>
      </p:sp>
      <p:sp>
        <p:nvSpPr>
          <p:cNvPr id="5" name="Foliennummernplatzhalter 4"/>
          <p:cNvSpPr>
            <a:spLocks noGrp="1"/>
          </p:cNvSpPr>
          <p:nvPr>
            <p:ph type="sldNum" sz="quarter" idx="11"/>
          </p:nvPr>
        </p:nvSpPr>
        <p:spPr>
          <a:xfrm>
            <a:off x="6553200" y="6172200"/>
            <a:ext cx="1905000" cy="457200"/>
          </a:xfrm>
        </p:spPr>
        <p:txBody>
          <a:bodyPr/>
          <a:lstStyle>
            <a:lvl1pPr>
              <a:defRPr/>
            </a:lvl1pPr>
          </a:lstStyle>
          <a:p>
            <a:endParaRPr lang="de-DE" altLang="de-DE"/>
          </a:p>
        </p:txBody>
      </p:sp>
    </p:spTree>
    <p:extLst>
      <p:ext uri="{BB962C8B-B14F-4D97-AF65-F5344CB8AC3E}">
        <p14:creationId xmlns:p14="http://schemas.microsoft.com/office/powerpoint/2010/main" val="10213897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4646945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oliennummernplatzhalter 4"/>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50572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752600"/>
            <a:ext cx="4256088"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59313" y="1752600"/>
            <a:ext cx="4256087"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6297815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oliennummernplatzhalter 7"/>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90564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oliennummernplatzhalter 3"/>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495623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oliennummernplatzhalter 2"/>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7039519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2819823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oliennummernplatzhalter 5"/>
          <p:cNvSpPr>
            <a:spLocks noGrp="1"/>
          </p:cNvSpPr>
          <p:nvPr>
            <p:ph type="sldNum" sz="quarter" idx="11"/>
          </p:nvPr>
        </p:nvSpPr>
        <p:spPr/>
        <p:txBody>
          <a:bodyPr/>
          <a:lstStyle>
            <a:lvl1pPr>
              <a:defRPr/>
            </a:lvl1pPr>
          </a:lstStyle>
          <a:p>
            <a:endParaRPr lang="de-DE" altLang="de-DE"/>
          </a:p>
        </p:txBody>
      </p:sp>
    </p:spTree>
    <p:extLst>
      <p:ext uri="{BB962C8B-B14F-4D97-AF65-F5344CB8AC3E}">
        <p14:creationId xmlns:p14="http://schemas.microsoft.com/office/powerpoint/2010/main" val="10099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765175"/>
            <a:ext cx="86423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de-DE" altLang="de-DE" smtClean="0"/>
              <a:t>Hier klicken, um Master-Titelformat zu bearbeiten.</a:t>
            </a:r>
          </a:p>
        </p:txBody>
      </p:sp>
      <p:sp>
        <p:nvSpPr>
          <p:cNvPr id="4099" name="Rectangle 3"/>
          <p:cNvSpPr>
            <a:spLocks noGrp="1" noChangeArrowheads="1"/>
          </p:cNvSpPr>
          <p:nvPr>
            <p:ph type="body" idx="1"/>
          </p:nvPr>
        </p:nvSpPr>
        <p:spPr bwMode="auto">
          <a:xfrm>
            <a:off x="250825" y="1752600"/>
            <a:ext cx="86645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de-DE" altLang="de-DE" smtClean="0"/>
              <a:t>Hier klicken, um Master-Textformat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100" name="Rectangle 4"/>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l">
              <a:defRPr sz="1400">
                <a:effectLst/>
              </a:defRPr>
            </a:lvl1pPr>
          </a:lstStyle>
          <a:p>
            <a:endParaRPr lang="de-DE" altLang="de-DE"/>
          </a:p>
        </p:txBody>
      </p:sp>
      <p:sp>
        <p:nvSpPr>
          <p:cNvPr id="4101" name="Rectangle 5"/>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effectLst/>
              </a:defRPr>
            </a:lvl1pPr>
          </a:lstStyle>
          <a:p>
            <a:endParaRPr lang="de-DE" altLang="de-DE"/>
          </a:p>
        </p:txBody>
      </p:sp>
      <p:pic>
        <p:nvPicPr>
          <p:cNvPr id="4102" name="Picture 6" descr="phonologi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0338" y="115888"/>
            <a:ext cx="3671887" cy="5238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kh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8763" y="-1588"/>
            <a:ext cx="857250" cy="762001"/>
          </a:xfrm>
          <a:prstGeom prst="rect">
            <a:avLst/>
          </a:prstGeom>
          <a:noFill/>
          <a:extLst>
            <a:ext uri="{909E8E84-426E-40DD-AFC4-6F175D3DCCD1}">
              <a14:hiddenFill xmlns:a14="http://schemas.microsoft.com/office/drawing/2010/main">
                <a:solidFill>
                  <a:srgbClr val="FFFFFF"/>
                </a:solidFill>
              </a14:hiddenFill>
            </a:ext>
          </a:extLst>
        </p:spPr>
      </p:pic>
      <p:sp>
        <p:nvSpPr>
          <p:cNvPr id="4104" name="Line 8"/>
          <p:cNvSpPr>
            <a:spLocks noChangeShapeType="1"/>
          </p:cNvSpPr>
          <p:nvPr userDrawn="1"/>
        </p:nvSpPr>
        <p:spPr bwMode="auto">
          <a:xfrm>
            <a:off x="250825" y="765175"/>
            <a:ext cx="8642350" cy="0"/>
          </a:xfrm>
          <a:prstGeom prst="line">
            <a:avLst/>
          </a:prstGeom>
          <a:noFill/>
          <a:ln w="38100" cap="sq">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wipe(left)">
                                      <p:cBhvr>
                                        <p:cTn id="7" dur="5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wipe(left)">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wipe(left)">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wipe(left)">
                                      <p:cBhvr>
                                        <p:cTn id="22" dur="500"/>
                                        <p:tgtEl>
                                          <p:spTgt spid="4099">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wipe(left)">
                                      <p:cBhvr>
                                        <p:cTn id="2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4" autoUpdateAnimBg="0">
        <p:tmplLst>
          <p:tmpl lvl="1">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500"/>
                        <p:tgtEl>
                          <p:spTgt spid="4099"/>
                        </p:tgtEl>
                      </p:cBhvr>
                    </p:animEffect>
                  </p:childTnLst>
                </p:cTn>
              </p:par>
            </p:tnLst>
          </p:tmpl>
        </p:tmplLst>
      </p:bldP>
    </p:bldLst>
  </p:timing>
  <p:txStyles>
    <p:titleStyle>
      <a:lvl1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kumimoji="1" sz="28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accent2"/>
        </a:buClr>
        <a:buFont typeface="Wingdings 2" pitchFamily="18" charset="2"/>
        <a:buChar char="°"/>
        <a:defRPr kumimoji="1" sz="24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3" pitchFamily="18" charset="2"/>
        <a:buChar char="u"/>
        <a:defRPr kumimoji="1" sz="20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80000"/>
        <a:buFont typeface="Wingdings" pitchFamily="2" charset="2"/>
        <a:buChar char="¨"/>
        <a:defRPr kumimoji="1">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kumimoji="1" sz="16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Font typeface="Wingdings" pitchFamily="2" charset="2"/>
        <a:buChar char="§"/>
        <a:defRPr kumimoji="1" sz="1400">
          <a:solidFill>
            <a:schemeClr val="tx1"/>
          </a:solidFill>
          <a:effectLst>
            <a:outerShdw blurRad="38100" dist="38100" dir="2700000" algn="tl">
              <a:srgbClr val="C0C0C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30.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8.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audio" Target="../media/audio15.wav"/><Relationship Id="rId2" Type="http://schemas.openxmlformats.org/officeDocument/2006/relationships/notesSlide" Target="../notesSlides/notesSlide63.xml"/><Relationship Id="rId16" Type="http://schemas.openxmlformats.org/officeDocument/2006/relationships/audio" Target="../media/audio14.wav"/><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5" Type="http://schemas.openxmlformats.org/officeDocument/2006/relationships/audio" Target="../media/audio3.wav"/><Relationship Id="rId15" Type="http://schemas.openxmlformats.org/officeDocument/2006/relationships/audio" Target="../media/audio13.wav"/><Relationship Id="rId10" Type="http://schemas.openxmlformats.org/officeDocument/2006/relationships/audio" Target="../media/audio8.wav"/><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2.wav"/></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wmf"/><Relationship Id="rId4" Type="http://schemas.openxmlformats.org/officeDocument/2006/relationships/oleObject" Target="../embeddings/oleObject10.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5.bin"/><Relationship Id="rId5" Type="http://schemas.openxmlformats.org/officeDocument/2006/relationships/image" Target="../media/image15.wmf"/><Relationship Id="rId4" Type="http://schemas.openxmlformats.org/officeDocument/2006/relationships/oleObject" Target="../embeddings/oleObject14.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de-DE" altLang="de-DE"/>
              <a:t>Einführung in die Phonetik und Phonologie</a:t>
            </a:r>
          </a:p>
        </p:txBody>
      </p:sp>
      <p:sp>
        <p:nvSpPr>
          <p:cNvPr id="2051" name="Rectangle 3"/>
          <p:cNvSpPr>
            <a:spLocks noGrp="1" noChangeArrowheads="1"/>
          </p:cNvSpPr>
          <p:nvPr>
            <p:ph type="subTitle" idx="1"/>
          </p:nvPr>
        </p:nvSpPr>
        <p:spPr/>
        <p:txBody>
          <a:bodyPr/>
          <a:lstStyle/>
          <a:p>
            <a:r>
              <a:rPr lang="de-DE" altLang="de-DE"/>
              <a:t>Phonologische Merkmale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altLang="de-DE"/>
              <a:t>Objekt-Attribut-Wert-Tripel: Beispiele</a:t>
            </a:r>
            <a:br>
              <a:rPr lang="de-DE" altLang="de-DE"/>
            </a:br>
            <a:endParaRPr lang="de-DE" altLang="de-DE"/>
          </a:p>
        </p:txBody>
      </p:sp>
      <p:sp>
        <p:nvSpPr>
          <p:cNvPr id="55299" name="Rectangle 3"/>
          <p:cNvSpPr>
            <a:spLocks noChangeArrowheads="1"/>
          </p:cNvSpPr>
          <p:nvPr/>
        </p:nvSpPr>
        <p:spPr bwMode="auto">
          <a:xfrm>
            <a:off x="863600" y="14986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Objekt</a:t>
            </a:r>
          </a:p>
        </p:txBody>
      </p:sp>
      <p:sp>
        <p:nvSpPr>
          <p:cNvPr id="55300" name="Rectangle 4"/>
          <p:cNvSpPr>
            <a:spLocks noChangeArrowheads="1"/>
          </p:cNvSpPr>
          <p:nvPr/>
        </p:nvSpPr>
        <p:spPr bwMode="auto">
          <a:xfrm>
            <a:off x="2692400" y="14986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Attribut</a:t>
            </a:r>
          </a:p>
        </p:txBody>
      </p:sp>
      <p:sp>
        <p:nvSpPr>
          <p:cNvPr id="55301" name="Rectangle 5"/>
          <p:cNvSpPr>
            <a:spLocks noChangeArrowheads="1"/>
          </p:cNvSpPr>
          <p:nvPr/>
        </p:nvSpPr>
        <p:spPr bwMode="auto">
          <a:xfrm>
            <a:off x="5130800" y="1498600"/>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Wert</a:t>
            </a:r>
          </a:p>
        </p:txBody>
      </p:sp>
      <p:grpSp>
        <p:nvGrpSpPr>
          <p:cNvPr id="55302" name="Group 6"/>
          <p:cNvGrpSpPr>
            <a:grpSpLocks/>
          </p:cNvGrpSpPr>
          <p:nvPr/>
        </p:nvGrpSpPr>
        <p:grpSpPr bwMode="auto">
          <a:xfrm>
            <a:off x="863600" y="2017713"/>
            <a:ext cx="4789488" cy="396875"/>
            <a:chOff x="576" y="1767"/>
            <a:chExt cx="3017" cy="250"/>
          </a:xfrm>
        </p:grpSpPr>
        <p:sp>
          <p:nvSpPr>
            <p:cNvPr id="55303" name="Rectangle 7"/>
            <p:cNvSpPr>
              <a:spLocks noChangeArrowheads="1"/>
            </p:cNvSpPr>
            <p:nvPr/>
          </p:nvSpPr>
          <p:spPr bwMode="auto">
            <a:xfrm>
              <a:off x="576" y="1767"/>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Z1</a:t>
              </a:r>
            </a:p>
          </p:txBody>
        </p:sp>
        <p:sp>
          <p:nvSpPr>
            <p:cNvPr id="55304" name="Rectangle 8"/>
            <p:cNvSpPr>
              <a:spLocks noChangeArrowheads="1"/>
            </p:cNvSpPr>
            <p:nvPr/>
          </p:nvSpPr>
          <p:spPr bwMode="auto">
            <a:xfrm>
              <a:off x="1728" y="1767"/>
              <a:ext cx="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Farbe</a:t>
              </a:r>
            </a:p>
          </p:txBody>
        </p:sp>
        <p:sp>
          <p:nvSpPr>
            <p:cNvPr id="55305" name="Rectangle 9"/>
            <p:cNvSpPr>
              <a:spLocks noChangeArrowheads="1"/>
            </p:cNvSpPr>
            <p:nvPr/>
          </p:nvSpPr>
          <p:spPr bwMode="auto">
            <a:xfrm>
              <a:off x="3264" y="1767"/>
              <a:ext cx="3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rot</a:t>
              </a:r>
            </a:p>
          </p:txBody>
        </p:sp>
      </p:grpSp>
      <p:grpSp>
        <p:nvGrpSpPr>
          <p:cNvPr id="55306" name="Group 10"/>
          <p:cNvGrpSpPr>
            <a:grpSpLocks/>
          </p:cNvGrpSpPr>
          <p:nvPr/>
        </p:nvGrpSpPr>
        <p:grpSpPr bwMode="auto">
          <a:xfrm>
            <a:off x="863600" y="2927350"/>
            <a:ext cx="5126038" cy="396875"/>
            <a:chOff x="576" y="2554"/>
            <a:chExt cx="3229" cy="250"/>
          </a:xfrm>
        </p:grpSpPr>
        <p:sp>
          <p:nvSpPr>
            <p:cNvPr id="55307" name="Rectangle 11"/>
            <p:cNvSpPr>
              <a:spLocks noChangeArrowheads="1"/>
            </p:cNvSpPr>
            <p:nvPr/>
          </p:nvSpPr>
          <p:spPr bwMode="auto">
            <a:xfrm>
              <a:off x="576" y="2554"/>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Z1</a:t>
              </a:r>
            </a:p>
          </p:txBody>
        </p:sp>
        <p:sp>
          <p:nvSpPr>
            <p:cNvPr id="55308" name="Rectangle 12"/>
            <p:cNvSpPr>
              <a:spLocks noChangeArrowheads="1"/>
            </p:cNvSpPr>
            <p:nvPr/>
          </p:nvSpPr>
          <p:spPr bwMode="auto">
            <a:xfrm>
              <a:off x="1728" y="2554"/>
              <a:ext cx="58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Größe</a:t>
              </a:r>
            </a:p>
          </p:txBody>
        </p:sp>
        <p:sp>
          <p:nvSpPr>
            <p:cNvPr id="55309" name="Rectangle 13"/>
            <p:cNvSpPr>
              <a:spLocks noChangeArrowheads="1"/>
            </p:cNvSpPr>
            <p:nvPr/>
          </p:nvSpPr>
          <p:spPr bwMode="auto">
            <a:xfrm>
              <a:off x="3264" y="2554"/>
              <a:ext cx="54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mittel</a:t>
              </a:r>
            </a:p>
          </p:txBody>
        </p:sp>
      </p:grpSp>
      <p:grpSp>
        <p:nvGrpSpPr>
          <p:cNvPr id="55310" name="Group 14"/>
          <p:cNvGrpSpPr>
            <a:grpSpLocks/>
          </p:cNvGrpSpPr>
          <p:nvPr/>
        </p:nvGrpSpPr>
        <p:grpSpPr bwMode="auto">
          <a:xfrm>
            <a:off x="863600" y="3381375"/>
            <a:ext cx="4973638" cy="396875"/>
            <a:chOff x="576" y="2948"/>
            <a:chExt cx="3133" cy="250"/>
          </a:xfrm>
        </p:grpSpPr>
        <p:sp>
          <p:nvSpPr>
            <p:cNvPr id="55311" name="Rectangle 15"/>
            <p:cNvSpPr>
              <a:spLocks noChangeArrowheads="1"/>
            </p:cNvSpPr>
            <p:nvPr/>
          </p:nvSpPr>
          <p:spPr bwMode="auto">
            <a:xfrm>
              <a:off x="576" y="2948"/>
              <a:ext cx="3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Q3</a:t>
              </a:r>
            </a:p>
          </p:txBody>
        </p:sp>
        <p:sp>
          <p:nvSpPr>
            <p:cNvPr id="55312" name="Rectangle 16"/>
            <p:cNvSpPr>
              <a:spLocks noChangeArrowheads="1"/>
            </p:cNvSpPr>
            <p:nvPr/>
          </p:nvSpPr>
          <p:spPr bwMode="auto">
            <a:xfrm>
              <a:off x="1728" y="2948"/>
              <a:ext cx="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Farbe</a:t>
              </a:r>
            </a:p>
          </p:txBody>
        </p:sp>
        <p:sp>
          <p:nvSpPr>
            <p:cNvPr id="55313" name="Rectangle 17"/>
            <p:cNvSpPr>
              <a:spLocks noChangeArrowheads="1"/>
            </p:cNvSpPr>
            <p:nvPr/>
          </p:nvSpPr>
          <p:spPr bwMode="auto">
            <a:xfrm>
              <a:off x="3264" y="2948"/>
              <a:ext cx="4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gelb</a:t>
              </a:r>
            </a:p>
          </p:txBody>
        </p:sp>
      </p:grpSp>
      <p:grpSp>
        <p:nvGrpSpPr>
          <p:cNvPr id="55314" name="Group 18"/>
          <p:cNvGrpSpPr>
            <a:grpSpLocks/>
          </p:cNvGrpSpPr>
          <p:nvPr/>
        </p:nvGrpSpPr>
        <p:grpSpPr bwMode="auto">
          <a:xfrm>
            <a:off x="863600" y="2473325"/>
            <a:ext cx="5438775" cy="396875"/>
            <a:chOff x="576" y="2161"/>
            <a:chExt cx="3426" cy="250"/>
          </a:xfrm>
        </p:grpSpPr>
        <p:sp>
          <p:nvSpPr>
            <p:cNvPr id="55315" name="Rectangle 19"/>
            <p:cNvSpPr>
              <a:spLocks noChangeArrowheads="1"/>
            </p:cNvSpPr>
            <p:nvPr/>
          </p:nvSpPr>
          <p:spPr bwMode="auto">
            <a:xfrm>
              <a:off x="576" y="2161"/>
              <a:ext cx="30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Z1</a:t>
              </a:r>
            </a:p>
          </p:txBody>
        </p:sp>
        <p:sp>
          <p:nvSpPr>
            <p:cNvPr id="55316" name="Rectangle 20"/>
            <p:cNvSpPr>
              <a:spLocks noChangeArrowheads="1"/>
            </p:cNvSpPr>
            <p:nvPr/>
          </p:nvSpPr>
          <p:spPr bwMode="auto">
            <a:xfrm>
              <a:off x="3264" y="2161"/>
              <a:ext cx="7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Zylinder</a:t>
              </a:r>
            </a:p>
          </p:txBody>
        </p:sp>
        <p:sp>
          <p:nvSpPr>
            <p:cNvPr id="55317" name="Rectangle 21"/>
            <p:cNvSpPr>
              <a:spLocks noChangeArrowheads="1"/>
            </p:cNvSpPr>
            <p:nvPr/>
          </p:nvSpPr>
          <p:spPr bwMode="auto">
            <a:xfrm>
              <a:off x="1728" y="2161"/>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Form</a:t>
              </a:r>
            </a:p>
          </p:txBody>
        </p:sp>
      </p:grpSp>
      <p:grpSp>
        <p:nvGrpSpPr>
          <p:cNvPr id="55318" name="Group 22"/>
          <p:cNvGrpSpPr>
            <a:grpSpLocks/>
          </p:cNvGrpSpPr>
          <p:nvPr/>
        </p:nvGrpSpPr>
        <p:grpSpPr bwMode="auto">
          <a:xfrm>
            <a:off x="863600" y="3835400"/>
            <a:ext cx="5340350" cy="396875"/>
            <a:chOff x="576" y="3342"/>
            <a:chExt cx="3364" cy="250"/>
          </a:xfrm>
        </p:grpSpPr>
        <p:sp>
          <p:nvSpPr>
            <p:cNvPr id="55319" name="Rectangle 23"/>
            <p:cNvSpPr>
              <a:spLocks noChangeArrowheads="1"/>
            </p:cNvSpPr>
            <p:nvPr/>
          </p:nvSpPr>
          <p:spPr bwMode="auto">
            <a:xfrm>
              <a:off x="1728" y="3342"/>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Form</a:t>
              </a:r>
            </a:p>
          </p:txBody>
        </p:sp>
        <p:sp>
          <p:nvSpPr>
            <p:cNvPr id="55320" name="Rectangle 24"/>
            <p:cNvSpPr>
              <a:spLocks noChangeArrowheads="1"/>
            </p:cNvSpPr>
            <p:nvPr/>
          </p:nvSpPr>
          <p:spPr bwMode="auto">
            <a:xfrm>
              <a:off x="576" y="3342"/>
              <a:ext cx="3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Q3</a:t>
              </a:r>
            </a:p>
          </p:txBody>
        </p:sp>
        <p:sp>
          <p:nvSpPr>
            <p:cNvPr id="55321" name="Rectangle 25"/>
            <p:cNvSpPr>
              <a:spLocks noChangeArrowheads="1"/>
            </p:cNvSpPr>
            <p:nvPr/>
          </p:nvSpPr>
          <p:spPr bwMode="auto">
            <a:xfrm>
              <a:off x="3264" y="3342"/>
              <a:ext cx="6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Quader</a:t>
              </a:r>
            </a:p>
          </p:txBody>
        </p:sp>
      </p:grpSp>
      <p:grpSp>
        <p:nvGrpSpPr>
          <p:cNvPr id="55322" name="Group 26"/>
          <p:cNvGrpSpPr>
            <a:grpSpLocks/>
          </p:cNvGrpSpPr>
          <p:nvPr/>
        </p:nvGrpSpPr>
        <p:grpSpPr bwMode="auto">
          <a:xfrm>
            <a:off x="7289800" y="1536700"/>
            <a:ext cx="1066800" cy="1320800"/>
            <a:chOff x="624" y="1144"/>
            <a:chExt cx="672" cy="832"/>
          </a:xfrm>
        </p:grpSpPr>
        <p:sp>
          <p:nvSpPr>
            <p:cNvPr id="55323" name="AutoShape 27"/>
            <p:cNvSpPr>
              <a:spLocks noChangeArrowheads="1"/>
            </p:cNvSpPr>
            <p:nvPr/>
          </p:nvSpPr>
          <p:spPr bwMode="auto">
            <a:xfrm>
              <a:off x="624" y="1144"/>
              <a:ext cx="672" cy="832"/>
            </a:xfrm>
            <a:prstGeom prst="can">
              <a:avLst>
                <a:gd name="adj" fmla="val 30952"/>
              </a:avLst>
            </a:prstGeom>
            <a:solidFill>
              <a:schemeClr val="hlink"/>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5324" name="Text Box 28"/>
            <p:cNvSpPr txBox="1">
              <a:spLocks noChangeArrowheads="1"/>
            </p:cNvSpPr>
            <p:nvPr/>
          </p:nvSpPr>
          <p:spPr bwMode="auto">
            <a:xfrm>
              <a:off x="824" y="151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Z1</a:t>
              </a:r>
            </a:p>
          </p:txBody>
        </p:sp>
      </p:grpSp>
      <p:grpSp>
        <p:nvGrpSpPr>
          <p:cNvPr id="55325" name="Group 29"/>
          <p:cNvGrpSpPr>
            <a:grpSpLocks/>
          </p:cNvGrpSpPr>
          <p:nvPr/>
        </p:nvGrpSpPr>
        <p:grpSpPr bwMode="auto">
          <a:xfrm>
            <a:off x="7454900" y="3429000"/>
            <a:ext cx="635000" cy="711200"/>
            <a:chOff x="4312" y="1424"/>
            <a:chExt cx="400" cy="448"/>
          </a:xfrm>
        </p:grpSpPr>
        <p:sp>
          <p:nvSpPr>
            <p:cNvPr id="55326" name="AutoShape 30"/>
            <p:cNvSpPr>
              <a:spLocks noChangeArrowheads="1"/>
            </p:cNvSpPr>
            <p:nvPr/>
          </p:nvSpPr>
          <p:spPr bwMode="auto">
            <a:xfrm>
              <a:off x="4312" y="1424"/>
              <a:ext cx="400" cy="448"/>
            </a:xfrm>
            <a:prstGeom prst="cube">
              <a:avLst>
                <a:gd name="adj" fmla="val 25000"/>
              </a:avLst>
            </a:prstGeom>
            <a:solidFill>
              <a:srgbClr val="FFCC66"/>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5327" name="Text Box 31"/>
            <p:cNvSpPr txBox="1">
              <a:spLocks noChangeArrowheads="1"/>
            </p:cNvSpPr>
            <p:nvPr/>
          </p:nvSpPr>
          <p:spPr bwMode="auto">
            <a:xfrm>
              <a:off x="4328" y="157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Q3</a:t>
              </a:r>
            </a:p>
          </p:txBody>
        </p:sp>
      </p:grpSp>
      <p:grpSp>
        <p:nvGrpSpPr>
          <p:cNvPr id="55328" name="Group 32"/>
          <p:cNvGrpSpPr>
            <a:grpSpLocks/>
          </p:cNvGrpSpPr>
          <p:nvPr/>
        </p:nvGrpSpPr>
        <p:grpSpPr bwMode="auto">
          <a:xfrm>
            <a:off x="863600" y="4289425"/>
            <a:ext cx="5029200" cy="396875"/>
            <a:chOff x="576" y="3342"/>
            <a:chExt cx="3168" cy="250"/>
          </a:xfrm>
        </p:grpSpPr>
        <p:sp>
          <p:nvSpPr>
            <p:cNvPr id="55329" name="Rectangle 33"/>
            <p:cNvSpPr>
              <a:spLocks noChangeArrowheads="1"/>
            </p:cNvSpPr>
            <p:nvPr/>
          </p:nvSpPr>
          <p:spPr bwMode="auto">
            <a:xfrm>
              <a:off x="1728" y="3342"/>
              <a:ext cx="6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Größe	</a:t>
              </a:r>
            </a:p>
          </p:txBody>
        </p:sp>
        <p:sp>
          <p:nvSpPr>
            <p:cNvPr id="55330" name="Rectangle 34"/>
            <p:cNvSpPr>
              <a:spLocks noChangeArrowheads="1"/>
            </p:cNvSpPr>
            <p:nvPr/>
          </p:nvSpPr>
          <p:spPr bwMode="auto">
            <a:xfrm>
              <a:off x="576" y="3342"/>
              <a:ext cx="3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Q3</a:t>
              </a:r>
            </a:p>
          </p:txBody>
        </p:sp>
        <p:sp>
          <p:nvSpPr>
            <p:cNvPr id="55331" name="Rectangle 35"/>
            <p:cNvSpPr>
              <a:spLocks noChangeArrowheads="1"/>
            </p:cNvSpPr>
            <p:nvPr/>
          </p:nvSpPr>
          <p:spPr bwMode="auto">
            <a:xfrm>
              <a:off x="3264" y="3342"/>
              <a:ext cx="48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klein</a:t>
              </a:r>
            </a:p>
          </p:txBody>
        </p:sp>
      </p:grpSp>
      <p:grpSp>
        <p:nvGrpSpPr>
          <p:cNvPr id="55332" name="Group 36"/>
          <p:cNvGrpSpPr>
            <a:grpSpLocks/>
          </p:cNvGrpSpPr>
          <p:nvPr/>
        </p:nvGrpSpPr>
        <p:grpSpPr bwMode="auto">
          <a:xfrm>
            <a:off x="863600" y="4702175"/>
            <a:ext cx="5016500" cy="396875"/>
            <a:chOff x="576" y="2948"/>
            <a:chExt cx="3160" cy="250"/>
          </a:xfrm>
        </p:grpSpPr>
        <p:sp>
          <p:nvSpPr>
            <p:cNvPr id="55333" name="Rectangle 37"/>
            <p:cNvSpPr>
              <a:spLocks noChangeArrowheads="1"/>
            </p:cNvSpPr>
            <p:nvPr/>
          </p:nvSpPr>
          <p:spPr bwMode="auto">
            <a:xfrm>
              <a:off x="576" y="2948"/>
              <a:ext cx="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K3</a:t>
              </a:r>
            </a:p>
          </p:txBody>
        </p:sp>
        <p:sp>
          <p:nvSpPr>
            <p:cNvPr id="55334" name="Rectangle 38"/>
            <p:cNvSpPr>
              <a:spLocks noChangeArrowheads="1"/>
            </p:cNvSpPr>
            <p:nvPr/>
          </p:nvSpPr>
          <p:spPr bwMode="auto">
            <a:xfrm>
              <a:off x="1728" y="2948"/>
              <a:ext cx="5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Farbe</a:t>
              </a:r>
            </a:p>
          </p:txBody>
        </p:sp>
        <p:sp>
          <p:nvSpPr>
            <p:cNvPr id="55335" name="Rectangle 39"/>
            <p:cNvSpPr>
              <a:spLocks noChangeArrowheads="1"/>
            </p:cNvSpPr>
            <p:nvPr/>
          </p:nvSpPr>
          <p:spPr bwMode="auto">
            <a:xfrm>
              <a:off x="3264" y="2948"/>
              <a:ext cx="4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grün</a:t>
              </a:r>
            </a:p>
          </p:txBody>
        </p:sp>
      </p:grpSp>
      <p:grpSp>
        <p:nvGrpSpPr>
          <p:cNvPr id="55336" name="Group 40"/>
          <p:cNvGrpSpPr>
            <a:grpSpLocks/>
          </p:cNvGrpSpPr>
          <p:nvPr/>
        </p:nvGrpSpPr>
        <p:grpSpPr bwMode="auto">
          <a:xfrm>
            <a:off x="863600" y="5156200"/>
            <a:ext cx="5086350" cy="396875"/>
            <a:chOff x="576" y="3342"/>
            <a:chExt cx="3204" cy="250"/>
          </a:xfrm>
        </p:grpSpPr>
        <p:sp>
          <p:nvSpPr>
            <p:cNvPr id="55337" name="Rectangle 41"/>
            <p:cNvSpPr>
              <a:spLocks noChangeArrowheads="1"/>
            </p:cNvSpPr>
            <p:nvPr/>
          </p:nvSpPr>
          <p:spPr bwMode="auto">
            <a:xfrm>
              <a:off x="1728" y="3342"/>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Form</a:t>
              </a:r>
            </a:p>
          </p:txBody>
        </p:sp>
        <p:sp>
          <p:nvSpPr>
            <p:cNvPr id="55338" name="Rectangle 42"/>
            <p:cNvSpPr>
              <a:spLocks noChangeArrowheads="1"/>
            </p:cNvSpPr>
            <p:nvPr/>
          </p:nvSpPr>
          <p:spPr bwMode="auto">
            <a:xfrm>
              <a:off x="576" y="3342"/>
              <a:ext cx="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K3</a:t>
              </a:r>
            </a:p>
          </p:txBody>
        </p:sp>
        <p:sp>
          <p:nvSpPr>
            <p:cNvPr id="55339" name="Rectangle 43"/>
            <p:cNvSpPr>
              <a:spLocks noChangeArrowheads="1"/>
            </p:cNvSpPr>
            <p:nvPr/>
          </p:nvSpPr>
          <p:spPr bwMode="auto">
            <a:xfrm>
              <a:off x="3264" y="3342"/>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Kreis</a:t>
              </a:r>
            </a:p>
          </p:txBody>
        </p:sp>
      </p:grpSp>
      <p:grpSp>
        <p:nvGrpSpPr>
          <p:cNvPr id="55340" name="Group 44"/>
          <p:cNvGrpSpPr>
            <a:grpSpLocks/>
          </p:cNvGrpSpPr>
          <p:nvPr/>
        </p:nvGrpSpPr>
        <p:grpSpPr bwMode="auto">
          <a:xfrm>
            <a:off x="863600" y="5610225"/>
            <a:ext cx="5016500" cy="396875"/>
            <a:chOff x="576" y="3342"/>
            <a:chExt cx="3160" cy="250"/>
          </a:xfrm>
        </p:grpSpPr>
        <p:sp>
          <p:nvSpPr>
            <p:cNvPr id="55341" name="Rectangle 45"/>
            <p:cNvSpPr>
              <a:spLocks noChangeArrowheads="1"/>
            </p:cNvSpPr>
            <p:nvPr/>
          </p:nvSpPr>
          <p:spPr bwMode="auto">
            <a:xfrm>
              <a:off x="1728" y="3342"/>
              <a:ext cx="6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Größe	</a:t>
              </a:r>
            </a:p>
          </p:txBody>
        </p:sp>
        <p:sp>
          <p:nvSpPr>
            <p:cNvPr id="55342" name="Rectangle 46"/>
            <p:cNvSpPr>
              <a:spLocks noChangeArrowheads="1"/>
            </p:cNvSpPr>
            <p:nvPr/>
          </p:nvSpPr>
          <p:spPr bwMode="auto">
            <a:xfrm>
              <a:off x="576" y="3342"/>
              <a:ext cx="3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K3</a:t>
              </a:r>
            </a:p>
          </p:txBody>
        </p:sp>
        <p:sp>
          <p:nvSpPr>
            <p:cNvPr id="55343" name="Rectangle 47"/>
            <p:cNvSpPr>
              <a:spLocks noChangeArrowheads="1"/>
            </p:cNvSpPr>
            <p:nvPr/>
          </p:nvSpPr>
          <p:spPr bwMode="auto">
            <a:xfrm>
              <a:off x="3264" y="3342"/>
              <a:ext cx="47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sz="2000" b="1">
                  <a:effectLst/>
                  <a:latin typeface="Arial" pitchFamily="34" charset="0"/>
                  <a:cs typeface="Times New Roman" pitchFamily="18" charset="0"/>
                </a:rPr>
                <a:t>groß</a:t>
              </a:r>
            </a:p>
          </p:txBody>
        </p:sp>
      </p:grpSp>
      <p:grpSp>
        <p:nvGrpSpPr>
          <p:cNvPr id="55344" name="Group 48"/>
          <p:cNvGrpSpPr>
            <a:grpSpLocks/>
          </p:cNvGrpSpPr>
          <p:nvPr/>
        </p:nvGrpSpPr>
        <p:grpSpPr bwMode="auto">
          <a:xfrm>
            <a:off x="7010400" y="4635500"/>
            <a:ext cx="1577975" cy="1651000"/>
            <a:chOff x="1904" y="2424"/>
            <a:chExt cx="994" cy="1040"/>
          </a:xfrm>
        </p:grpSpPr>
        <p:sp>
          <p:nvSpPr>
            <p:cNvPr id="55345" name="Oval 49"/>
            <p:cNvSpPr>
              <a:spLocks noChangeArrowheads="1"/>
            </p:cNvSpPr>
            <p:nvPr/>
          </p:nvSpPr>
          <p:spPr bwMode="auto">
            <a:xfrm>
              <a:off x="1904" y="2424"/>
              <a:ext cx="994" cy="1040"/>
            </a:xfrm>
            <a:prstGeom prst="ellipse">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5346" name="Text Box 50"/>
            <p:cNvSpPr txBox="1">
              <a:spLocks noChangeArrowheads="1"/>
            </p:cNvSpPr>
            <p:nvPr/>
          </p:nvSpPr>
          <p:spPr bwMode="auto">
            <a:xfrm>
              <a:off x="2248" y="28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K3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5322"/>
                                        </p:tgtEl>
                                        <p:attrNameLst>
                                          <p:attrName>style.visibility</p:attrName>
                                        </p:attrNameLst>
                                      </p:cBhvr>
                                      <p:to>
                                        <p:strVal val="visible"/>
                                      </p:to>
                                    </p:set>
                                    <p:animEffect transition="in" filter="box(out)">
                                      <p:cBhvr>
                                        <p:cTn id="7" dur="500"/>
                                        <p:tgtEl>
                                          <p:spTgt spid="55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5302"/>
                                        </p:tgtEl>
                                        <p:attrNameLst>
                                          <p:attrName>style.visibility</p:attrName>
                                        </p:attrNameLst>
                                      </p:cBhvr>
                                      <p:to>
                                        <p:strVal val="visible"/>
                                      </p:to>
                                    </p:set>
                                    <p:animEffect transition="in" filter="wipe(left)">
                                      <p:cBhvr>
                                        <p:cTn id="12" dur="500"/>
                                        <p:tgtEl>
                                          <p:spTgt spid="553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5314"/>
                                        </p:tgtEl>
                                        <p:attrNameLst>
                                          <p:attrName>style.visibility</p:attrName>
                                        </p:attrNameLst>
                                      </p:cBhvr>
                                      <p:to>
                                        <p:strVal val="visible"/>
                                      </p:to>
                                    </p:set>
                                    <p:animEffect transition="in" filter="wipe(left)">
                                      <p:cBhvr>
                                        <p:cTn id="17" dur="500"/>
                                        <p:tgtEl>
                                          <p:spTgt spid="553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5306"/>
                                        </p:tgtEl>
                                        <p:attrNameLst>
                                          <p:attrName>style.visibility</p:attrName>
                                        </p:attrNameLst>
                                      </p:cBhvr>
                                      <p:to>
                                        <p:strVal val="visible"/>
                                      </p:to>
                                    </p:set>
                                    <p:animEffect transition="in" filter="wipe(left)">
                                      <p:cBhvr>
                                        <p:cTn id="22" dur="500"/>
                                        <p:tgtEl>
                                          <p:spTgt spid="553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55325"/>
                                        </p:tgtEl>
                                        <p:attrNameLst>
                                          <p:attrName>style.visibility</p:attrName>
                                        </p:attrNameLst>
                                      </p:cBhvr>
                                      <p:to>
                                        <p:strVal val="visible"/>
                                      </p:to>
                                    </p:set>
                                    <p:animEffect transition="in" filter="box(out)">
                                      <p:cBhvr>
                                        <p:cTn id="27" dur="500"/>
                                        <p:tgtEl>
                                          <p:spTgt spid="553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5310"/>
                                        </p:tgtEl>
                                        <p:attrNameLst>
                                          <p:attrName>style.visibility</p:attrName>
                                        </p:attrNameLst>
                                      </p:cBhvr>
                                      <p:to>
                                        <p:strVal val="visible"/>
                                      </p:to>
                                    </p:set>
                                    <p:animEffect transition="in" filter="wipe(left)">
                                      <p:cBhvr>
                                        <p:cTn id="32" dur="500"/>
                                        <p:tgtEl>
                                          <p:spTgt spid="553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5318"/>
                                        </p:tgtEl>
                                        <p:attrNameLst>
                                          <p:attrName>style.visibility</p:attrName>
                                        </p:attrNameLst>
                                      </p:cBhvr>
                                      <p:to>
                                        <p:strVal val="visible"/>
                                      </p:to>
                                    </p:set>
                                    <p:animEffect transition="in" filter="wipe(left)">
                                      <p:cBhvr>
                                        <p:cTn id="37" dur="500"/>
                                        <p:tgtEl>
                                          <p:spTgt spid="553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5328"/>
                                        </p:tgtEl>
                                        <p:attrNameLst>
                                          <p:attrName>style.visibility</p:attrName>
                                        </p:attrNameLst>
                                      </p:cBhvr>
                                      <p:to>
                                        <p:strVal val="visible"/>
                                      </p:to>
                                    </p:set>
                                    <p:animEffect transition="in" filter="wipe(left)">
                                      <p:cBhvr>
                                        <p:cTn id="42" dur="500"/>
                                        <p:tgtEl>
                                          <p:spTgt spid="5532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32" fill="hold" nodeType="clickEffect">
                                  <p:stCondLst>
                                    <p:cond delay="0"/>
                                  </p:stCondLst>
                                  <p:childTnLst>
                                    <p:set>
                                      <p:cBhvr>
                                        <p:cTn id="46" dur="1" fill="hold">
                                          <p:stCondLst>
                                            <p:cond delay="0"/>
                                          </p:stCondLst>
                                        </p:cTn>
                                        <p:tgtEl>
                                          <p:spTgt spid="55344"/>
                                        </p:tgtEl>
                                        <p:attrNameLst>
                                          <p:attrName>style.visibility</p:attrName>
                                        </p:attrNameLst>
                                      </p:cBhvr>
                                      <p:to>
                                        <p:strVal val="visible"/>
                                      </p:to>
                                    </p:set>
                                    <p:animEffect transition="in" filter="box(out)">
                                      <p:cBhvr>
                                        <p:cTn id="47" dur="500"/>
                                        <p:tgtEl>
                                          <p:spTgt spid="5534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5332"/>
                                        </p:tgtEl>
                                        <p:attrNameLst>
                                          <p:attrName>style.visibility</p:attrName>
                                        </p:attrNameLst>
                                      </p:cBhvr>
                                      <p:to>
                                        <p:strVal val="visible"/>
                                      </p:to>
                                    </p:set>
                                    <p:animEffect transition="in" filter="wipe(left)">
                                      <p:cBhvr>
                                        <p:cTn id="52" dur="500"/>
                                        <p:tgtEl>
                                          <p:spTgt spid="5533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55336"/>
                                        </p:tgtEl>
                                        <p:attrNameLst>
                                          <p:attrName>style.visibility</p:attrName>
                                        </p:attrNameLst>
                                      </p:cBhvr>
                                      <p:to>
                                        <p:strVal val="visible"/>
                                      </p:to>
                                    </p:set>
                                    <p:animEffect transition="in" filter="wipe(left)">
                                      <p:cBhvr>
                                        <p:cTn id="57" dur="500"/>
                                        <p:tgtEl>
                                          <p:spTgt spid="553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5340"/>
                                        </p:tgtEl>
                                        <p:attrNameLst>
                                          <p:attrName>style.visibility</p:attrName>
                                        </p:attrNameLst>
                                      </p:cBhvr>
                                      <p:to>
                                        <p:strVal val="visible"/>
                                      </p:to>
                                    </p:set>
                                    <p:animEffect transition="in" filter="wipe(left)">
                                      <p:cBhvr>
                                        <p:cTn id="62" dur="500"/>
                                        <p:tgtEl>
                                          <p:spTgt spid="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de-DE" altLang="de-DE"/>
              <a:t>Objekt-Attribut-Wert-Tripel: Beispiele</a:t>
            </a:r>
            <a:br>
              <a:rPr lang="de-DE" altLang="de-DE"/>
            </a:br>
            <a:endParaRPr lang="de-DE" altLang="de-DE"/>
          </a:p>
        </p:txBody>
      </p:sp>
      <p:sp>
        <p:nvSpPr>
          <p:cNvPr id="56323" name="Rectangle 3"/>
          <p:cNvSpPr>
            <a:spLocks noChangeArrowheads="1"/>
          </p:cNvSpPr>
          <p:nvPr/>
        </p:nvSpPr>
        <p:spPr bwMode="auto">
          <a:xfrm>
            <a:off x="914400" y="17526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Objekt</a:t>
            </a:r>
          </a:p>
        </p:txBody>
      </p:sp>
      <p:sp>
        <p:nvSpPr>
          <p:cNvPr id="56324" name="Rectangle 4"/>
          <p:cNvSpPr>
            <a:spLocks noChangeArrowheads="1"/>
          </p:cNvSpPr>
          <p:nvPr/>
        </p:nvSpPr>
        <p:spPr bwMode="auto">
          <a:xfrm>
            <a:off x="2743200" y="17526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Attribut</a:t>
            </a:r>
          </a:p>
        </p:txBody>
      </p:sp>
      <p:sp>
        <p:nvSpPr>
          <p:cNvPr id="56325" name="Rectangle 5"/>
          <p:cNvSpPr>
            <a:spLocks noChangeArrowheads="1"/>
          </p:cNvSpPr>
          <p:nvPr/>
        </p:nvSpPr>
        <p:spPr bwMode="auto">
          <a:xfrm>
            <a:off x="5181600" y="1752600"/>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Wert</a:t>
            </a:r>
          </a:p>
        </p:txBody>
      </p:sp>
      <p:grpSp>
        <p:nvGrpSpPr>
          <p:cNvPr id="56326" name="Group 6"/>
          <p:cNvGrpSpPr>
            <a:grpSpLocks/>
          </p:cNvGrpSpPr>
          <p:nvPr/>
        </p:nvGrpSpPr>
        <p:grpSpPr bwMode="auto">
          <a:xfrm>
            <a:off x="914400" y="2376488"/>
            <a:ext cx="5484813" cy="457200"/>
            <a:chOff x="576" y="1737"/>
            <a:chExt cx="3455" cy="288"/>
          </a:xfrm>
        </p:grpSpPr>
        <p:sp>
          <p:nvSpPr>
            <p:cNvPr id="56327" name="Rectangle 7"/>
            <p:cNvSpPr>
              <a:spLocks noChangeArrowheads="1"/>
            </p:cNvSpPr>
            <p:nvPr/>
          </p:nvSpPr>
          <p:spPr bwMode="auto">
            <a:xfrm>
              <a:off x="576" y="1737"/>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6328" name="Rectangle 8"/>
            <p:cNvSpPr>
              <a:spLocks noChangeArrowheads="1"/>
            </p:cNvSpPr>
            <p:nvPr/>
          </p:nvSpPr>
          <p:spPr bwMode="auto">
            <a:xfrm>
              <a:off x="1728" y="1737"/>
              <a:ext cx="10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Kategorie</a:t>
              </a:r>
            </a:p>
          </p:txBody>
        </p:sp>
        <p:sp>
          <p:nvSpPr>
            <p:cNvPr id="56329" name="Rectangle 9"/>
            <p:cNvSpPr>
              <a:spLocks noChangeArrowheads="1"/>
            </p:cNvSpPr>
            <p:nvPr/>
          </p:nvSpPr>
          <p:spPr bwMode="auto">
            <a:xfrm>
              <a:off x="3264" y="1737"/>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Nomen</a:t>
              </a:r>
            </a:p>
          </p:txBody>
        </p:sp>
      </p:grpSp>
      <p:grpSp>
        <p:nvGrpSpPr>
          <p:cNvPr id="56330" name="Group 10"/>
          <p:cNvGrpSpPr>
            <a:grpSpLocks/>
          </p:cNvGrpSpPr>
          <p:nvPr/>
        </p:nvGrpSpPr>
        <p:grpSpPr bwMode="auto">
          <a:xfrm>
            <a:off x="914400" y="3625850"/>
            <a:ext cx="5668963" cy="457200"/>
            <a:chOff x="576" y="2524"/>
            <a:chExt cx="3571" cy="288"/>
          </a:xfrm>
        </p:grpSpPr>
        <p:sp>
          <p:nvSpPr>
            <p:cNvPr id="56331" name="Rectangle 11"/>
            <p:cNvSpPr>
              <a:spLocks noChangeArrowheads="1"/>
            </p:cNvSpPr>
            <p:nvPr/>
          </p:nvSpPr>
          <p:spPr bwMode="auto">
            <a:xfrm>
              <a:off x="576" y="2524"/>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6332" name="Rectangle 12"/>
            <p:cNvSpPr>
              <a:spLocks noChangeArrowheads="1"/>
            </p:cNvSpPr>
            <p:nvPr/>
          </p:nvSpPr>
          <p:spPr bwMode="auto">
            <a:xfrm>
              <a:off x="1728" y="2524"/>
              <a:ext cx="9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Numerus</a:t>
              </a:r>
            </a:p>
          </p:txBody>
        </p:sp>
        <p:sp>
          <p:nvSpPr>
            <p:cNvPr id="56333" name="Rectangle 13"/>
            <p:cNvSpPr>
              <a:spLocks noChangeArrowheads="1"/>
            </p:cNvSpPr>
            <p:nvPr/>
          </p:nvSpPr>
          <p:spPr bwMode="auto">
            <a:xfrm>
              <a:off x="3264" y="2524"/>
              <a:ext cx="8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Singular</a:t>
              </a:r>
            </a:p>
          </p:txBody>
        </p:sp>
      </p:grpSp>
      <p:grpSp>
        <p:nvGrpSpPr>
          <p:cNvPr id="56334" name="Group 14"/>
          <p:cNvGrpSpPr>
            <a:grpSpLocks/>
          </p:cNvGrpSpPr>
          <p:nvPr/>
        </p:nvGrpSpPr>
        <p:grpSpPr bwMode="auto">
          <a:xfrm>
            <a:off x="914400" y="4251325"/>
            <a:ext cx="5483225" cy="457200"/>
            <a:chOff x="576" y="2918"/>
            <a:chExt cx="3454" cy="288"/>
          </a:xfrm>
        </p:grpSpPr>
        <p:sp>
          <p:nvSpPr>
            <p:cNvPr id="56335" name="Rectangle 15"/>
            <p:cNvSpPr>
              <a:spLocks noChangeArrowheads="1"/>
            </p:cNvSpPr>
            <p:nvPr/>
          </p:nvSpPr>
          <p:spPr bwMode="auto">
            <a:xfrm>
              <a:off x="576" y="2918"/>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6336" name="Rectangle 16"/>
            <p:cNvSpPr>
              <a:spLocks noChangeArrowheads="1"/>
            </p:cNvSpPr>
            <p:nvPr/>
          </p:nvSpPr>
          <p:spPr bwMode="auto">
            <a:xfrm>
              <a:off x="1728" y="2918"/>
              <a:ext cx="6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Kasus</a:t>
              </a:r>
            </a:p>
          </p:txBody>
        </p:sp>
        <p:sp>
          <p:nvSpPr>
            <p:cNvPr id="56337" name="Rectangle 17"/>
            <p:cNvSpPr>
              <a:spLocks noChangeArrowheads="1"/>
            </p:cNvSpPr>
            <p:nvPr/>
          </p:nvSpPr>
          <p:spPr bwMode="auto">
            <a:xfrm>
              <a:off x="3264" y="2918"/>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Genitiv</a:t>
              </a:r>
            </a:p>
          </p:txBody>
        </p:sp>
      </p:grpSp>
      <p:grpSp>
        <p:nvGrpSpPr>
          <p:cNvPr id="56338" name="Group 18"/>
          <p:cNvGrpSpPr>
            <a:grpSpLocks/>
          </p:cNvGrpSpPr>
          <p:nvPr/>
        </p:nvGrpSpPr>
        <p:grpSpPr bwMode="auto">
          <a:xfrm>
            <a:off x="914400" y="3001963"/>
            <a:ext cx="5705475" cy="457200"/>
            <a:chOff x="576" y="2131"/>
            <a:chExt cx="3594" cy="288"/>
          </a:xfrm>
        </p:grpSpPr>
        <p:sp>
          <p:nvSpPr>
            <p:cNvPr id="56339" name="Rectangle 19"/>
            <p:cNvSpPr>
              <a:spLocks noChangeArrowheads="1"/>
            </p:cNvSpPr>
            <p:nvPr/>
          </p:nvSpPr>
          <p:spPr bwMode="auto">
            <a:xfrm>
              <a:off x="576" y="2131"/>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6340" name="Rectangle 20"/>
            <p:cNvSpPr>
              <a:spLocks noChangeArrowheads="1"/>
            </p:cNvSpPr>
            <p:nvPr/>
          </p:nvSpPr>
          <p:spPr bwMode="auto">
            <a:xfrm>
              <a:off x="3264" y="2131"/>
              <a:ext cx="9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Neutrum</a:t>
              </a:r>
            </a:p>
          </p:txBody>
        </p:sp>
        <p:sp>
          <p:nvSpPr>
            <p:cNvPr id="56341" name="Rectangle 21"/>
            <p:cNvSpPr>
              <a:spLocks noChangeArrowheads="1"/>
            </p:cNvSpPr>
            <p:nvPr/>
          </p:nvSpPr>
          <p:spPr bwMode="auto">
            <a:xfrm>
              <a:off x="1728" y="2131"/>
              <a:ext cx="7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Genus</a:t>
              </a:r>
            </a:p>
          </p:txBody>
        </p:sp>
      </p:grpSp>
      <p:grpSp>
        <p:nvGrpSpPr>
          <p:cNvPr id="56342" name="Group 22"/>
          <p:cNvGrpSpPr>
            <a:grpSpLocks/>
          </p:cNvGrpSpPr>
          <p:nvPr/>
        </p:nvGrpSpPr>
        <p:grpSpPr bwMode="auto">
          <a:xfrm>
            <a:off x="914400" y="4876800"/>
            <a:ext cx="4621213" cy="457200"/>
            <a:chOff x="576" y="3312"/>
            <a:chExt cx="2911" cy="288"/>
          </a:xfrm>
        </p:grpSpPr>
        <p:sp>
          <p:nvSpPr>
            <p:cNvPr id="56343" name="Rectangle 23"/>
            <p:cNvSpPr>
              <a:spLocks noChangeArrowheads="1"/>
            </p:cNvSpPr>
            <p:nvPr/>
          </p:nvSpPr>
          <p:spPr bwMode="auto">
            <a:xfrm>
              <a:off x="1728" y="3312"/>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Person</a:t>
              </a:r>
            </a:p>
          </p:txBody>
        </p:sp>
        <p:sp>
          <p:nvSpPr>
            <p:cNvPr id="56344" name="Rectangle 24"/>
            <p:cNvSpPr>
              <a:spLocks noChangeArrowheads="1"/>
            </p:cNvSpPr>
            <p:nvPr/>
          </p:nvSpPr>
          <p:spPr bwMode="auto">
            <a:xfrm>
              <a:off x="576" y="3312"/>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6345" name="Rectangle 25"/>
            <p:cNvSpPr>
              <a:spLocks noChangeArrowheads="1"/>
            </p:cNvSpPr>
            <p:nvPr/>
          </p:nvSpPr>
          <p:spPr bwMode="auto">
            <a:xfrm>
              <a:off x="3264" y="331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wipe(left)">
                                      <p:cBhvr>
                                        <p:cTn id="7" dur="500"/>
                                        <p:tgtEl>
                                          <p:spTgt spid="563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38"/>
                                        </p:tgtEl>
                                        <p:attrNameLst>
                                          <p:attrName>style.visibility</p:attrName>
                                        </p:attrNameLst>
                                      </p:cBhvr>
                                      <p:to>
                                        <p:strVal val="visible"/>
                                      </p:to>
                                    </p:set>
                                    <p:animEffect transition="in" filter="wipe(left)">
                                      <p:cBhvr>
                                        <p:cTn id="12" dur="500"/>
                                        <p:tgtEl>
                                          <p:spTgt spid="563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6330"/>
                                        </p:tgtEl>
                                        <p:attrNameLst>
                                          <p:attrName>style.visibility</p:attrName>
                                        </p:attrNameLst>
                                      </p:cBhvr>
                                      <p:to>
                                        <p:strVal val="visible"/>
                                      </p:to>
                                    </p:set>
                                    <p:animEffect transition="in" filter="wipe(left)">
                                      <p:cBhvr>
                                        <p:cTn id="17" dur="500"/>
                                        <p:tgtEl>
                                          <p:spTgt spid="563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6334"/>
                                        </p:tgtEl>
                                        <p:attrNameLst>
                                          <p:attrName>style.visibility</p:attrName>
                                        </p:attrNameLst>
                                      </p:cBhvr>
                                      <p:to>
                                        <p:strVal val="visible"/>
                                      </p:to>
                                    </p:set>
                                    <p:animEffect transition="in" filter="wipe(left)">
                                      <p:cBhvr>
                                        <p:cTn id="22" dur="500"/>
                                        <p:tgtEl>
                                          <p:spTgt spid="563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342"/>
                                        </p:tgtEl>
                                        <p:attrNameLst>
                                          <p:attrName>style.visibility</p:attrName>
                                        </p:attrNameLst>
                                      </p:cBhvr>
                                      <p:to>
                                        <p:strVal val="visible"/>
                                      </p:to>
                                    </p:set>
                                    <p:animEffect transition="in" filter="wipe(left)">
                                      <p:cBhvr>
                                        <p:cTn id="27" dur="500"/>
                                        <p:tgtEl>
                                          <p:spTgt spid="56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altLang="de-DE"/>
              <a:t>Objekt-Attribut-Wert-Tripel </a:t>
            </a:r>
            <a:r>
              <a:rPr lang="de-DE" altLang="de-DE">
                <a:sym typeface="Symbol" pitchFamily="18" charset="2"/>
              </a:rPr>
              <a:t></a:t>
            </a:r>
            <a:r>
              <a:rPr lang="de-DE" altLang="de-DE"/>
              <a:t> Attribut-Wert-Paar</a:t>
            </a:r>
            <a:br>
              <a:rPr lang="de-DE" altLang="de-DE"/>
            </a:br>
            <a:endParaRPr lang="de-DE" altLang="de-DE"/>
          </a:p>
        </p:txBody>
      </p:sp>
      <p:sp>
        <p:nvSpPr>
          <p:cNvPr id="57347" name="Rectangle 3"/>
          <p:cNvSpPr>
            <a:spLocks noChangeArrowheads="1"/>
          </p:cNvSpPr>
          <p:nvPr/>
        </p:nvSpPr>
        <p:spPr bwMode="auto">
          <a:xfrm>
            <a:off x="914400" y="17526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Objekt</a:t>
            </a:r>
          </a:p>
        </p:txBody>
      </p:sp>
      <p:sp>
        <p:nvSpPr>
          <p:cNvPr id="57348" name="Rectangle 4"/>
          <p:cNvSpPr>
            <a:spLocks noChangeArrowheads="1"/>
          </p:cNvSpPr>
          <p:nvPr/>
        </p:nvSpPr>
        <p:spPr bwMode="auto">
          <a:xfrm>
            <a:off x="2743200" y="17526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Attribut</a:t>
            </a:r>
          </a:p>
        </p:txBody>
      </p:sp>
      <p:sp>
        <p:nvSpPr>
          <p:cNvPr id="57349" name="Rectangle 5"/>
          <p:cNvSpPr>
            <a:spLocks noChangeArrowheads="1"/>
          </p:cNvSpPr>
          <p:nvPr/>
        </p:nvSpPr>
        <p:spPr bwMode="auto">
          <a:xfrm>
            <a:off x="5181600" y="1752600"/>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Wert</a:t>
            </a:r>
          </a:p>
        </p:txBody>
      </p:sp>
      <p:grpSp>
        <p:nvGrpSpPr>
          <p:cNvPr id="57350" name="Group 6"/>
          <p:cNvGrpSpPr>
            <a:grpSpLocks/>
          </p:cNvGrpSpPr>
          <p:nvPr/>
        </p:nvGrpSpPr>
        <p:grpSpPr bwMode="auto">
          <a:xfrm>
            <a:off x="914400" y="2376488"/>
            <a:ext cx="5484813" cy="457200"/>
            <a:chOff x="576" y="1737"/>
            <a:chExt cx="3455" cy="288"/>
          </a:xfrm>
        </p:grpSpPr>
        <p:sp>
          <p:nvSpPr>
            <p:cNvPr id="57351" name="Rectangle 7"/>
            <p:cNvSpPr>
              <a:spLocks noChangeArrowheads="1"/>
            </p:cNvSpPr>
            <p:nvPr/>
          </p:nvSpPr>
          <p:spPr bwMode="auto">
            <a:xfrm>
              <a:off x="576" y="1737"/>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7352" name="Rectangle 8"/>
            <p:cNvSpPr>
              <a:spLocks noChangeArrowheads="1"/>
            </p:cNvSpPr>
            <p:nvPr/>
          </p:nvSpPr>
          <p:spPr bwMode="auto">
            <a:xfrm>
              <a:off x="1728" y="1737"/>
              <a:ext cx="10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Kategorie</a:t>
              </a:r>
            </a:p>
          </p:txBody>
        </p:sp>
        <p:sp>
          <p:nvSpPr>
            <p:cNvPr id="57353" name="Rectangle 9"/>
            <p:cNvSpPr>
              <a:spLocks noChangeArrowheads="1"/>
            </p:cNvSpPr>
            <p:nvPr/>
          </p:nvSpPr>
          <p:spPr bwMode="auto">
            <a:xfrm>
              <a:off x="3264" y="1737"/>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Nomen</a:t>
              </a:r>
            </a:p>
          </p:txBody>
        </p:sp>
      </p:grpSp>
      <p:grpSp>
        <p:nvGrpSpPr>
          <p:cNvPr id="57354" name="Group 10"/>
          <p:cNvGrpSpPr>
            <a:grpSpLocks/>
          </p:cNvGrpSpPr>
          <p:nvPr/>
        </p:nvGrpSpPr>
        <p:grpSpPr bwMode="auto">
          <a:xfrm>
            <a:off x="914400" y="3625850"/>
            <a:ext cx="5668963" cy="457200"/>
            <a:chOff x="576" y="2524"/>
            <a:chExt cx="3571" cy="288"/>
          </a:xfrm>
        </p:grpSpPr>
        <p:sp>
          <p:nvSpPr>
            <p:cNvPr id="57355" name="Rectangle 11"/>
            <p:cNvSpPr>
              <a:spLocks noChangeArrowheads="1"/>
            </p:cNvSpPr>
            <p:nvPr/>
          </p:nvSpPr>
          <p:spPr bwMode="auto">
            <a:xfrm>
              <a:off x="576" y="252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7356" name="Rectangle 12"/>
            <p:cNvSpPr>
              <a:spLocks noChangeArrowheads="1"/>
            </p:cNvSpPr>
            <p:nvPr/>
          </p:nvSpPr>
          <p:spPr bwMode="auto">
            <a:xfrm>
              <a:off x="1728" y="2524"/>
              <a:ext cx="9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Numerus</a:t>
              </a:r>
            </a:p>
          </p:txBody>
        </p:sp>
        <p:sp>
          <p:nvSpPr>
            <p:cNvPr id="57357" name="Rectangle 13"/>
            <p:cNvSpPr>
              <a:spLocks noChangeArrowheads="1"/>
            </p:cNvSpPr>
            <p:nvPr/>
          </p:nvSpPr>
          <p:spPr bwMode="auto">
            <a:xfrm>
              <a:off x="3264" y="2524"/>
              <a:ext cx="8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Singular</a:t>
              </a:r>
            </a:p>
          </p:txBody>
        </p:sp>
      </p:grpSp>
      <p:grpSp>
        <p:nvGrpSpPr>
          <p:cNvPr id="57358" name="Group 14"/>
          <p:cNvGrpSpPr>
            <a:grpSpLocks/>
          </p:cNvGrpSpPr>
          <p:nvPr/>
        </p:nvGrpSpPr>
        <p:grpSpPr bwMode="auto">
          <a:xfrm>
            <a:off x="914400" y="4251325"/>
            <a:ext cx="5483225" cy="457200"/>
            <a:chOff x="576" y="2918"/>
            <a:chExt cx="3454" cy="288"/>
          </a:xfrm>
        </p:grpSpPr>
        <p:sp>
          <p:nvSpPr>
            <p:cNvPr id="57359" name="Rectangle 15"/>
            <p:cNvSpPr>
              <a:spLocks noChangeArrowheads="1"/>
            </p:cNvSpPr>
            <p:nvPr/>
          </p:nvSpPr>
          <p:spPr bwMode="auto">
            <a:xfrm>
              <a:off x="576" y="291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7360" name="Rectangle 16"/>
            <p:cNvSpPr>
              <a:spLocks noChangeArrowheads="1"/>
            </p:cNvSpPr>
            <p:nvPr/>
          </p:nvSpPr>
          <p:spPr bwMode="auto">
            <a:xfrm>
              <a:off x="1728" y="2918"/>
              <a:ext cx="6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Kasus</a:t>
              </a:r>
            </a:p>
          </p:txBody>
        </p:sp>
        <p:sp>
          <p:nvSpPr>
            <p:cNvPr id="57361" name="Rectangle 17"/>
            <p:cNvSpPr>
              <a:spLocks noChangeArrowheads="1"/>
            </p:cNvSpPr>
            <p:nvPr/>
          </p:nvSpPr>
          <p:spPr bwMode="auto">
            <a:xfrm>
              <a:off x="3264" y="2918"/>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Genitiv</a:t>
              </a:r>
            </a:p>
          </p:txBody>
        </p:sp>
      </p:grpSp>
      <p:grpSp>
        <p:nvGrpSpPr>
          <p:cNvPr id="57362" name="Group 18"/>
          <p:cNvGrpSpPr>
            <a:grpSpLocks/>
          </p:cNvGrpSpPr>
          <p:nvPr/>
        </p:nvGrpSpPr>
        <p:grpSpPr bwMode="auto">
          <a:xfrm>
            <a:off x="914400" y="3001963"/>
            <a:ext cx="5705475" cy="457200"/>
            <a:chOff x="576" y="2131"/>
            <a:chExt cx="3594" cy="288"/>
          </a:xfrm>
        </p:grpSpPr>
        <p:sp>
          <p:nvSpPr>
            <p:cNvPr id="57363" name="Rectangle 19"/>
            <p:cNvSpPr>
              <a:spLocks noChangeArrowheads="1"/>
            </p:cNvSpPr>
            <p:nvPr/>
          </p:nvSpPr>
          <p:spPr bwMode="auto">
            <a:xfrm>
              <a:off x="576" y="2131"/>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7364" name="Rectangle 20"/>
            <p:cNvSpPr>
              <a:spLocks noChangeArrowheads="1"/>
            </p:cNvSpPr>
            <p:nvPr/>
          </p:nvSpPr>
          <p:spPr bwMode="auto">
            <a:xfrm>
              <a:off x="3264" y="2131"/>
              <a:ext cx="9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Neutrum</a:t>
              </a:r>
            </a:p>
          </p:txBody>
        </p:sp>
        <p:sp>
          <p:nvSpPr>
            <p:cNvPr id="57365" name="Rectangle 21"/>
            <p:cNvSpPr>
              <a:spLocks noChangeArrowheads="1"/>
            </p:cNvSpPr>
            <p:nvPr/>
          </p:nvSpPr>
          <p:spPr bwMode="auto">
            <a:xfrm>
              <a:off x="1728" y="2131"/>
              <a:ext cx="7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Genus</a:t>
              </a:r>
            </a:p>
          </p:txBody>
        </p:sp>
      </p:grpSp>
      <p:grpSp>
        <p:nvGrpSpPr>
          <p:cNvPr id="57366" name="Group 22"/>
          <p:cNvGrpSpPr>
            <a:grpSpLocks/>
          </p:cNvGrpSpPr>
          <p:nvPr/>
        </p:nvGrpSpPr>
        <p:grpSpPr bwMode="auto">
          <a:xfrm>
            <a:off x="914400" y="4876800"/>
            <a:ext cx="4621213" cy="457200"/>
            <a:chOff x="576" y="3312"/>
            <a:chExt cx="2911" cy="288"/>
          </a:xfrm>
        </p:grpSpPr>
        <p:sp>
          <p:nvSpPr>
            <p:cNvPr id="57367" name="Rectangle 23"/>
            <p:cNvSpPr>
              <a:spLocks noChangeArrowheads="1"/>
            </p:cNvSpPr>
            <p:nvPr/>
          </p:nvSpPr>
          <p:spPr bwMode="auto">
            <a:xfrm>
              <a:off x="1728" y="3312"/>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Person</a:t>
              </a:r>
            </a:p>
          </p:txBody>
        </p:sp>
        <p:sp>
          <p:nvSpPr>
            <p:cNvPr id="57368" name="Rectangle 24"/>
            <p:cNvSpPr>
              <a:spLocks noChangeArrowheads="1"/>
            </p:cNvSpPr>
            <p:nvPr/>
          </p:nvSpPr>
          <p:spPr bwMode="auto">
            <a:xfrm>
              <a:off x="576" y="3312"/>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7369" name="Rectangle 25"/>
            <p:cNvSpPr>
              <a:spLocks noChangeArrowheads="1"/>
            </p:cNvSpPr>
            <p:nvPr/>
          </p:nvSpPr>
          <p:spPr bwMode="auto">
            <a:xfrm>
              <a:off x="3264" y="331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wipe(left)">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7362"/>
                                        </p:tgtEl>
                                        <p:attrNameLst>
                                          <p:attrName>style.visibility</p:attrName>
                                        </p:attrNameLst>
                                      </p:cBhvr>
                                      <p:to>
                                        <p:strVal val="visible"/>
                                      </p:to>
                                    </p:set>
                                    <p:animEffect transition="in" filter="wipe(left)">
                                      <p:cBhvr>
                                        <p:cTn id="12" dur="500"/>
                                        <p:tgtEl>
                                          <p:spTgt spid="573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7354"/>
                                        </p:tgtEl>
                                        <p:attrNameLst>
                                          <p:attrName>style.visibility</p:attrName>
                                        </p:attrNameLst>
                                      </p:cBhvr>
                                      <p:to>
                                        <p:strVal val="visible"/>
                                      </p:to>
                                    </p:set>
                                    <p:animEffect transition="in" filter="wipe(left)">
                                      <p:cBhvr>
                                        <p:cTn id="17" dur="500"/>
                                        <p:tgtEl>
                                          <p:spTgt spid="573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7358"/>
                                        </p:tgtEl>
                                        <p:attrNameLst>
                                          <p:attrName>style.visibility</p:attrName>
                                        </p:attrNameLst>
                                      </p:cBhvr>
                                      <p:to>
                                        <p:strVal val="visible"/>
                                      </p:to>
                                    </p:set>
                                    <p:animEffect transition="in" filter="wipe(left)">
                                      <p:cBhvr>
                                        <p:cTn id="22" dur="500"/>
                                        <p:tgtEl>
                                          <p:spTgt spid="573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7366"/>
                                        </p:tgtEl>
                                        <p:attrNameLst>
                                          <p:attrName>style.visibility</p:attrName>
                                        </p:attrNameLst>
                                      </p:cBhvr>
                                      <p:to>
                                        <p:strVal val="visible"/>
                                      </p:to>
                                    </p:set>
                                    <p:animEffect transition="in" filter="wipe(left)">
                                      <p:cBhvr>
                                        <p:cTn id="27" dur="5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de-DE" altLang="de-DE"/>
              <a:t>Attribut-Wert-Paare</a:t>
            </a:r>
            <a:br>
              <a:rPr lang="de-DE" altLang="de-DE"/>
            </a:br>
            <a:endParaRPr lang="de-DE" altLang="de-DE"/>
          </a:p>
        </p:txBody>
      </p:sp>
      <p:sp>
        <p:nvSpPr>
          <p:cNvPr id="58371" name="Rectangle 3"/>
          <p:cNvSpPr>
            <a:spLocks noChangeArrowheads="1"/>
          </p:cNvSpPr>
          <p:nvPr/>
        </p:nvSpPr>
        <p:spPr bwMode="auto">
          <a:xfrm>
            <a:off x="914400" y="18288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Objekt</a:t>
            </a:r>
          </a:p>
        </p:txBody>
      </p:sp>
      <p:sp>
        <p:nvSpPr>
          <p:cNvPr id="58372" name="Rectangle 4"/>
          <p:cNvSpPr>
            <a:spLocks noChangeArrowheads="1"/>
          </p:cNvSpPr>
          <p:nvPr/>
        </p:nvSpPr>
        <p:spPr bwMode="auto">
          <a:xfrm>
            <a:off x="2743200" y="1828800"/>
            <a:ext cx="128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Attribut</a:t>
            </a:r>
          </a:p>
        </p:txBody>
      </p:sp>
      <p:sp>
        <p:nvSpPr>
          <p:cNvPr id="58373" name="Rectangle 5"/>
          <p:cNvSpPr>
            <a:spLocks noChangeArrowheads="1"/>
          </p:cNvSpPr>
          <p:nvPr/>
        </p:nvSpPr>
        <p:spPr bwMode="auto">
          <a:xfrm>
            <a:off x="5181600" y="1828800"/>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chemeClr val="accent2"/>
                </a:solidFill>
                <a:effectLst/>
                <a:latin typeface="Arial" pitchFamily="34" charset="0"/>
                <a:cs typeface="Times New Roman" pitchFamily="18" charset="0"/>
              </a:rPr>
              <a:t>Wert</a:t>
            </a:r>
          </a:p>
        </p:txBody>
      </p:sp>
      <p:grpSp>
        <p:nvGrpSpPr>
          <p:cNvPr id="58374" name="Group 6"/>
          <p:cNvGrpSpPr>
            <a:grpSpLocks/>
          </p:cNvGrpSpPr>
          <p:nvPr/>
        </p:nvGrpSpPr>
        <p:grpSpPr bwMode="auto">
          <a:xfrm>
            <a:off x="914400" y="2452688"/>
            <a:ext cx="5484813" cy="457200"/>
            <a:chOff x="576" y="1737"/>
            <a:chExt cx="3455" cy="288"/>
          </a:xfrm>
        </p:grpSpPr>
        <p:sp>
          <p:nvSpPr>
            <p:cNvPr id="58375" name="Rectangle 7"/>
            <p:cNvSpPr>
              <a:spLocks noChangeArrowheads="1"/>
            </p:cNvSpPr>
            <p:nvPr/>
          </p:nvSpPr>
          <p:spPr bwMode="auto">
            <a:xfrm>
              <a:off x="576" y="1737"/>
              <a:ext cx="7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Kindes</a:t>
              </a:r>
            </a:p>
          </p:txBody>
        </p:sp>
        <p:sp>
          <p:nvSpPr>
            <p:cNvPr id="58376" name="Rectangle 8"/>
            <p:cNvSpPr>
              <a:spLocks noChangeArrowheads="1"/>
            </p:cNvSpPr>
            <p:nvPr/>
          </p:nvSpPr>
          <p:spPr bwMode="auto">
            <a:xfrm>
              <a:off x="1728" y="1737"/>
              <a:ext cx="10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Kategorie</a:t>
              </a:r>
            </a:p>
          </p:txBody>
        </p:sp>
        <p:sp>
          <p:nvSpPr>
            <p:cNvPr id="58377" name="Rectangle 9"/>
            <p:cNvSpPr>
              <a:spLocks noChangeArrowheads="1"/>
            </p:cNvSpPr>
            <p:nvPr/>
          </p:nvSpPr>
          <p:spPr bwMode="auto">
            <a:xfrm>
              <a:off x="3264" y="1737"/>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Nomen</a:t>
              </a:r>
            </a:p>
          </p:txBody>
        </p:sp>
      </p:grpSp>
      <p:grpSp>
        <p:nvGrpSpPr>
          <p:cNvPr id="58378" name="Group 10"/>
          <p:cNvGrpSpPr>
            <a:grpSpLocks/>
          </p:cNvGrpSpPr>
          <p:nvPr/>
        </p:nvGrpSpPr>
        <p:grpSpPr bwMode="auto">
          <a:xfrm>
            <a:off x="914400" y="3702050"/>
            <a:ext cx="5668963" cy="457200"/>
            <a:chOff x="576" y="2524"/>
            <a:chExt cx="3571" cy="288"/>
          </a:xfrm>
        </p:grpSpPr>
        <p:sp>
          <p:nvSpPr>
            <p:cNvPr id="58379" name="Rectangle 11"/>
            <p:cNvSpPr>
              <a:spLocks noChangeArrowheads="1"/>
            </p:cNvSpPr>
            <p:nvPr/>
          </p:nvSpPr>
          <p:spPr bwMode="auto">
            <a:xfrm>
              <a:off x="576" y="2524"/>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8380" name="Rectangle 12"/>
            <p:cNvSpPr>
              <a:spLocks noChangeArrowheads="1"/>
            </p:cNvSpPr>
            <p:nvPr/>
          </p:nvSpPr>
          <p:spPr bwMode="auto">
            <a:xfrm>
              <a:off x="1728" y="2524"/>
              <a:ext cx="9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Numerus</a:t>
              </a:r>
            </a:p>
          </p:txBody>
        </p:sp>
        <p:sp>
          <p:nvSpPr>
            <p:cNvPr id="58381" name="Rectangle 13"/>
            <p:cNvSpPr>
              <a:spLocks noChangeArrowheads="1"/>
            </p:cNvSpPr>
            <p:nvPr/>
          </p:nvSpPr>
          <p:spPr bwMode="auto">
            <a:xfrm>
              <a:off x="3264" y="2524"/>
              <a:ext cx="8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Singular</a:t>
              </a:r>
            </a:p>
          </p:txBody>
        </p:sp>
      </p:grpSp>
      <p:grpSp>
        <p:nvGrpSpPr>
          <p:cNvPr id="58382" name="Group 14"/>
          <p:cNvGrpSpPr>
            <a:grpSpLocks/>
          </p:cNvGrpSpPr>
          <p:nvPr/>
        </p:nvGrpSpPr>
        <p:grpSpPr bwMode="auto">
          <a:xfrm>
            <a:off x="914400" y="4327525"/>
            <a:ext cx="5483225" cy="457200"/>
            <a:chOff x="576" y="2918"/>
            <a:chExt cx="3454" cy="288"/>
          </a:xfrm>
        </p:grpSpPr>
        <p:sp>
          <p:nvSpPr>
            <p:cNvPr id="58383" name="Rectangle 15"/>
            <p:cNvSpPr>
              <a:spLocks noChangeArrowheads="1"/>
            </p:cNvSpPr>
            <p:nvPr/>
          </p:nvSpPr>
          <p:spPr bwMode="auto">
            <a:xfrm>
              <a:off x="576" y="291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8384" name="Rectangle 16"/>
            <p:cNvSpPr>
              <a:spLocks noChangeArrowheads="1"/>
            </p:cNvSpPr>
            <p:nvPr/>
          </p:nvSpPr>
          <p:spPr bwMode="auto">
            <a:xfrm>
              <a:off x="1728" y="2918"/>
              <a:ext cx="6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Kasus</a:t>
              </a:r>
            </a:p>
          </p:txBody>
        </p:sp>
        <p:sp>
          <p:nvSpPr>
            <p:cNvPr id="58385" name="Rectangle 17"/>
            <p:cNvSpPr>
              <a:spLocks noChangeArrowheads="1"/>
            </p:cNvSpPr>
            <p:nvPr/>
          </p:nvSpPr>
          <p:spPr bwMode="auto">
            <a:xfrm>
              <a:off x="3264" y="2918"/>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Genitiv</a:t>
              </a:r>
            </a:p>
          </p:txBody>
        </p:sp>
      </p:grpSp>
      <p:grpSp>
        <p:nvGrpSpPr>
          <p:cNvPr id="58386" name="Group 18"/>
          <p:cNvGrpSpPr>
            <a:grpSpLocks/>
          </p:cNvGrpSpPr>
          <p:nvPr/>
        </p:nvGrpSpPr>
        <p:grpSpPr bwMode="auto">
          <a:xfrm>
            <a:off x="914400" y="3078163"/>
            <a:ext cx="5705475" cy="457200"/>
            <a:chOff x="576" y="2131"/>
            <a:chExt cx="3594" cy="288"/>
          </a:xfrm>
        </p:grpSpPr>
        <p:sp>
          <p:nvSpPr>
            <p:cNvPr id="58387" name="Rectangle 19"/>
            <p:cNvSpPr>
              <a:spLocks noChangeArrowheads="1"/>
            </p:cNvSpPr>
            <p:nvPr/>
          </p:nvSpPr>
          <p:spPr bwMode="auto">
            <a:xfrm>
              <a:off x="576" y="2131"/>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8388" name="Rectangle 20"/>
            <p:cNvSpPr>
              <a:spLocks noChangeArrowheads="1"/>
            </p:cNvSpPr>
            <p:nvPr/>
          </p:nvSpPr>
          <p:spPr bwMode="auto">
            <a:xfrm>
              <a:off x="3264" y="2131"/>
              <a:ext cx="9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Neutrum</a:t>
              </a:r>
            </a:p>
          </p:txBody>
        </p:sp>
        <p:sp>
          <p:nvSpPr>
            <p:cNvPr id="58389" name="Rectangle 21"/>
            <p:cNvSpPr>
              <a:spLocks noChangeArrowheads="1"/>
            </p:cNvSpPr>
            <p:nvPr/>
          </p:nvSpPr>
          <p:spPr bwMode="auto">
            <a:xfrm>
              <a:off x="1728" y="2131"/>
              <a:ext cx="7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Genus</a:t>
              </a:r>
            </a:p>
          </p:txBody>
        </p:sp>
      </p:grpSp>
      <p:grpSp>
        <p:nvGrpSpPr>
          <p:cNvPr id="58390" name="Group 22"/>
          <p:cNvGrpSpPr>
            <a:grpSpLocks/>
          </p:cNvGrpSpPr>
          <p:nvPr/>
        </p:nvGrpSpPr>
        <p:grpSpPr bwMode="auto">
          <a:xfrm>
            <a:off x="914400" y="4953000"/>
            <a:ext cx="4621213" cy="457200"/>
            <a:chOff x="576" y="3312"/>
            <a:chExt cx="2911" cy="288"/>
          </a:xfrm>
        </p:grpSpPr>
        <p:sp>
          <p:nvSpPr>
            <p:cNvPr id="58391" name="Rectangle 23"/>
            <p:cNvSpPr>
              <a:spLocks noChangeArrowheads="1"/>
            </p:cNvSpPr>
            <p:nvPr/>
          </p:nvSpPr>
          <p:spPr bwMode="auto">
            <a:xfrm>
              <a:off x="1728" y="3312"/>
              <a:ext cx="7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Person</a:t>
              </a:r>
            </a:p>
          </p:txBody>
        </p:sp>
        <p:sp>
          <p:nvSpPr>
            <p:cNvPr id="58392" name="Rectangle 24"/>
            <p:cNvSpPr>
              <a:spLocks noChangeArrowheads="1"/>
            </p:cNvSpPr>
            <p:nvPr/>
          </p:nvSpPr>
          <p:spPr bwMode="auto">
            <a:xfrm>
              <a:off x="576" y="3312"/>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endParaRPr lang="de-DE" altLang="de-DE" b="1" i="1">
                <a:solidFill>
                  <a:srgbClr val="0000FF"/>
                </a:solidFill>
                <a:effectLst/>
                <a:latin typeface="Arial" pitchFamily="34" charset="0"/>
                <a:cs typeface="Times New Roman" pitchFamily="18" charset="0"/>
              </a:endParaRPr>
            </a:p>
          </p:txBody>
        </p:sp>
        <p:sp>
          <p:nvSpPr>
            <p:cNvPr id="58393" name="Rectangle 25"/>
            <p:cNvSpPr>
              <a:spLocks noChangeArrowheads="1"/>
            </p:cNvSpPr>
            <p:nvPr/>
          </p:nvSpPr>
          <p:spPr bwMode="auto">
            <a:xfrm>
              <a:off x="3264" y="331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3</a:t>
              </a:r>
            </a:p>
          </p:txBody>
        </p:sp>
      </p:grpSp>
      <p:grpSp>
        <p:nvGrpSpPr>
          <p:cNvPr id="58394" name="Group 26"/>
          <p:cNvGrpSpPr>
            <a:grpSpLocks/>
          </p:cNvGrpSpPr>
          <p:nvPr/>
        </p:nvGrpSpPr>
        <p:grpSpPr bwMode="auto">
          <a:xfrm>
            <a:off x="2366963" y="2465388"/>
            <a:ext cx="4462462" cy="2957512"/>
            <a:chOff x="1491" y="1745"/>
            <a:chExt cx="2811" cy="1863"/>
          </a:xfrm>
        </p:grpSpPr>
        <p:sp>
          <p:nvSpPr>
            <p:cNvPr id="58395" name="Freeform 27"/>
            <p:cNvSpPr>
              <a:spLocks/>
            </p:cNvSpPr>
            <p:nvPr/>
          </p:nvSpPr>
          <p:spPr bwMode="auto">
            <a:xfrm>
              <a:off x="1491" y="1745"/>
              <a:ext cx="186" cy="1863"/>
            </a:xfrm>
            <a:custGeom>
              <a:avLst/>
              <a:gdLst>
                <a:gd name="T0" fmla="*/ 186 w 186"/>
                <a:gd name="T1" fmla="*/ 0 h 1863"/>
                <a:gd name="T2" fmla="*/ 0 w 186"/>
                <a:gd name="T3" fmla="*/ 0 h 1863"/>
                <a:gd name="T4" fmla="*/ 0 w 186"/>
                <a:gd name="T5" fmla="*/ 1863 h 1863"/>
                <a:gd name="T6" fmla="*/ 186 w 186"/>
                <a:gd name="T7" fmla="*/ 1863 h 1863"/>
              </a:gdLst>
              <a:ahLst/>
              <a:cxnLst>
                <a:cxn ang="0">
                  <a:pos x="T0" y="T1"/>
                </a:cxn>
                <a:cxn ang="0">
                  <a:pos x="T2" y="T3"/>
                </a:cxn>
                <a:cxn ang="0">
                  <a:pos x="T4" y="T5"/>
                </a:cxn>
                <a:cxn ang="0">
                  <a:pos x="T6" y="T7"/>
                </a:cxn>
              </a:cxnLst>
              <a:rect l="0" t="0" r="r" b="b"/>
              <a:pathLst>
                <a:path w="186" h="1863">
                  <a:moveTo>
                    <a:pt x="186" y="0"/>
                  </a:moveTo>
                  <a:lnTo>
                    <a:pt x="0" y="0"/>
                  </a:lnTo>
                  <a:lnTo>
                    <a:pt x="0" y="1863"/>
                  </a:lnTo>
                  <a:lnTo>
                    <a:pt x="186" y="18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sp>
          <p:nvSpPr>
            <p:cNvPr id="58396" name="Freeform 28"/>
            <p:cNvSpPr>
              <a:spLocks/>
            </p:cNvSpPr>
            <p:nvPr/>
          </p:nvSpPr>
          <p:spPr bwMode="auto">
            <a:xfrm flipH="1">
              <a:off x="4116" y="1745"/>
              <a:ext cx="186" cy="1863"/>
            </a:xfrm>
            <a:custGeom>
              <a:avLst/>
              <a:gdLst>
                <a:gd name="T0" fmla="*/ 186 w 186"/>
                <a:gd name="T1" fmla="*/ 0 h 1863"/>
                <a:gd name="T2" fmla="*/ 0 w 186"/>
                <a:gd name="T3" fmla="*/ 0 h 1863"/>
                <a:gd name="T4" fmla="*/ 0 w 186"/>
                <a:gd name="T5" fmla="*/ 1863 h 1863"/>
                <a:gd name="T6" fmla="*/ 186 w 186"/>
                <a:gd name="T7" fmla="*/ 1863 h 1863"/>
              </a:gdLst>
              <a:ahLst/>
              <a:cxnLst>
                <a:cxn ang="0">
                  <a:pos x="T0" y="T1"/>
                </a:cxn>
                <a:cxn ang="0">
                  <a:pos x="T2" y="T3"/>
                </a:cxn>
                <a:cxn ang="0">
                  <a:pos x="T4" y="T5"/>
                </a:cxn>
                <a:cxn ang="0">
                  <a:pos x="T6" y="T7"/>
                </a:cxn>
              </a:cxnLst>
              <a:rect l="0" t="0" r="r" b="b"/>
              <a:pathLst>
                <a:path w="186" h="1863">
                  <a:moveTo>
                    <a:pt x="186" y="0"/>
                  </a:moveTo>
                  <a:lnTo>
                    <a:pt x="0" y="0"/>
                  </a:lnTo>
                  <a:lnTo>
                    <a:pt x="0" y="1863"/>
                  </a:lnTo>
                  <a:lnTo>
                    <a:pt x="186" y="18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8394"/>
                                        </p:tgtEl>
                                        <p:attrNameLst>
                                          <p:attrName>style.visibility</p:attrName>
                                        </p:attrNameLst>
                                      </p:cBhvr>
                                      <p:to>
                                        <p:strVal val="visible"/>
                                      </p:to>
                                    </p:set>
                                    <p:animEffect transition="in" filter="wipe(up)">
                                      <p:cBhvr>
                                        <p:cTn id="7" dur="500"/>
                                        <p:tgtEl>
                                          <p:spTgt spid="58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de-DE" altLang="de-DE"/>
              <a:t>Attribut-Wert-Paare: Merkmalstrukturen</a:t>
            </a:r>
          </a:p>
        </p:txBody>
      </p:sp>
      <p:grpSp>
        <p:nvGrpSpPr>
          <p:cNvPr id="59395" name="Group 3"/>
          <p:cNvGrpSpPr>
            <a:grpSpLocks/>
          </p:cNvGrpSpPr>
          <p:nvPr/>
        </p:nvGrpSpPr>
        <p:grpSpPr bwMode="auto">
          <a:xfrm>
            <a:off x="965200" y="2173288"/>
            <a:ext cx="3865563" cy="457200"/>
            <a:chOff x="576" y="1737"/>
            <a:chExt cx="2435" cy="288"/>
          </a:xfrm>
        </p:grpSpPr>
        <p:sp>
          <p:nvSpPr>
            <p:cNvPr id="59396" name="Rectangle 4"/>
            <p:cNvSpPr>
              <a:spLocks noChangeArrowheads="1"/>
            </p:cNvSpPr>
            <p:nvPr/>
          </p:nvSpPr>
          <p:spPr bwMode="auto">
            <a:xfrm>
              <a:off x="576" y="1737"/>
              <a:ext cx="5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i="1">
                  <a:solidFill>
                    <a:srgbClr val="0000FF"/>
                  </a:solidFill>
                  <a:effectLst/>
                  <a:latin typeface="Arial" pitchFamily="34" charset="0"/>
                  <a:cs typeface="Times New Roman" pitchFamily="18" charset="0"/>
                </a:rPr>
                <a:t>singt</a:t>
              </a:r>
            </a:p>
          </p:txBody>
        </p:sp>
        <p:sp>
          <p:nvSpPr>
            <p:cNvPr id="59397" name="Rectangle 5"/>
            <p:cNvSpPr>
              <a:spLocks noChangeArrowheads="1"/>
            </p:cNvSpPr>
            <p:nvPr/>
          </p:nvSpPr>
          <p:spPr bwMode="auto">
            <a:xfrm>
              <a:off x="1355" y="1737"/>
              <a:ext cx="10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Kategorie</a:t>
              </a:r>
            </a:p>
          </p:txBody>
        </p:sp>
        <p:sp>
          <p:nvSpPr>
            <p:cNvPr id="59398" name="Rectangle 6"/>
            <p:cNvSpPr>
              <a:spLocks noChangeArrowheads="1"/>
            </p:cNvSpPr>
            <p:nvPr/>
          </p:nvSpPr>
          <p:spPr bwMode="auto">
            <a:xfrm>
              <a:off x="2468" y="1737"/>
              <a:ext cx="5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Verb</a:t>
              </a:r>
            </a:p>
          </p:txBody>
        </p:sp>
      </p:grpSp>
      <p:grpSp>
        <p:nvGrpSpPr>
          <p:cNvPr id="59399" name="Group 7"/>
          <p:cNvGrpSpPr>
            <a:grpSpLocks/>
          </p:cNvGrpSpPr>
          <p:nvPr/>
        </p:nvGrpSpPr>
        <p:grpSpPr bwMode="auto">
          <a:xfrm>
            <a:off x="2201863" y="4048125"/>
            <a:ext cx="3138487" cy="457200"/>
            <a:chOff x="1355" y="2918"/>
            <a:chExt cx="1977" cy="288"/>
          </a:xfrm>
        </p:grpSpPr>
        <p:sp>
          <p:nvSpPr>
            <p:cNvPr id="59400" name="Rectangle 8"/>
            <p:cNvSpPr>
              <a:spLocks noChangeArrowheads="1"/>
            </p:cNvSpPr>
            <p:nvPr/>
          </p:nvSpPr>
          <p:spPr bwMode="auto">
            <a:xfrm>
              <a:off x="1355" y="2918"/>
              <a:ext cx="8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Tempus</a:t>
              </a:r>
            </a:p>
          </p:txBody>
        </p:sp>
        <p:sp>
          <p:nvSpPr>
            <p:cNvPr id="59401" name="Rectangle 9"/>
            <p:cNvSpPr>
              <a:spLocks noChangeArrowheads="1"/>
            </p:cNvSpPr>
            <p:nvPr/>
          </p:nvSpPr>
          <p:spPr bwMode="auto">
            <a:xfrm>
              <a:off x="2468" y="2918"/>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Präsens</a:t>
              </a:r>
            </a:p>
          </p:txBody>
        </p:sp>
      </p:grpSp>
      <p:grpSp>
        <p:nvGrpSpPr>
          <p:cNvPr id="59402" name="Group 10"/>
          <p:cNvGrpSpPr>
            <a:grpSpLocks/>
          </p:cNvGrpSpPr>
          <p:nvPr/>
        </p:nvGrpSpPr>
        <p:grpSpPr bwMode="auto">
          <a:xfrm>
            <a:off x="1987550" y="2185988"/>
            <a:ext cx="5297488" cy="2957512"/>
            <a:chOff x="1220" y="1745"/>
            <a:chExt cx="3337" cy="1863"/>
          </a:xfrm>
        </p:grpSpPr>
        <p:sp>
          <p:nvSpPr>
            <p:cNvPr id="59403" name="Freeform 11"/>
            <p:cNvSpPr>
              <a:spLocks/>
            </p:cNvSpPr>
            <p:nvPr/>
          </p:nvSpPr>
          <p:spPr bwMode="auto">
            <a:xfrm>
              <a:off x="1220" y="1745"/>
              <a:ext cx="186" cy="1863"/>
            </a:xfrm>
            <a:custGeom>
              <a:avLst/>
              <a:gdLst>
                <a:gd name="T0" fmla="*/ 186 w 186"/>
                <a:gd name="T1" fmla="*/ 0 h 1863"/>
                <a:gd name="T2" fmla="*/ 0 w 186"/>
                <a:gd name="T3" fmla="*/ 0 h 1863"/>
                <a:gd name="T4" fmla="*/ 0 w 186"/>
                <a:gd name="T5" fmla="*/ 1863 h 1863"/>
                <a:gd name="T6" fmla="*/ 186 w 186"/>
                <a:gd name="T7" fmla="*/ 1863 h 1863"/>
              </a:gdLst>
              <a:ahLst/>
              <a:cxnLst>
                <a:cxn ang="0">
                  <a:pos x="T0" y="T1"/>
                </a:cxn>
                <a:cxn ang="0">
                  <a:pos x="T2" y="T3"/>
                </a:cxn>
                <a:cxn ang="0">
                  <a:pos x="T4" y="T5"/>
                </a:cxn>
                <a:cxn ang="0">
                  <a:pos x="T6" y="T7"/>
                </a:cxn>
              </a:cxnLst>
              <a:rect l="0" t="0" r="r" b="b"/>
              <a:pathLst>
                <a:path w="186" h="1863">
                  <a:moveTo>
                    <a:pt x="186" y="0"/>
                  </a:moveTo>
                  <a:lnTo>
                    <a:pt x="0" y="0"/>
                  </a:lnTo>
                  <a:lnTo>
                    <a:pt x="0" y="1863"/>
                  </a:lnTo>
                  <a:lnTo>
                    <a:pt x="186" y="18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sp>
          <p:nvSpPr>
            <p:cNvPr id="59404" name="Freeform 12"/>
            <p:cNvSpPr>
              <a:spLocks/>
            </p:cNvSpPr>
            <p:nvPr/>
          </p:nvSpPr>
          <p:spPr bwMode="auto">
            <a:xfrm flipH="1">
              <a:off x="4371" y="1745"/>
              <a:ext cx="186" cy="1863"/>
            </a:xfrm>
            <a:custGeom>
              <a:avLst/>
              <a:gdLst>
                <a:gd name="T0" fmla="*/ 186 w 186"/>
                <a:gd name="T1" fmla="*/ 0 h 1863"/>
                <a:gd name="T2" fmla="*/ 0 w 186"/>
                <a:gd name="T3" fmla="*/ 0 h 1863"/>
                <a:gd name="T4" fmla="*/ 0 w 186"/>
                <a:gd name="T5" fmla="*/ 1863 h 1863"/>
                <a:gd name="T6" fmla="*/ 186 w 186"/>
                <a:gd name="T7" fmla="*/ 1863 h 1863"/>
              </a:gdLst>
              <a:ahLst/>
              <a:cxnLst>
                <a:cxn ang="0">
                  <a:pos x="T0" y="T1"/>
                </a:cxn>
                <a:cxn ang="0">
                  <a:pos x="T2" y="T3"/>
                </a:cxn>
                <a:cxn ang="0">
                  <a:pos x="T4" y="T5"/>
                </a:cxn>
                <a:cxn ang="0">
                  <a:pos x="T6" y="T7"/>
                </a:cxn>
              </a:cxnLst>
              <a:rect l="0" t="0" r="r" b="b"/>
              <a:pathLst>
                <a:path w="186" h="1863">
                  <a:moveTo>
                    <a:pt x="186" y="0"/>
                  </a:moveTo>
                  <a:lnTo>
                    <a:pt x="0" y="0"/>
                  </a:lnTo>
                  <a:lnTo>
                    <a:pt x="0" y="1863"/>
                  </a:lnTo>
                  <a:lnTo>
                    <a:pt x="186" y="18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grpSp>
      <p:sp>
        <p:nvSpPr>
          <p:cNvPr id="59405" name="Rectangle 13"/>
          <p:cNvSpPr>
            <a:spLocks noChangeArrowheads="1"/>
          </p:cNvSpPr>
          <p:nvPr/>
        </p:nvSpPr>
        <p:spPr bwMode="auto">
          <a:xfrm>
            <a:off x="2201863" y="2798763"/>
            <a:ext cx="177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Kongruenz</a:t>
            </a:r>
          </a:p>
        </p:txBody>
      </p:sp>
      <p:grpSp>
        <p:nvGrpSpPr>
          <p:cNvPr id="59406" name="Group 14"/>
          <p:cNvGrpSpPr>
            <a:grpSpLocks/>
          </p:cNvGrpSpPr>
          <p:nvPr/>
        </p:nvGrpSpPr>
        <p:grpSpPr bwMode="auto">
          <a:xfrm>
            <a:off x="4157663" y="2825750"/>
            <a:ext cx="1651000" cy="365125"/>
            <a:chOff x="2587" y="2148"/>
            <a:chExt cx="1040" cy="230"/>
          </a:xfrm>
        </p:grpSpPr>
        <p:sp>
          <p:nvSpPr>
            <p:cNvPr id="59407" name="Rectangle 15"/>
            <p:cNvSpPr>
              <a:spLocks noChangeArrowheads="1"/>
            </p:cNvSpPr>
            <p:nvPr/>
          </p:nvSpPr>
          <p:spPr bwMode="auto">
            <a:xfrm>
              <a:off x="2587" y="2148"/>
              <a:ext cx="651"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Person</a:t>
              </a:r>
            </a:p>
          </p:txBody>
        </p:sp>
        <p:sp>
          <p:nvSpPr>
            <p:cNvPr id="59408" name="Rectangle 16"/>
            <p:cNvSpPr>
              <a:spLocks noChangeArrowheads="1"/>
            </p:cNvSpPr>
            <p:nvPr/>
          </p:nvSpPr>
          <p:spPr bwMode="auto">
            <a:xfrm>
              <a:off x="3520" y="2148"/>
              <a:ext cx="10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3</a:t>
              </a:r>
            </a:p>
          </p:txBody>
        </p:sp>
      </p:grpSp>
      <p:grpSp>
        <p:nvGrpSpPr>
          <p:cNvPr id="59409" name="Group 17"/>
          <p:cNvGrpSpPr>
            <a:grpSpLocks/>
          </p:cNvGrpSpPr>
          <p:nvPr/>
        </p:nvGrpSpPr>
        <p:grpSpPr bwMode="auto">
          <a:xfrm>
            <a:off x="4157663" y="3179763"/>
            <a:ext cx="2698750" cy="365125"/>
            <a:chOff x="2587" y="2371"/>
            <a:chExt cx="1700" cy="230"/>
          </a:xfrm>
        </p:grpSpPr>
        <p:sp>
          <p:nvSpPr>
            <p:cNvPr id="59410" name="Rectangle 18"/>
            <p:cNvSpPr>
              <a:spLocks noChangeArrowheads="1"/>
            </p:cNvSpPr>
            <p:nvPr/>
          </p:nvSpPr>
          <p:spPr bwMode="auto">
            <a:xfrm>
              <a:off x="2587" y="2371"/>
              <a:ext cx="833"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Numerus</a:t>
              </a:r>
            </a:p>
          </p:txBody>
        </p:sp>
        <p:sp>
          <p:nvSpPr>
            <p:cNvPr id="59411" name="Rectangle 19"/>
            <p:cNvSpPr>
              <a:spLocks noChangeArrowheads="1"/>
            </p:cNvSpPr>
            <p:nvPr/>
          </p:nvSpPr>
          <p:spPr bwMode="auto">
            <a:xfrm>
              <a:off x="3520" y="2371"/>
              <a:ext cx="767"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Singular</a:t>
              </a:r>
            </a:p>
          </p:txBody>
        </p:sp>
      </p:grpSp>
      <p:grpSp>
        <p:nvGrpSpPr>
          <p:cNvPr id="59412" name="Group 20"/>
          <p:cNvGrpSpPr>
            <a:grpSpLocks/>
          </p:cNvGrpSpPr>
          <p:nvPr/>
        </p:nvGrpSpPr>
        <p:grpSpPr bwMode="auto">
          <a:xfrm>
            <a:off x="4032250" y="2751138"/>
            <a:ext cx="3063875" cy="1020762"/>
            <a:chOff x="2508" y="2101"/>
            <a:chExt cx="1930" cy="643"/>
          </a:xfrm>
        </p:grpSpPr>
        <p:sp>
          <p:nvSpPr>
            <p:cNvPr id="59413" name="Freeform 21"/>
            <p:cNvSpPr>
              <a:spLocks/>
            </p:cNvSpPr>
            <p:nvPr/>
          </p:nvSpPr>
          <p:spPr bwMode="auto">
            <a:xfrm>
              <a:off x="2508" y="2101"/>
              <a:ext cx="186" cy="643"/>
            </a:xfrm>
            <a:custGeom>
              <a:avLst/>
              <a:gdLst>
                <a:gd name="T0" fmla="*/ 186 w 186"/>
                <a:gd name="T1" fmla="*/ 0 h 1863"/>
                <a:gd name="T2" fmla="*/ 0 w 186"/>
                <a:gd name="T3" fmla="*/ 0 h 1863"/>
                <a:gd name="T4" fmla="*/ 0 w 186"/>
                <a:gd name="T5" fmla="*/ 1863 h 1863"/>
                <a:gd name="T6" fmla="*/ 186 w 186"/>
                <a:gd name="T7" fmla="*/ 1863 h 1863"/>
              </a:gdLst>
              <a:ahLst/>
              <a:cxnLst>
                <a:cxn ang="0">
                  <a:pos x="T0" y="T1"/>
                </a:cxn>
                <a:cxn ang="0">
                  <a:pos x="T2" y="T3"/>
                </a:cxn>
                <a:cxn ang="0">
                  <a:pos x="T4" y="T5"/>
                </a:cxn>
                <a:cxn ang="0">
                  <a:pos x="T6" y="T7"/>
                </a:cxn>
              </a:cxnLst>
              <a:rect l="0" t="0" r="r" b="b"/>
              <a:pathLst>
                <a:path w="186" h="1863">
                  <a:moveTo>
                    <a:pt x="186" y="0"/>
                  </a:moveTo>
                  <a:lnTo>
                    <a:pt x="0" y="0"/>
                  </a:lnTo>
                  <a:lnTo>
                    <a:pt x="0" y="1863"/>
                  </a:lnTo>
                  <a:lnTo>
                    <a:pt x="186" y="18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sp>
          <p:nvSpPr>
            <p:cNvPr id="59414" name="Freeform 22"/>
            <p:cNvSpPr>
              <a:spLocks/>
            </p:cNvSpPr>
            <p:nvPr/>
          </p:nvSpPr>
          <p:spPr bwMode="auto">
            <a:xfrm flipH="1">
              <a:off x="4252" y="2101"/>
              <a:ext cx="186" cy="643"/>
            </a:xfrm>
            <a:custGeom>
              <a:avLst/>
              <a:gdLst>
                <a:gd name="T0" fmla="*/ 186 w 186"/>
                <a:gd name="T1" fmla="*/ 0 h 1863"/>
                <a:gd name="T2" fmla="*/ 0 w 186"/>
                <a:gd name="T3" fmla="*/ 0 h 1863"/>
                <a:gd name="T4" fmla="*/ 0 w 186"/>
                <a:gd name="T5" fmla="*/ 1863 h 1863"/>
                <a:gd name="T6" fmla="*/ 186 w 186"/>
                <a:gd name="T7" fmla="*/ 1863 h 1863"/>
              </a:gdLst>
              <a:ahLst/>
              <a:cxnLst>
                <a:cxn ang="0">
                  <a:pos x="T0" y="T1"/>
                </a:cxn>
                <a:cxn ang="0">
                  <a:pos x="T2" y="T3"/>
                </a:cxn>
                <a:cxn ang="0">
                  <a:pos x="T4" y="T5"/>
                </a:cxn>
                <a:cxn ang="0">
                  <a:pos x="T6" y="T7"/>
                </a:cxn>
              </a:cxnLst>
              <a:rect l="0" t="0" r="r" b="b"/>
              <a:pathLst>
                <a:path w="186" h="1863">
                  <a:moveTo>
                    <a:pt x="186" y="0"/>
                  </a:moveTo>
                  <a:lnTo>
                    <a:pt x="0" y="0"/>
                  </a:lnTo>
                  <a:lnTo>
                    <a:pt x="0" y="1863"/>
                  </a:lnTo>
                  <a:lnTo>
                    <a:pt x="186" y="1863"/>
                  </a:lnTo>
                </a:path>
              </a:pathLst>
            </a:custGeom>
            <a:noFill/>
            <a:ln w="38100"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endParaRPr lang="de-DE"/>
            </a:p>
          </p:txBody>
        </p:sp>
      </p:grpSp>
      <p:grpSp>
        <p:nvGrpSpPr>
          <p:cNvPr id="59415" name="Group 23"/>
          <p:cNvGrpSpPr>
            <a:grpSpLocks/>
          </p:cNvGrpSpPr>
          <p:nvPr/>
        </p:nvGrpSpPr>
        <p:grpSpPr bwMode="auto">
          <a:xfrm>
            <a:off x="2201863" y="4673600"/>
            <a:ext cx="3132137" cy="476250"/>
            <a:chOff x="1355" y="3312"/>
            <a:chExt cx="1973" cy="300"/>
          </a:xfrm>
        </p:grpSpPr>
        <p:sp>
          <p:nvSpPr>
            <p:cNvPr id="59416" name="Rectangle 24"/>
            <p:cNvSpPr>
              <a:spLocks noChangeArrowheads="1"/>
            </p:cNvSpPr>
            <p:nvPr/>
          </p:nvSpPr>
          <p:spPr bwMode="auto">
            <a:xfrm>
              <a:off x="1355" y="3312"/>
              <a:ext cx="7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solidFill>
                    <a:srgbClr val="339933"/>
                  </a:solidFill>
                  <a:effectLst/>
                  <a:latin typeface="Arial" pitchFamily="34" charset="0"/>
                  <a:cs typeface="Times New Roman" pitchFamily="18" charset="0"/>
                </a:rPr>
                <a:t>Modus</a:t>
              </a:r>
            </a:p>
          </p:txBody>
        </p:sp>
        <p:sp>
          <p:nvSpPr>
            <p:cNvPr id="59417" name="Rectangle 25"/>
            <p:cNvSpPr>
              <a:spLocks noChangeArrowheads="1"/>
            </p:cNvSpPr>
            <p:nvPr/>
          </p:nvSpPr>
          <p:spPr bwMode="auto">
            <a:xfrm>
              <a:off x="2434" y="3324"/>
              <a:ext cx="8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just">
                <a:spcBef>
                  <a:spcPct val="20000"/>
                </a:spcBef>
                <a:buClr>
                  <a:schemeClr val="accent2"/>
                </a:buClr>
                <a:buSzPct val="80000"/>
                <a:buFont typeface="Wingdings" pitchFamily="2" charset="2"/>
                <a:buNone/>
              </a:pPr>
              <a:r>
                <a:rPr lang="de-DE" altLang="de-DE" b="1">
                  <a:effectLst/>
                  <a:latin typeface="Arial" pitchFamily="34" charset="0"/>
                  <a:cs typeface="Times New Roman" pitchFamily="18" charset="0"/>
                </a:rPr>
                <a:t>Indikativ</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wipe(left)">
                                      <p:cBhvr>
                                        <p:cTn id="7" dur="500"/>
                                        <p:tgtEl>
                                          <p:spTgt spid="59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405"/>
                                        </p:tgtEl>
                                        <p:attrNameLst>
                                          <p:attrName>style.visibility</p:attrName>
                                        </p:attrNameLst>
                                      </p:cBhvr>
                                      <p:to>
                                        <p:strVal val="visible"/>
                                      </p:to>
                                    </p:set>
                                    <p:animEffect transition="in" filter="wipe(left)">
                                      <p:cBhvr>
                                        <p:cTn id="12" dur="500"/>
                                        <p:tgtEl>
                                          <p:spTgt spid="5940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9406"/>
                                        </p:tgtEl>
                                        <p:attrNameLst>
                                          <p:attrName>style.visibility</p:attrName>
                                        </p:attrNameLst>
                                      </p:cBhvr>
                                      <p:to>
                                        <p:strVal val="visible"/>
                                      </p:to>
                                    </p:set>
                                    <p:animEffect transition="in" filter="wipe(left)">
                                      <p:cBhvr>
                                        <p:cTn id="17" dur="500"/>
                                        <p:tgtEl>
                                          <p:spTgt spid="5940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9409"/>
                                        </p:tgtEl>
                                        <p:attrNameLst>
                                          <p:attrName>style.visibility</p:attrName>
                                        </p:attrNameLst>
                                      </p:cBhvr>
                                      <p:to>
                                        <p:strVal val="visible"/>
                                      </p:to>
                                    </p:set>
                                    <p:animEffect transition="in" filter="wipe(left)">
                                      <p:cBhvr>
                                        <p:cTn id="22" dur="500"/>
                                        <p:tgtEl>
                                          <p:spTgt spid="594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9412"/>
                                        </p:tgtEl>
                                        <p:attrNameLst>
                                          <p:attrName>style.visibility</p:attrName>
                                        </p:attrNameLst>
                                      </p:cBhvr>
                                      <p:to>
                                        <p:strVal val="visible"/>
                                      </p:to>
                                    </p:set>
                                    <p:animEffect transition="in" filter="wipe(up)">
                                      <p:cBhvr>
                                        <p:cTn id="27" dur="500"/>
                                        <p:tgtEl>
                                          <p:spTgt spid="594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9399"/>
                                        </p:tgtEl>
                                        <p:attrNameLst>
                                          <p:attrName>style.visibility</p:attrName>
                                        </p:attrNameLst>
                                      </p:cBhvr>
                                      <p:to>
                                        <p:strVal val="visible"/>
                                      </p:to>
                                    </p:set>
                                    <p:animEffect transition="in" filter="wipe(left)">
                                      <p:cBhvr>
                                        <p:cTn id="32" dur="500"/>
                                        <p:tgtEl>
                                          <p:spTgt spid="5939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9415"/>
                                        </p:tgtEl>
                                        <p:attrNameLst>
                                          <p:attrName>style.visibility</p:attrName>
                                        </p:attrNameLst>
                                      </p:cBhvr>
                                      <p:to>
                                        <p:strVal val="visible"/>
                                      </p:to>
                                    </p:set>
                                    <p:animEffect transition="in" filter="wipe(left)">
                                      <p:cBhvr>
                                        <p:cTn id="37" dur="500"/>
                                        <p:tgtEl>
                                          <p:spTgt spid="594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59402"/>
                                        </p:tgtEl>
                                        <p:attrNameLst>
                                          <p:attrName>style.visibility</p:attrName>
                                        </p:attrNameLst>
                                      </p:cBhvr>
                                      <p:to>
                                        <p:strVal val="visible"/>
                                      </p:to>
                                    </p:set>
                                    <p:animEffect transition="in" filter="wipe(up)">
                                      <p:cBhvr>
                                        <p:cTn id="42"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altLang="de-DE"/>
              <a:t>Merkmale in der Linguistik</a:t>
            </a:r>
          </a:p>
        </p:txBody>
      </p:sp>
      <p:sp>
        <p:nvSpPr>
          <p:cNvPr id="60419" name="Rectangle 3"/>
          <p:cNvSpPr>
            <a:spLocks noGrp="1" noChangeArrowheads="1"/>
          </p:cNvSpPr>
          <p:nvPr>
            <p:ph type="body" idx="1"/>
          </p:nvPr>
        </p:nvSpPr>
        <p:spPr/>
        <p:txBody>
          <a:bodyPr/>
          <a:lstStyle/>
          <a:p>
            <a:pPr marL="0" indent="0" algn="just">
              <a:lnSpc>
                <a:spcPct val="90000"/>
              </a:lnSpc>
              <a:buFont typeface="Wingdings 2" pitchFamily="18" charset="2"/>
              <a:buNone/>
            </a:pPr>
            <a:r>
              <a:rPr lang="de-DE" altLang="de-DE">
                <a:cs typeface="Times New Roman" pitchFamily="18" charset="0"/>
              </a:rPr>
              <a:t>Wie aus dem letzten Beispiel ersichtlich, dienen auch in der Linguistik Merkmale dazu, Objekte zu charakterisieren und Klassen von Objekten zu bilden. Dabei ist klar, dass die Merkmale und die Objekte, um die es geht, im weitesten Sinne linguistischer Natur sind. </a:t>
            </a:r>
          </a:p>
          <a:p>
            <a:pPr marL="0" indent="0" algn="just">
              <a:lnSpc>
                <a:spcPct val="90000"/>
              </a:lnSpc>
              <a:buFont typeface="Wingdings 2" pitchFamily="18" charset="2"/>
              <a:buNone/>
            </a:pPr>
            <a:r>
              <a:rPr lang="de-DE" altLang="de-DE">
                <a:cs typeface="Times New Roman" pitchFamily="18" charset="0"/>
              </a:rPr>
              <a:t>In den folgenden Abschnitten soll dargestellt werden, wie solche Merkmale aufgebaut sind, und welche Funktionen sie für die Repräsentation von linguistischer Information auf den verschiedenen sprachlichen Ebenen (</a:t>
            </a:r>
            <a:r>
              <a:rPr lang="de-DE" altLang="de-DE">
                <a:solidFill>
                  <a:schemeClr val="accent2"/>
                </a:solidFill>
                <a:cs typeface="Times New Roman" pitchFamily="18" charset="0"/>
              </a:rPr>
              <a:t>Phonetik</a:t>
            </a:r>
            <a:r>
              <a:rPr lang="de-DE" altLang="de-DE">
                <a:cs typeface="Times New Roman" pitchFamily="18" charset="0"/>
              </a:rPr>
              <a:t>, </a:t>
            </a:r>
            <a:r>
              <a:rPr lang="de-DE" altLang="de-DE">
                <a:solidFill>
                  <a:schemeClr val="accent2"/>
                </a:solidFill>
                <a:cs typeface="Times New Roman" pitchFamily="18" charset="0"/>
              </a:rPr>
              <a:t>Morphologie</a:t>
            </a:r>
            <a:r>
              <a:rPr lang="de-DE" altLang="de-DE">
                <a:cs typeface="Times New Roman" pitchFamily="18" charset="0"/>
              </a:rPr>
              <a:t>, </a:t>
            </a:r>
            <a:r>
              <a:rPr lang="de-DE" altLang="de-DE">
                <a:solidFill>
                  <a:schemeClr val="accent2"/>
                </a:solidFill>
                <a:cs typeface="Times New Roman" pitchFamily="18" charset="0"/>
              </a:rPr>
              <a:t>Syntax</a:t>
            </a:r>
            <a:r>
              <a:rPr lang="de-DE" altLang="de-DE">
                <a:cs typeface="Times New Roman" pitchFamily="18" charset="0"/>
              </a:rPr>
              <a:t>, </a:t>
            </a:r>
            <a:r>
              <a:rPr lang="de-DE" altLang="de-DE">
                <a:solidFill>
                  <a:schemeClr val="accent2"/>
                </a:solidFill>
                <a:cs typeface="Times New Roman" pitchFamily="18" charset="0"/>
              </a:rPr>
              <a:t>Semantik</a:t>
            </a:r>
            <a:r>
              <a:rPr lang="de-DE" altLang="de-DE">
                <a:cs typeface="Times New Roman" pitchFamily="18" charset="0"/>
              </a:rPr>
              <a:t>) haben können.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wipe(up)">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wipe(up)">
                                      <p:cBhvr>
                                        <p:cTn id="12" dur="500"/>
                                        <p:tgtEl>
                                          <p:spTgt spid="604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de-DE" altLang="de-DE"/>
              <a:t>Merkmale in der Phonetik</a:t>
            </a:r>
          </a:p>
        </p:txBody>
      </p:sp>
      <p:sp>
        <p:nvSpPr>
          <p:cNvPr id="61443" name="Rectangle 3"/>
          <p:cNvSpPr>
            <a:spLocks noGrp="1" noChangeArrowheads="1"/>
          </p:cNvSpPr>
          <p:nvPr>
            <p:ph type="body" idx="1"/>
          </p:nvPr>
        </p:nvSpPr>
        <p:spPr/>
        <p:txBody>
          <a:bodyPr/>
          <a:lstStyle/>
          <a:p>
            <a:pPr marL="0" indent="0" algn="just">
              <a:buFont typeface="Wingdings 2" pitchFamily="18" charset="2"/>
              <a:buNone/>
            </a:pPr>
            <a:r>
              <a:rPr lang="de-DE" altLang="de-DE" sz="2000">
                <a:cs typeface="Times New Roman" pitchFamily="18" charset="0"/>
              </a:rPr>
              <a:t>Ein recht anschauliches Beispiel für die Klassifizierung von Objekten über Merkmale stammt aus dem Bereich der </a:t>
            </a:r>
            <a:r>
              <a:rPr lang="de-DE" altLang="de-DE" sz="2000">
                <a:solidFill>
                  <a:schemeClr val="accent2"/>
                </a:solidFill>
                <a:cs typeface="Times New Roman" pitchFamily="18" charset="0"/>
              </a:rPr>
              <a:t>Phonetik</a:t>
            </a:r>
            <a:r>
              <a:rPr lang="de-DE" altLang="de-DE" sz="2000">
                <a:cs typeface="Times New Roman" pitchFamily="18" charset="0"/>
              </a:rPr>
              <a:t> und </a:t>
            </a:r>
            <a:r>
              <a:rPr lang="de-DE" altLang="de-DE" sz="2000">
                <a:solidFill>
                  <a:schemeClr val="accent2"/>
                </a:solidFill>
                <a:cs typeface="Times New Roman" pitchFamily="18" charset="0"/>
              </a:rPr>
              <a:t>Phonologie</a:t>
            </a:r>
            <a:r>
              <a:rPr lang="de-DE" altLang="de-DE" sz="2000">
                <a:cs typeface="Times New Roman" pitchFamily="18" charset="0"/>
              </a:rPr>
              <a:t>. In diesen linguistischen Teildisziplinen spielen Merkmale traditionell eine wichtige Rolle, und die Versuche, die Laute und Lautsysteme der menschlichen Sprache bzw. Sprachen auf der Ebene von Merkmalen zu repräsentieren, reichen bereits in die 30er Jahre des vergangenen Jahrhunderts zurück. </a:t>
            </a:r>
          </a:p>
          <a:p>
            <a:pPr marL="0" indent="0" algn="just">
              <a:buFont typeface="Wingdings 2" pitchFamily="18" charset="2"/>
              <a:buNone/>
            </a:pPr>
            <a:r>
              <a:rPr lang="de-DE" altLang="de-DE" sz="2000">
                <a:cs typeface="Times New Roman" pitchFamily="18" charset="0"/>
              </a:rPr>
              <a:t>In der artikulatorischen Phonetik geht es um die physiologischen Prozesse, die sich bei der Artikulation vollziehen: Sprachlaute werden beschrieben mit Bezug auf die Stellung der Artikulationsorgane bei der Lautproduktion. So basiert z.B. die im internationalen phonetischen Alphabet (IPA) verwendete Klassifikation von Lauten auf Artikulationsmerkmalen.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b="5060"/>
          <a:stretch>
            <a:fillRect/>
          </a:stretch>
        </p:blipFill>
        <p:spPr bwMode="auto">
          <a:xfrm>
            <a:off x="2590800" y="788988"/>
            <a:ext cx="3817938" cy="540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467" name="Group 3"/>
          <p:cNvGrpSpPr>
            <a:grpSpLocks/>
          </p:cNvGrpSpPr>
          <p:nvPr/>
        </p:nvGrpSpPr>
        <p:grpSpPr bwMode="auto">
          <a:xfrm>
            <a:off x="4787900" y="4724400"/>
            <a:ext cx="3733800" cy="2057400"/>
            <a:chOff x="3024" y="2928"/>
            <a:chExt cx="2352" cy="1296"/>
          </a:xfrm>
        </p:grpSpPr>
        <p:sp>
          <p:nvSpPr>
            <p:cNvPr id="62468" name="Oval 4"/>
            <p:cNvSpPr>
              <a:spLocks noChangeArrowheads="1"/>
            </p:cNvSpPr>
            <p:nvPr/>
          </p:nvSpPr>
          <p:spPr bwMode="auto">
            <a:xfrm>
              <a:off x="3024" y="3120"/>
              <a:ext cx="1104" cy="1104"/>
            </a:xfrm>
            <a:prstGeom prst="ellipse">
              <a:avLst/>
            </a:prstGeom>
            <a:solidFill>
              <a:srgbClr val="FF0000">
                <a:alpha val="50000"/>
              </a:srgbClr>
            </a:solidFill>
            <a:ln w="9525" cap="sq">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69" name="AutoShape 5" descr="Pergament"/>
            <p:cNvSpPr>
              <a:spLocks noChangeArrowheads="1"/>
            </p:cNvSpPr>
            <p:nvPr/>
          </p:nvSpPr>
          <p:spPr bwMode="auto">
            <a:xfrm>
              <a:off x="4032" y="2928"/>
              <a:ext cx="1344" cy="576"/>
            </a:xfrm>
            <a:prstGeom prst="wedgeRectCallout">
              <a:avLst>
                <a:gd name="adj1" fmla="val -66963"/>
                <a:gd name="adj2" fmla="val 86634"/>
              </a:avLst>
            </a:prstGeom>
            <a:blipFill dpi="0" rotWithShape="0">
              <a:blip r:embed="rId4"/>
              <a:srcRect/>
              <a:tile tx="0" ty="0" sx="100000" sy="100000" flip="none" algn="tl"/>
            </a:blipFill>
            <a:ln w="9525" cap="sq">
              <a:miter lim="800000"/>
              <a:headEnd type="none" w="sm" len="sm"/>
              <a:tailEnd type="none" w="sm" len="sm"/>
            </a:ln>
            <a:effectLst/>
            <a:scene3d>
              <a:camera prst="legacyObliqueTopRight"/>
              <a:lightRig rig="legacyFlat3" dir="b"/>
            </a:scene3d>
            <a:sp3d extrusionH="1762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r>
                <a:rPr lang="de-DE" altLang="de-DE" sz="2800">
                  <a:solidFill>
                    <a:schemeClr val="tx2"/>
                  </a:solidFill>
                  <a:effectLst/>
                  <a:latin typeface="Tahoma" pitchFamily="34" charset="0"/>
                </a:rPr>
                <a:t>Luftstrom-</a:t>
              </a:r>
              <a:br>
                <a:rPr lang="de-DE" altLang="de-DE" sz="2800">
                  <a:solidFill>
                    <a:schemeClr val="tx2"/>
                  </a:solidFill>
                  <a:effectLst/>
                  <a:latin typeface="Tahoma" pitchFamily="34" charset="0"/>
                </a:rPr>
              </a:br>
              <a:r>
                <a:rPr lang="de-DE" altLang="de-DE" sz="2800">
                  <a:solidFill>
                    <a:schemeClr val="tx2"/>
                  </a:solidFill>
                  <a:effectLst/>
                  <a:latin typeface="Tahoma" pitchFamily="34" charset="0"/>
                </a:rPr>
                <a:t>prozess</a:t>
              </a:r>
            </a:p>
          </p:txBody>
        </p:sp>
      </p:grpSp>
      <p:grpSp>
        <p:nvGrpSpPr>
          <p:cNvPr id="62470" name="Group 6"/>
          <p:cNvGrpSpPr>
            <a:grpSpLocks/>
          </p:cNvGrpSpPr>
          <p:nvPr/>
        </p:nvGrpSpPr>
        <p:grpSpPr bwMode="auto">
          <a:xfrm>
            <a:off x="2133600" y="3608388"/>
            <a:ext cx="3276600" cy="1828800"/>
            <a:chOff x="1344" y="2160"/>
            <a:chExt cx="2064" cy="1152"/>
          </a:xfrm>
        </p:grpSpPr>
        <p:sp>
          <p:nvSpPr>
            <p:cNvPr id="62471" name="Oval 7"/>
            <p:cNvSpPr>
              <a:spLocks noChangeArrowheads="1"/>
            </p:cNvSpPr>
            <p:nvPr/>
          </p:nvSpPr>
          <p:spPr bwMode="auto">
            <a:xfrm>
              <a:off x="2592" y="2496"/>
              <a:ext cx="816" cy="816"/>
            </a:xfrm>
            <a:prstGeom prst="ellipse">
              <a:avLst/>
            </a:prstGeom>
            <a:solidFill>
              <a:srgbClr val="00CCFF">
                <a:alpha val="50000"/>
              </a:srgbClr>
            </a:solidFill>
            <a:ln w="9525" cap="sq">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72" name="AutoShape 8" descr="Pergament"/>
            <p:cNvSpPr>
              <a:spLocks noChangeArrowheads="1"/>
            </p:cNvSpPr>
            <p:nvPr/>
          </p:nvSpPr>
          <p:spPr bwMode="auto">
            <a:xfrm flipH="1">
              <a:off x="1344" y="2160"/>
              <a:ext cx="1392" cy="624"/>
            </a:xfrm>
            <a:prstGeom prst="wedgeRectCallout">
              <a:avLst>
                <a:gd name="adj1" fmla="val -45477"/>
                <a:gd name="adj2" fmla="val 69708"/>
              </a:avLst>
            </a:prstGeom>
            <a:blipFill dpi="0" rotWithShape="0">
              <a:blip r:embed="rId4"/>
              <a:srcRect/>
              <a:tile tx="0" ty="0" sx="100000" sy="100000" flip="none" algn="tl"/>
            </a:blipFill>
            <a:ln w="9525" cap="sq">
              <a:miter lim="800000"/>
              <a:headEnd type="none" w="sm" len="sm"/>
              <a:tailEnd type="none" w="sm" len="sm"/>
            </a:ln>
            <a:effectLst/>
            <a:scene3d>
              <a:camera prst="legacyObliqueTopRight"/>
              <a:lightRig rig="legacyFlat3" dir="b"/>
            </a:scene3d>
            <a:sp3d extrusionH="1762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r>
                <a:rPr lang="de-DE" altLang="de-DE" sz="2800">
                  <a:solidFill>
                    <a:schemeClr val="tx2"/>
                  </a:solidFill>
                  <a:effectLst/>
                  <a:latin typeface="Tahoma" pitchFamily="34" charset="0"/>
                </a:rPr>
                <a:t>Phonations-</a:t>
              </a:r>
              <a:br>
                <a:rPr lang="de-DE" altLang="de-DE" sz="2800">
                  <a:solidFill>
                    <a:schemeClr val="tx2"/>
                  </a:solidFill>
                  <a:effectLst/>
                  <a:latin typeface="Tahoma" pitchFamily="34" charset="0"/>
                </a:rPr>
              </a:br>
              <a:r>
                <a:rPr lang="de-DE" altLang="de-DE" sz="2800">
                  <a:solidFill>
                    <a:schemeClr val="tx2"/>
                  </a:solidFill>
                  <a:effectLst/>
                  <a:latin typeface="Tahoma" pitchFamily="34" charset="0"/>
                </a:rPr>
                <a:t>prozess</a:t>
              </a:r>
            </a:p>
          </p:txBody>
        </p:sp>
      </p:grpSp>
      <p:grpSp>
        <p:nvGrpSpPr>
          <p:cNvPr id="62473" name="Group 9"/>
          <p:cNvGrpSpPr>
            <a:grpSpLocks/>
          </p:cNvGrpSpPr>
          <p:nvPr/>
        </p:nvGrpSpPr>
        <p:grpSpPr bwMode="auto">
          <a:xfrm>
            <a:off x="5410200" y="1627188"/>
            <a:ext cx="3240088" cy="1752600"/>
            <a:chOff x="3408" y="912"/>
            <a:chExt cx="2041" cy="1104"/>
          </a:xfrm>
        </p:grpSpPr>
        <p:sp>
          <p:nvSpPr>
            <p:cNvPr id="62474" name="Oval 10"/>
            <p:cNvSpPr>
              <a:spLocks noChangeArrowheads="1"/>
            </p:cNvSpPr>
            <p:nvPr/>
          </p:nvSpPr>
          <p:spPr bwMode="auto">
            <a:xfrm>
              <a:off x="3408" y="1200"/>
              <a:ext cx="816" cy="816"/>
            </a:xfrm>
            <a:prstGeom prst="ellipse">
              <a:avLst/>
            </a:prstGeom>
            <a:solidFill>
              <a:srgbClr val="339966">
                <a:alpha val="50000"/>
              </a:srgbClr>
            </a:solidFill>
            <a:ln w="9525" cap="sq">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75" name="AutoShape 11" descr="Pergament"/>
            <p:cNvSpPr>
              <a:spLocks noChangeArrowheads="1"/>
            </p:cNvSpPr>
            <p:nvPr/>
          </p:nvSpPr>
          <p:spPr bwMode="auto">
            <a:xfrm>
              <a:off x="3984" y="912"/>
              <a:ext cx="1465" cy="576"/>
            </a:xfrm>
            <a:prstGeom prst="wedgeRectCallout">
              <a:avLst>
                <a:gd name="adj1" fmla="val -43653"/>
                <a:gd name="adj2" fmla="val 75000"/>
              </a:avLst>
            </a:prstGeom>
            <a:blipFill dpi="0" rotWithShape="0">
              <a:blip r:embed="rId4"/>
              <a:srcRect/>
              <a:tile tx="0" ty="0" sx="100000" sy="100000" flip="none" algn="tl"/>
            </a:blipFill>
            <a:ln w="9525" cap="sq">
              <a:miter lim="800000"/>
              <a:headEnd type="none" w="sm" len="sm"/>
              <a:tailEnd type="none" w="sm" len="sm"/>
            </a:ln>
            <a:effectLst/>
            <a:scene3d>
              <a:camera prst="legacyObliqueTopRight"/>
              <a:lightRig rig="legacyFlat3" dir="b"/>
            </a:scene3d>
            <a:sp3d extrusionH="1762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r>
                <a:rPr lang="de-DE" altLang="de-DE" sz="2800">
                  <a:solidFill>
                    <a:schemeClr val="tx2"/>
                  </a:solidFill>
                  <a:effectLst/>
                  <a:latin typeface="Tahoma" pitchFamily="34" charset="0"/>
                </a:rPr>
                <a:t>Oro-nasaler</a:t>
              </a:r>
            </a:p>
            <a:p>
              <a:r>
                <a:rPr lang="de-DE" altLang="de-DE" sz="2800">
                  <a:solidFill>
                    <a:schemeClr val="tx2"/>
                  </a:solidFill>
                  <a:effectLst/>
                  <a:latin typeface="Tahoma" pitchFamily="34" charset="0"/>
                </a:rPr>
                <a:t>Prozess</a:t>
              </a:r>
            </a:p>
          </p:txBody>
        </p:sp>
      </p:grpSp>
      <p:grpSp>
        <p:nvGrpSpPr>
          <p:cNvPr id="62476" name="Group 12"/>
          <p:cNvGrpSpPr>
            <a:grpSpLocks/>
          </p:cNvGrpSpPr>
          <p:nvPr/>
        </p:nvGrpSpPr>
        <p:grpSpPr bwMode="auto">
          <a:xfrm>
            <a:off x="609600" y="2008188"/>
            <a:ext cx="4800600" cy="1447800"/>
            <a:chOff x="384" y="1152"/>
            <a:chExt cx="3024" cy="912"/>
          </a:xfrm>
        </p:grpSpPr>
        <p:sp>
          <p:nvSpPr>
            <p:cNvPr id="62477" name="Oval 13"/>
            <p:cNvSpPr>
              <a:spLocks noChangeArrowheads="1"/>
            </p:cNvSpPr>
            <p:nvPr/>
          </p:nvSpPr>
          <p:spPr bwMode="auto">
            <a:xfrm>
              <a:off x="1776" y="1344"/>
              <a:ext cx="1632" cy="720"/>
            </a:xfrm>
            <a:prstGeom prst="ellipse">
              <a:avLst/>
            </a:prstGeom>
            <a:solidFill>
              <a:srgbClr val="FFFF00">
                <a:alpha val="50000"/>
              </a:srgbClr>
            </a:solidFill>
            <a:ln w="9525" cap="sq">
              <a:solidFill>
                <a:srgbClr val="FFCC99"/>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2478" name="AutoShape 14" descr="Pergament"/>
            <p:cNvSpPr>
              <a:spLocks noChangeArrowheads="1"/>
            </p:cNvSpPr>
            <p:nvPr/>
          </p:nvSpPr>
          <p:spPr bwMode="auto">
            <a:xfrm flipH="1">
              <a:off x="384" y="1152"/>
              <a:ext cx="1584" cy="576"/>
            </a:xfrm>
            <a:prstGeom prst="wedgeRectCallout">
              <a:avLst>
                <a:gd name="adj1" fmla="val -73296"/>
                <a:gd name="adj2" fmla="val 77949"/>
              </a:avLst>
            </a:prstGeom>
            <a:blipFill dpi="0" rotWithShape="0">
              <a:blip r:embed="rId4"/>
              <a:srcRect/>
              <a:tile tx="0" ty="0" sx="100000" sy="100000" flip="none" algn="tl"/>
            </a:blipFill>
            <a:ln w="9525" cap="sq">
              <a:miter lim="800000"/>
              <a:headEnd type="none" w="sm" len="sm"/>
              <a:tailEnd type="none" w="sm" len="sm"/>
            </a:ln>
            <a:effectLst/>
            <a:scene3d>
              <a:camera prst="legacyObliqueTopRight"/>
              <a:lightRig rig="legacyFlat3" dir="b"/>
            </a:scene3d>
            <a:sp3d extrusionH="176200" prstMaterial="legacyMatte">
              <a:bevelT w="13500" h="13500" prst="angle"/>
              <a:bevelB w="13500" h="13500" prst="angle"/>
              <a:extrusionClr>
                <a:schemeClr val="tx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r>
                <a:rPr lang="de-DE" altLang="de-DE" sz="2800">
                  <a:solidFill>
                    <a:schemeClr val="tx2"/>
                  </a:solidFill>
                  <a:effectLst/>
                  <a:latin typeface="Tahoma" pitchFamily="34" charset="0"/>
                </a:rPr>
                <a:t>Artikulations-</a:t>
              </a:r>
            </a:p>
            <a:p>
              <a:r>
                <a:rPr lang="de-DE" altLang="de-DE" sz="2800">
                  <a:solidFill>
                    <a:schemeClr val="tx2"/>
                  </a:solidFill>
                  <a:effectLst/>
                  <a:latin typeface="Tahoma" pitchFamily="34" charset="0"/>
                </a:rPr>
                <a:t>prozess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wipe(left)">
                                      <p:cBhvr>
                                        <p:cTn id="7" dur="500"/>
                                        <p:tgtEl>
                                          <p:spTgt spid="624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62470"/>
                                        </p:tgtEl>
                                        <p:attrNameLst>
                                          <p:attrName>style.visibility</p:attrName>
                                        </p:attrNameLst>
                                      </p:cBhvr>
                                      <p:to>
                                        <p:strVal val="visible"/>
                                      </p:to>
                                    </p:set>
                                    <p:animEffect transition="in" filter="wipe(right)">
                                      <p:cBhvr>
                                        <p:cTn id="12" dur="500"/>
                                        <p:tgtEl>
                                          <p:spTgt spid="624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2473"/>
                                        </p:tgtEl>
                                        <p:attrNameLst>
                                          <p:attrName>style.visibility</p:attrName>
                                        </p:attrNameLst>
                                      </p:cBhvr>
                                      <p:to>
                                        <p:strVal val="visible"/>
                                      </p:to>
                                    </p:set>
                                    <p:animEffect transition="in" filter="wipe(left)">
                                      <p:cBhvr>
                                        <p:cTn id="17" dur="500"/>
                                        <p:tgtEl>
                                          <p:spTgt spid="624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62476"/>
                                        </p:tgtEl>
                                        <p:attrNameLst>
                                          <p:attrName>style.visibility</p:attrName>
                                        </p:attrNameLst>
                                      </p:cBhvr>
                                      <p:to>
                                        <p:strVal val="visible"/>
                                      </p:to>
                                    </p:set>
                                    <p:animEffect transition="in" filter="wipe(right)">
                                      <p:cBhvr>
                                        <p:cTn id="22" dur="500"/>
                                        <p:tgtEl>
                                          <p:spTgt spid="62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50825" y="765175"/>
            <a:ext cx="8140700" cy="987425"/>
          </a:xfrm>
        </p:spPr>
        <p:txBody>
          <a:bodyPr/>
          <a:lstStyle/>
          <a:p>
            <a:r>
              <a:rPr lang="de-DE" altLang="de-DE"/>
              <a:t>Fragen zur Konsonantenbeschreibung</a:t>
            </a:r>
          </a:p>
        </p:txBody>
      </p:sp>
      <p:sp>
        <p:nvSpPr>
          <p:cNvPr id="63491" name="Rectangle 3"/>
          <p:cNvSpPr>
            <a:spLocks noGrp="1" noChangeArrowheads="1"/>
          </p:cNvSpPr>
          <p:nvPr>
            <p:ph type="body" idx="1"/>
          </p:nvPr>
        </p:nvSpPr>
        <p:spPr>
          <a:xfrm>
            <a:off x="1778000" y="1905000"/>
            <a:ext cx="6511925" cy="4114800"/>
          </a:xfrm>
        </p:spPr>
        <p:txBody>
          <a:bodyPr/>
          <a:lstStyle/>
          <a:p>
            <a:pPr marL="457200" indent="-457200">
              <a:buFont typeface="Wingdings" pitchFamily="2" charset="2"/>
              <a:buAutoNum type="arabicPeriod"/>
            </a:pPr>
            <a:r>
              <a:rPr lang="de-DE" altLang="de-DE"/>
              <a:t>Welcher Luftstromprozess wird verwendet?</a:t>
            </a:r>
          </a:p>
          <a:p>
            <a:pPr marL="457200" indent="-457200">
              <a:buFont typeface="Wingdings" pitchFamily="2" charset="2"/>
              <a:buAutoNum type="arabicPeriod"/>
            </a:pPr>
            <a:r>
              <a:rPr lang="de-DE" altLang="de-DE"/>
              <a:t>Welche Richtung hat der Luftstrom?</a:t>
            </a:r>
          </a:p>
          <a:p>
            <a:pPr marL="457200" indent="-457200">
              <a:buFont typeface="Wingdings" pitchFamily="2" charset="2"/>
              <a:buAutoNum type="arabicPeriod"/>
            </a:pPr>
            <a:r>
              <a:rPr lang="de-DE" altLang="de-DE"/>
              <a:t>Wie ist die Stellung der Glottis?</a:t>
            </a:r>
          </a:p>
          <a:p>
            <a:pPr marL="457200" indent="-457200">
              <a:buFont typeface="Wingdings" pitchFamily="2" charset="2"/>
              <a:buAutoNum type="arabicPeriod"/>
            </a:pPr>
            <a:r>
              <a:rPr lang="de-DE" altLang="de-DE"/>
              <a:t>Wie ist die Stellung des Velums?</a:t>
            </a:r>
          </a:p>
          <a:p>
            <a:pPr marL="457200" indent="-457200">
              <a:buFont typeface="Wingdings" pitchFamily="2" charset="2"/>
              <a:buAutoNum type="arabicPeriod"/>
            </a:pPr>
            <a:r>
              <a:rPr lang="de-DE" altLang="de-DE"/>
              <a:t>Was ist der aktive Artikulator?</a:t>
            </a:r>
          </a:p>
          <a:p>
            <a:pPr marL="457200" indent="-457200">
              <a:buFont typeface="Wingdings" pitchFamily="2" charset="2"/>
              <a:buAutoNum type="arabicPeriod"/>
            </a:pPr>
            <a:r>
              <a:rPr lang="de-DE" altLang="de-DE"/>
              <a:t>Was ist der passive Artikulator?</a:t>
            </a:r>
          </a:p>
          <a:p>
            <a:pPr marL="457200" indent="-457200">
              <a:buFont typeface="Wingdings" pitchFamily="2" charset="2"/>
              <a:buAutoNum type="arabicPeriod"/>
            </a:pPr>
            <a:r>
              <a:rPr lang="de-DE" altLang="de-DE"/>
              <a:t>Was sind Art und Grad der Engebildung?</a:t>
            </a:r>
          </a:p>
          <a:p>
            <a:pPr marL="457200" indent="-457200">
              <a:buFont typeface="Wingdings" pitchFamily="2" charset="2"/>
              <a:buAutoNum type="arabicPeriod"/>
            </a:pPr>
            <a:r>
              <a:rPr lang="de-DE" altLang="de-DE"/>
              <a:t>Wie fließt  der Luftstrom im Vokaltrakt?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wipe(left)">
                                      <p:cBhvr>
                                        <p:cTn id="7" dur="500"/>
                                        <p:tgtEl>
                                          <p:spTgt spid="63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wipe(left)">
                                      <p:cBhvr>
                                        <p:cTn id="12" dur="500"/>
                                        <p:tgtEl>
                                          <p:spTgt spid="63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wipe(left)">
                                      <p:cBhvr>
                                        <p:cTn id="17" dur="500"/>
                                        <p:tgtEl>
                                          <p:spTgt spid="63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wipe(left)">
                                      <p:cBhvr>
                                        <p:cTn id="22" dur="500"/>
                                        <p:tgtEl>
                                          <p:spTgt spid="63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wipe(left)">
                                      <p:cBhvr>
                                        <p:cTn id="27" dur="500"/>
                                        <p:tgtEl>
                                          <p:spTgt spid="63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3491">
                                            <p:txEl>
                                              <p:pRg st="5" end="5"/>
                                            </p:txEl>
                                          </p:spTgt>
                                        </p:tgtEl>
                                        <p:attrNameLst>
                                          <p:attrName>style.visibility</p:attrName>
                                        </p:attrNameLst>
                                      </p:cBhvr>
                                      <p:to>
                                        <p:strVal val="visible"/>
                                      </p:to>
                                    </p:set>
                                    <p:animEffect transition="in" filter="wipe(left)">
                                      <p:cBhvr>
                                        <p:cTn id="32" dur="500"/>
                                        <p:tgtEl>
                                          <p:spTgt spid="634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3491">
                                            <p:txEl>
                                              <p:pRg st="6" end="6"/>
                                            </p:txEl>
                                          </p:spTgt>
                                        </p:tgtEl>
                                        <p:attrNameLst>
                                          <p:attrName>style.visibility</p:attrName>
                                        </p:attrNameLst>
                                      </p:cBhvr>
                                      <p:to>
                                        <p:strVal val="visible"/>
                                      </p:to>
                                    </p:set>
                                    <p:animEffect transition="in" filter="wipe(left)">
                                      <p:cBhvr>
                                        <p:cTn id="37" dur="500"/>
                                        <p:tgtEl>
                                          <p:spTgt spid="634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3491">
                                            <p:txEl>
                                              <p:pRg st="7" end="7"/>
                                            </p:txEl>
                                          </p:spTgt>
                                        </p:tgtEl>
                                        <p:attrNameLst>
                                          <p:attrName>style.visibility</p:attrName>
                                        </p:attrNameLst>
                                      </p:cBhvr>
                                      <p:to>
                                        <p:strVal val="visible"/>
                                      </p:to>
                                    </p:set>
                                    <p:animEffect transition="in" filter="wipe(left)">
                                      <p:cBhvr>
                                        <p:cTn id="42" dur="500"/>
                                        <p:tgtEl>
                                          <p:spTgt spid="634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de-DE" altLang="de-DE" sz="2400"/>
              <a:t>1. Welcher Luftstromprozess wird verwendet?</a:t>
            </a:r>
          </a:p>
        </p:txBody>
      </p:sp>
      <p:sp>
        <p:nvSpPr>
          <p:cNvPr id="64515" name="Rectangle 3"/>
          <p:cNvSpPr>
            <a:spLocks noGrp="1" noChangeArrowheads="1"/>
          </p:cNvSpPr>
          <p:nvPr>
            <p:ph type="body" idx="1"/>
          </p:nvPr>
        </p:nvSpPr>
        <p:spPr>
          <a:xfrm>
            <a:off x="1403350" y="1752600"/>
            <a:ext cx="7512050" cy="1608138"/>
          </a:xfrm>
        </p:spPr>
        <p:txBody>
          <a:bodyPr/>
          <a:lstStyle/>
          <a:p>
            <a:r>
              <a:rPr lang="de-DE" altLang="de-DE"/>
              <a:t>pulmonisch (Lungenluft)</a:t>
            </a:r>
          </a:p>
          <a:p>
            <a:r>
              <a:rPr lang="de-DE" altLang="de-DE"/>
              <a:t>glottalisch	  (Kehlkopf nach oben oder unten)</a:t>
            </a:r>
          </a:p>
          <a:p>
            <a:r>
              <a:rPr lang="de-DE" altLang="de-DE"/>
              <a:t>velarisch (vgl. Einsaugen von Flüssigkeit)</a:t>
            </a:r>
          </a:p>
        </p:txBody>
      </p:sp>
      <p:sp>
        <p:nvSpPr>
          <p:cNvPr id="64516" name="Text Box 4"/>
          <p:cNvSpPr txBox="1">
            <a:spLocks noChangeArrowheads="1"/>
          </p:cNvSpPr>
          <p:nvPr/>
        </p:nvSpPr>
        <p:spPr bwMode="auto">
          <a:xfrm>
            <a:off x="1838325" y="36941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64517" name="Text Box 5"/>
          <p:cNvSpPr txBox="1">
            <a:spLocks noChangeArrowheads="1"/>
          </p:cNvSpPr>
          <p:nvPr/>
        </p:nvSpPr>
        <p:spPr bwMode="auto">
          <a:xfrm>
            <a:off x="4124325" y="36941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64518" name="Text Box 6"/>
          <p:cNvSpPr txBox="1">
            <a:spLocks noChangeArrowheads="1"/>
          </p:cNvSpPr>
          <p:nvPr/>
        </p:nvSpPr>
        <p:spPr bwMode="auto">
          <a:xfrm>
            <a:off x="1838325" y="4252913"/>
            <a:ext cx="2114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Luftstromprozess</a:t>
            </a:r>
          </a:p>
        </p:txBody>
      </p:sp>
      <p:sp>
        <p:nvSpPr>
          <p:cNvPr id="64519" name="Text Box 7"/>
          <p:cNvSpPr txBox="1">
            <a:spLocks noChangeArrowheads="1"/>
          </p:cNvSpPr>
          <p:nvPr/>
        </p:nvSpPr>
        <p:spPr bwMode="auto">
          <a:xfrm>
            <a:off x="4124325" y="4252913"/>
            <a:ext cx="403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{pulmonisch, glottalisch, velarisch}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516"/>
                                        </p:tgtEl>
                                        <p:attrNameLst>
                                          <p:attrName>style.visibility</p:attrName>
                                        </p:attrNameLst>
                                      </p:cBhvr>
                                      <p:to>
                                        <p:strVal val="visible"/>
                                      </p:to>
                                    </p:set>
                                    <p:animEffect transition="in" filter="wipe(up)">
                                      <p:cBhvr>
                                        <p:cTn id="22" dur="500"/>
                                        <p:tgtEl>
                                          <p:spTgt spid="64516"/>
                                        </p:tgtEl>
                                      </p:cBhvr>
                                    </p:animEffect>
                                  </p:childTnLst>
                                </p:cTn>
                              </p:par>
                            </p:childTnLst>
                          </p:cTn>
                        </p:par>
                        <p:par>
                          <p:cTn id="23" fill="hold" nodeType="afterGroup">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64518"/>
                                        </p:tgtEl>
                                        <p:attrNameLst>
                                          <p:attrName>style.visibility</p:attrName>
                                        </p:attrNameLst>
                                      </p:cBhvr>
                                      <p:to>
                                        <p:strVal val="visible"/>
                                      </p:to>
                                    </p:set>
                                    <p:animEffect transition="in" filter="wipe(up)">
                                      <p:cBhvr>
                                        <p:cTn id="26" dur="500"/>
                                        <p:tgtEl>
                                          <p:spTgt spid="6451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4517"/>
                                        </p:tgtEl>
                                        <p:attrNameLst>
                                          <p:attrName>style.visibility</p:attrName>
                                        </p:attrNameLst>
                                      </p:cBhvr>
                                      <p:to>
                                        <p:strVal val="visible"/>
                                      </p:to>
                                    </p:set>
                                    <p:animEffect transition="in" filter="wipe(up)">
                                      <p:cBhvr>
                                        <p:cTn id="31" dur="500"/>
                                        <p:tgtEl>
                                          <p:spTgt spid="64517"/>
                                        </p:tgtEl>
                                      </p:cBhvr>
                                    </p:animEffect>
                                  </p:childTnLst>
                                </p:cTn>
                              </p:par>
                            </p:childTnLst>
                          </p:cTn>
                        </p:par>
                        <p:par>
                          <p:cTn id="32" fill="hold" nodeType="afterGroup">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64519"/>
                                        </p:tgtEl>
                                        <p:attrNameLst>
                                          <p:attrName>style.visibility</p:attrName>
                                        </p:attrNameLst>
                                      </p:cBhvr>
                                      <p:to>
                                        <p:strVal val="visible"/>
                                      </p:to>
                                    </p:set>
                                    <p:animEffect transition="in" filter="wipe(up)">
                                      <p:cBhvr>
                                        <p:cTn id="35" dur="500"/>
                                        <p:tgtEl>
                                          <p:spTgt spid="645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P spid="64516" grpId="0" autoUpdateAnimBg="0"/>
      <p:bldP spid="64517" grpId="0" autoUpdateAnimBg="0"/>
      <p:bldP spid="64518" grpId="0" autoUpdateAnimBg="0"/>
      <p:bldP spid="6451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de-DE" altLang="de-DE"/>
              <a:t>Merkmale</a:t>
            </a:r>
          </a:p>
        </p:txBody>
      </p:sp>
      <p:sp>
        <p:nvSpPr>
          <p:cNvPr id="47107" name="Rectangle 3"/>
          <p:cNvSpPr>
            <a:spLocks noGrp="1" noChangeArrowheads="1"/>
          </p:cNvSpPr>
          <p:nvPr>
            <p:ph type="body" idx="1"/>
          </p:nvPr>
        </p:nvSpPr>
        <p:spPr/>
        <p:txBody>
          <a:bodyPr/>
          <a:lstStyle/>
          <a:p>
            <a:pPr marL="0" indent="0" algn="just">
              <a:lnSpc>
                <a:spcPct val="90000"/>
              </a:lnSpc>
              <a:buFont typeface="Wingdings 2" pitchFamily="18" charset="2"/>
              <a:buNone/>
            </a:pPr>
            <a:r>
              <a:rPr lang="de-DE" altLang="de-DE">
                <a:cs typeface="Times New Roman" pitchFamily="18" charset="0"/>
              </a:rPr>
              <a:t>Das Wort </a:t>
            </a:r>
            <a:r>
              <a:rPr lang="de-DE" altLang="de-DE">
                <a:solidFill>
                  <a:schemeClr val="accent2"/>
                </a:solidFill>
                <a:cs typeface="Times New Roman" pitchFamily="18" charset="0"/>
              </a:rPr>
              <a:t>'Merkmal</a:t>
            </a:r>
            <a:r>
              <a:rPr lang="de-DE" altLang="de-DE">
                <a:cs typeface="Times New Roman" pitchFamily="18" charset="0"/>
              </a:rPr>
              <a:t>' bedeutet im Prinzip soviel wie 'Eigenschaft' und bezieht sich auf die individuellen </a:t>
            </a:r>
            <a:r>
              <a:rPr lang="de-DE" altLang="de-DE">
                <a:solidFill>
                  <a:schemeClr val="accent2"/>
                </a:solidFill>
                <a:cs typeface="Times New Roman" pitchFamily="18" charset="0"/>
              </a:rPr>
              <a:t>Attribute</a:t>
            </a:r>
            <a:r>
              <a:rPr lang="de-DE" altLang="de-DE">
                <a:cs typeface="Times New Roman" pitchFamily="18" charset="0"/>
              </a:rPr>
              <a:t>, die ein bestimmtes </a:t>
            </a:r>
            <a:r>
              <a:rPr lang="de-DE" altLang="de-DE">
                <a:solidFill>
                  <a:schemeClr val="accent2"/>
                </a:solidFill>
                <a:cs typeface="Times New Roman" pitchFamily="18" charset="0"/>
              </a:rPr>
              <a:t>Objekt</a:t>
            </a:r>
            <a:r>
              <a:rPr lang="de-DE" altLang="de-DE">
                <a:cs typeface="Times New Roman" pitchFamily="18" charset="0"/>
              </a:rPr>
              <a:t> aufweist.</a:t>
            </a:r>
          </a:p>
          <a:p>
            <a:pPr marL="0" indent="0" algn="just">
              <a:lnSpc>
                <a:spcPct val="90000"/>
              </a:lnSpc>
              <a:buFont typeface="Wingdings 2" pitchFamily="18" charset="2"/>
              <a:buNone/>
            </a:pPr>
            <a:r>
              <a:rPr lang="de-DE" altLang="de-DE">
                <a:cs typeface="Times New Roman" pitchFamily="18" charset="0"/>
              </a:rPr>
              <a:t>Objekte können über </a:t>
            </a:r>
            <a:r>
              <a:rPr lang="de-DE" altLang="de-DE">
                <a:solidFill>
                  <a:schemeClr val="accent2"/>
                </a:solidFill>
                <a:cs typeface="Times New Roman" pitchFamily="18" charset="0"/>
              </a:rPr>
              <a:t>Mengen von Merkmalen</a:t>
            </a:r>
            <a:r>
              <a:rPr lang="de-DE" altLang="de-DE">
                <a:cs typeface="Times New Roman" pitchFamily="18" charset="0"/>
              </a:rPr>
              <a:t> beschrieben werden, und wenn bestimmte Objekte dieselben Merkmale aufweisen, kann man sie möglicherweise in einer </a:t>
            </a:r>
            <a:r>
              <a:rPr lang="de-DE" altLang="de-DE">
                <a:solidFill>
                  <a:schemeClr val="accent2"/>
                </a:solidFill>
                <a:cs typeface="Times New Roman" pitchFamily="18" charset="0"/>
              </a:rPr>
              <a:t>Klasse</a:t>
            </a:r>
            <a:r>
              <a:rPr lang="de-DE" altLang="de-DE">
                <a:cs typeface="Times New Roman" pitchFamily="18" charset="0"/>
              </a:rPr>
              <a:t> zusammenfassen.</a:t>
            </a:r>
          </a:p>
          <a:p>
            <a:pPr marL="0" indent="0" algn="just">
              <a:lnSpc>
                <a:spcPct val="90000"/>
              </a:lnSpc>
              <a:buFont typeface="Wingdings 2" pitchFamily="18" charset="2"/>
              <a:buNone/>
            </a:pPr>
            <a:r>
              <a:rPr lang="de-DE" altLang="de-DE">
                <a:cs typeface="Times New Roman" pitchFamily="18" charset="0"/>
              </a:rPr>
              <a:t>Die Verwendung von Merkmalen erlaubt es, Objekte miteinander zu vergleichen und sie dabei entweder voneinander zu differenzieren oder Klassen von Objekten mit denselben Merkmalen zu bilden.</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up)">
                                      <p:cBhvr>
                                        <p:cTn id="7" dur="500"/>
                                        <p:tgtEl>
                                          <p:spTgt spid="4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up)">
                                      <p:cBhvr>
                                        <p:cTn id="12" dur="500"/>
                                        <p:tgtEl>
                                          <p:spTgt spid="4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up)">
                                      <p:cBhvr>
                                        <p:cTn id="17" dur="500"/>
                                        <p:tgtEl>
                                          <p:spTgt spid="471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50825" y="765175"/>
            <a:ext cx="8140700" cy="987425"/>
          </a:xfrm>
        </p:spPr>
        <p:txBody>
          <a:bodyPr/>
          <a:lstStyle/>
          <a:p>
            <a:r>
              <a:rPr lang="de-DE" altLang="de-DE"/>
              <a:t>2. 	Welche Richtung hat der Luftstrom</a:t>
            </a:r>
          </a:p>
        </p:txBody>
      </p:sp>
      <p:sp>
        <p:nvSpPr>
          <p:cNvPr id="65539" name="Rectangle 3"/>
          <p:cNvSpPr>
            <a:spLocks noGrp="1" noChangeArrowheads="1"/>
          </p:cNvSpPr>
          <p:nvPr>
            <p:ph type="body" idx="1"/>
          </p:nvPr>
        </p:nvSpPr>
        <p:spPr>
          <a:xfrm>
            <a:off x="1387475" y="1752600"/>
            <a:ext cx="7527925" cy="1098550"/>
          </a:xfrm>
        </p:spPr>
        <p:txBody>
          <a:bodyPr/>
          <a:lstStyle/>
          <a:p>
            <a:r>
              <a:rPr lang="de-DE" altLang="de-DE"/>
              <a:t>egressiv (nach außen gerichtet)</a:t>
            </a:r>
          </a:p>
          <a:p>
            <a:r>
              <a:rPr lang="de-DE" altLang="de-DE"/>
              <a:t>ingressiv (nach innen gerichtet)</a:t>
            </a:r>
          </a:p>
        </p:txBody>
      </p:sp>
      <p:sp>
        <p:nvSpPr>
          <p:cNvPr id="65540" name="Text Box 4"/>
          <p:cNvSpPr txBox="1">
            <a:spLocks noChangeArrowheads="1"/>
          </p:cNvSpPr>
          <p:nvPr/>
        </p:nvSpPr>
        <p:spPr bwMode="auto">
          <a:xfrm>
            <a:off x="1838325" y="3516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65541" name="Text Box 5"/>
          <p:cNvSpPr txBox="1">
            <a:spLocks noChangeArrowheads="1"/>
          </p:cNvSpPr>
          <p:nvPr/>
        </p:nvSpPr>
        <p:spPr bwMode="auto">
          <a:xfrm>
            <a:off x="4124325" y="35163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65542" name="Text Box 6"/>
          <p:cNvSpPr txBox="1">
            <a:spLocks noChangeArrowheads="1"/>
          </p:cNvSpPr>
          <p:nvPr/>
        </p:nvSpPr>
        <p:spPr bwMode="auto">
          <a:xfrm>
            <a:off x="1838325" y="4252913"/>
            <a:ext cx="216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Luftstromrichtung</a:t>
            </a:r>
          </a:p>
        </p:txBody>
      </p:sp>
      <p:sp>
        <p:nvSpPr>
          <p:cNvPr id="65543" name="Text Box 7"/>
          <p:cNvSpPr txBox="1">
            <a:spLocks noChangeArrowheads="1"/>
          </p:cNvSpPr>
          <p:nvPr/>
        </p:nvSpPr>
        <p:spPr bwMode="auto">
          <a:xfrm>
            <a:off x="4124325" y="4252913"/>
            <a:ext cx="2419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{egressiv, ingressiv}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wipe(left)">
                                      <p:cBhvr>
                                        <p:cTn id="7" dur="500"/>
                                        <p:tgtEl>
                                          <p:spTgt spid="65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wipe(left)">
                                      <p:cBhvr>
                                        <p:cTn id="12" dur="500"/>
                                        <p:tgtEl>
                                          <p:spTgt spid="65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5540"/>
                                        </p:tgtEl>
                                        <p:attrNameLst>
                                          <p:attrName>style.visibility</p:attrName>
                                        </p:attrNameLst>
                                      </p:cBhvr>
                                      <p:to>
                                        <p:strVal val="visible"/>
                                      </p:to>
                                    </p:set>
                                    <p:animEffect transition="in" filter="wipe(up)">
                                      <p:cBhvr>
                                        <p:cTn id="17" dur="500"/>
                                        <p:tgtEl>
                                          <p:spTgt spid="65540"/>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65542"/>
                                        </p:tgtEl>
                                        <p:attrNameLst>
                                          <p:attrName>style.visibility</p:attrName>
                                        </p:attrNameLst>
                                      </p:cBhvr>
                                      <p:to>
                                        <p:strVal val="visible"/>
                                      </p:to>
                                    </p:set>
                                    <p:animEffect transition="in" filter="wipe(up)">
                                      <p:cBhvr>
                                        <p:cTn id="21" dur="500"/>
                                        <p:tgtEl>
                                          <p:spTgt spid="655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5541"/>
                                        </p:tgtEl>
                                        <p:attrNameLst>
                                          <p:attrName>style.visibility</p:attrName>
                                        </p:attrNameLst>
                                      </p:cBhvr>
                                      <p:to>
                                        <p:strVal val="visible"/>
                                      </p:to>
                                    </p:set>
                                    <p:animEffect transition="in" filter="wipe(up)">
                                      <p:cBhvr>
                                        <p:cTn id="26" dur="500"/>
                                        <p:tgtEl>
                                          <p:spTgt spid="65541"/>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65543"/>
                                        </p:tgtEl>
                                        <p:attrNameLst>
                                          <p:attrName>style.visibility</p:attrName>
                                        </p:attrNameLst>
                                      </p:cBhvr>
                                      <p:to>
                                        <p:strVal val="visible"/>
                                      </p:to>
                                    </p:set>
                                    <p:animEffect transition="in" filter="wipe(up)">
                                      <p:cBhvr>
                                        <p:cTn id="30" dur="500"/>
                                        <p:tgtEl>
                                          <p:spTgt spid="65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P spid="65540" grpId="0" autoUpdateAnimBg="0"/>
      <p:bldP spid="65541" grpId="0" autoUpdateAnimBg="0"/>
      <p:bldP spid="65542" grpId="0" autoUpdateAnimBg="0"/>
      <p:bldP spid="6554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50825" y="765175"/>
            <a:ext cx="8140700" cy="987425"/>
          </a:xfrm>
        </p:spPr>
        <p:txBody>
          <a:bodyPr/>
          <a:lstStyle/>
          <a:p>
            <a:r>
              <a:rPr lang="de-DE" altLang="de-DE"/>
              <a:t>3. 	Wie ist die Stellung der Glottis?</a:t>
            </a:r>
          </a:p>
        </p:txBody>
      </p:sp>
      <p:sp>
        <p:nvSpPr>
          <p:cNvPr id="66563" name="Rectangle 3"/>
          <p:cNvSpPr>
            <a:spLocks noGrp="1" noChangeArrowheads="1"/>
          </p:cNvSpPr>
          <p:nvPr>
            <p:ph type="body" idx="1"/>
          </p:nvPr>
        </p:nvSpPr>
        <p:spPr>
          <a:xfrm>
            <a:off x="1387475" y="1752600"/>
            <a:ext cx="7527925" cy="2439988"/>
          </a:xfrm>
        </p:spPr>
        <p:txBody>
          <a:bodyPr/>
          <a:lstStyle/>
          <a:p>
            <a:pPr>
              <a:tabLst>
                <a:tab pos="3140075" algn="l"/>
              </a:tabLst>
            </a:pPr>
            <a:r>
              <a:rPr lang="de-DE" altLang="de-DE"/>
              <a:t>Atemstellung 	(stimmlos)</a:t>
            </a:r>
          </a:p>
          <a:p>
            <a:pPr>
              <a:tabLst>
                <a:tab pos="3140075" algn="l"/>
              </a:tabLst>
            </a:pPr>
            <a:r>
              <a:rPr lang="de-DE" altLang="de-DE"/>
              <a:t>Stimmstellung 	(stimmhaft)</a:t>
            </a:r>
          </a:p>
          <a:p>
            <a:pPr>
              <a:tabLst>
                <a:tab pos="3140075" algn="l"/>
              </a:tabLst>
            </a:pPr>
            <a:r>
              <a:rPr lang="de-DE" altLang="de-DE"/>
              <a:t>Flüsterstellung 	(geflüstert)</a:t>
            </a:r>
          </a:p>
          <a:p>
            <a:pPr>
              <a:tabLst>
                <a:tab pos="3140075" algn="l"/>
              </a:tabLst>
            </a:pPr>
            <a:r>
              <a:rPr lang="de-DE" altLang="de-DE"/>
              <a:t>Murmelstimme	(behaucht)</a:t>
            </a:r>
          </a:p>
          <a:p>
            <a:pPr>
              <a:tabLst>
                <a:tab pos="3140075" algn="l"/>
              </a:tabLst>
            </a:pPr>
            <a:r>
              <a:rPr lang="de-DE" altLang="de-DE"/>
              <a:t>Knarrstimme	(laryngalisiert)</a:t>
            </a:r>
          </a:p>
        </p:txBody>
      </p:sp>
      <p:sp>
        <p:nvSpPr>
          <p:cNvPr id="66564" name="Text Box 4"/>
          <p:cNvSpPr txBox="1">
            <a:spLocks noChangeArrowheads="1"/>
          </p:cNvSpPr>
          <p:nvPr/>
        </p:nvSpPr>
        <p:spPr bwMode="auto">
          <a:xfrm>
            <a:off x="1812925" y="44815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66565" name="Text Box 5"/>
          <p:cNvSpPr txBox="1">
            <a:spLocks noChangeArrowheads="1"/>
          </p:cNvSpPr>
          <p:nvPr/>
        </p:nvSpPr>
        <p:spPr bwMode="auto">
          <a:xfrm>
            <a:off x="4098925" y="44815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66566" name="Text Box 6"/>
          <p:cNvSpPr txBox="1">
            <a:spLocks noChangeArrowheads="1"/>
          </p:cNvSpPr>
          <p:nvPr/>
        </p:nvSpPr>
        <p:spPr bwMode="auto">
          <a:xfrm>
            <a:off x="1838325" y="5091113"/>
            <a:ext cx="1784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Glottisstellung</a:t>
            </a:r>
          </a:p>
        </p:txBody>
      </p:sp>
      <p:sp>
        <p:nvSpPr>
          <p:cNvPr id="66567" name="Text Box 7"/>
          <p:cNvSpPr txBox="1">
            <a:spLocks noChangeArrowheads="1"/>
          </p:cNvSpPr>
          <p:nvPr/>
        </p:nvSpPr>
        <p:spPr bwMode="auto">
          <a:xfrm>
            <a:off x="4124325" y="5091113"/>
            <a:ext cx="3727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{stimmlos, stimmhaft, geflüstert,</a:t>
            </a:r>
            <a:br>
              <a:rPr lang="de-DE" altLang="de-DE" sz="1800" b="1">
                <a:effectLst>
                  <a:outerShdw blurRad="38100" dist="38100" dir="2700000" algn="tl">
                    <a:srgbClr val="C0C0C0"/>
                  </a:outerShdw>
                </a:effectLst>
                <a:latin typeface="Arial" pitchFamily="34" charset="0"/>
              </a:rPr>
            </a:br>
            <a:r>
              <a:rPr lang="de-DE" altLang="de-DE" sz="1800" b="1">
                <a:effectLst>
                  <a:outerShdw blurRad="38100" dist="38100" dir="2700000" algn="tl">
                    <a:srgbClr val="C0C0C0"/>
                  </a:outerShdw>
                </a:effectLst>
                <a:latin typeface="Arial" pitchFamily="34" charset="0"/>
              </a:rPr>
              <a:t>behaucht, laryngalisiert}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wipe(left)">
                                      <p:cBhvr>
                                        <p:cTn id="7" dur="500"/>
                                        <p:tgtEl>
                                          <p:spTgt spid="66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wipe(left)">
                                      <p:cBhvr>
                                        <p:cTn id="12" dur="500"/>
                                        <p:tgtEl>
                                          <p:spTgt spid="66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wipe(left)">
                                      <p:cBhvr>
                                        <p:cTn id="17" dur="500"/>
                                        <p:tgtEl>
                                          <p:spTgt spid="66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wipe(left)">
                                      <p:cBhvr>
                                        <p:cTn id="22" dur="500"/>
                                        <p:tgtEl>
                                          <p:spTgt spid="665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wipe(left)">
                                      <p:cBhvr>
                                        <p:cTn id="27" dur="500"/>
                                        <p:tgtEl>
                                          <p:spTgt spid="665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6564"/>
                                        </p:tgtEl>
                                        <p:attrNameLst>
                                          <p:attrName>style.visibility</p:attrName>
                                        </p:attrNameLst>
                                      </p:cBhvr>
                                      <p:to>
                                        <p:strVal val="visible"/>
                                      </p:to>
                                    </p:set>
                                    <p:animEffect transition="in" filter="wipe(up)">
                                      <p:cBhvr>
                                        <p:cTn id="32" dur="500"/>
                                        <p:tgtEl>
                                          <p:spTgt spid="66564"/>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66566"/>
                                        </p:tgtEl>
                                        <p:attrNameLst>
                                          <p:attrName>style.visibility</p:attrName>
                                        </p:attrNameLst>
                                      </p:cBhvr>
                                      <p:to>
                                        <p:strVal val="visible"/>
                                      </p:to>
                                    </p:set>
                                    <p:animEffect transition="in" filter="wipe(up)">
                                      <p:cBhvr>
                                        <p:cTn id="36" dur="500"/>
                                        <p:tgtEl>
                                          <p:spTgt spid="6656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6565"/>
                                        </p:tgtEl>
                                        <p:attrNameLst>
                                          <p:attrName>style.visibility</p:attrName>
                                        </p:attrNameLst>
                                      </p:cBhvr>
                                      <p:to>
                                        <p:strVal val="visible"/>
                                      </p:to>
                                    </p:set>
                                    <p:animEffect transition="in" filter="wipe(up)">
                                      <p:cBhvr>
                                        <p:cTn id="41" dur="500"/>
                                        <p:tgtEl>
                                          <p:spTgt spid="66565"/>
                                        </p:tgtEl>
                                      </p:cBhvr>
                                    </p:animEffect>
                                  </p:childTnLst>
                                </p:cTn>
                              </p:par>
                            </p:childTnLst>
                          </p:cTn>
                        </p:par>
                        <p:par>
                          <p:cTn id="42" fill="hold" nodeType="afterGroup">
                            <p:stCondLst>
                              <p:cond delay="500"/>
                            </p:stCondLst>
                            <p:childTnLst>
                              <p:par>
                                <p:cTn id="43" presetID="22" presetClass="entr" presetSubtype="1" fill="hold" grpId="0" nodeType="afterEffect">
                                  <p:stCondLst>
                                    <p:cond delay="0"/>
                                  </p:stCondLst>
                                  <p:childTnLst>
                                    <p:set>
                                      <p:cBhvr>
                                        <p:cTn id="44" dur="1" fill="hold">
                                          <p:stCondLst>
                                            <p:cond delay="0"/>
                                          </p:stCondLst>
                                        </p:cTn>
                                        <p:tgtEl>
                                          <p:spTgt spid="66567"/>
                                        </p:tgtEl>
                                        <p:attrNameLst>
                                          <p:attrName>style.visibility</p:attrName>
                                        </p:attrNameLst>
                                      </p:cBhvr>
                                      <p:to>
                                        <p:strVal val="visible"/>
                                      </p:to>
                                    </p:set>
                                    <p:animEffect transition="in" filter="wipe(up)">
                                      <p:cBhvr>
                                        <p:cTn id="45"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P spid="66564" grpId="0" autoUpdateAnimBg="0"/>
      <p:bldP spid="66565" grpId="0" autoUpdateAnimBg="0"/>
      <p:bldP spid="66566" grpId="0" autoUpdateAnimBg="0"/>
      <p:bldP spid="6656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50825" y="765175"/>
            <a:ext cx="8140700" cy="987425"/>
          </a:xfrm>
        </p:spPr>
        <p:txBody>
          <a:bodyPr/>
          <a:lstStyle/>
          <a:p>
            <a:r>
              <a:rPr lang="de-DE" altLang="de-DE"/>
              <a:t>4. 	Wie ist die Stellung des Velums?</a:t>
            </a:r>
          </a:p>
        </p:txBody>
      </p:sp>
      <p:sp>
        <p:nvSpPr>
          <p:cNvPr id="67587" name="Rectangle 3"/>
          <p:cNvSpPr>
            <a:spLocks noGrp="1" noChangeArrowheads="1"/>
          </p:cNvSpPr>
          <p:nvPr>
            <p:ph type="body" idx="1"/>
          </p:nvPr>
        </p:nvSpPr>
        <p:spPr>
          <a:xfrm>
            <a:off x="1454150" y="1752600"/>
            <a:ext cx="7461250" cy="1179513"/>
          </a:xfrm>
        </p:spPr>
        <p:txBody>
          <a:bodyPr/>
          <a:lstStyle/>
          <a:p>
            <a:pPr>
              <a:tabLst>
                <a:tab pos="3140075" algn="l"/>
              </a:tabLst>
            </a:pPr>
            <a:r>
              <a:rPr lang="de-DE" altLang="de-DE"/>
              <a:t>velischer Verschluss (oral)</a:t>
            </a:r>
          </a:p>
          <a:p>
            <a:pPr>
              <a:tabLst>
                <a:tab pos="3140075" algn="l"/>
              </a:tabLst>
            </a:pPr>
            <a:r>
              <a:rPr lang="de-DE" altLang="de-DE"/>
              <a:t>Velum gesenkt	(nasal) </a:t>
            </a:r>
          </a:p>
        </p:txBody>
      </p:sp>
      <p:sp>
        <p:nvSpPr>
          <p:cNvPr id="67588" name="Text Box 4"/>
          <p:cNvSpPr txBox="1">
            <a:spLocks noChangeArrowheads="1"/>
          </p:cNvSpPr>
          <p:nvPr/>
        </p:nvSpPr>
        <p:spPr bwMode="auto">
          <a:xfrm>
            <a:off x="1838325" y="3516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67589" name="Text Box 5"/>
          <p:cNvSpPr txBox="1">
            <a:spLocks noChangeArrowheads="1"/>
          </p:cNvSpPr>
          <p:nvPr/>
        </p:nvSpPr>
        <p:spPr bwMode="auto">
          <a:xfrm>
            <a:off x="4124325" y="35163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67590" name="Text Box 6"/>
          <p:cNvSpPr txBox="1">
            <a:spLocks noChangeArrowheads="1"/>
          </p:cNvSpPr>
          <p:nvPr/>
        </p:nvSpPr>
        <p:spPr bwMode="auto">
          <a:xfrm>
            <a:off x="1838325" y="4252913"/>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Velumstellung</a:t>
            </a:r>
          </a:p>
        </p:txBody>
      </p:sp>
      <p:sp>
        <p:nvSpPr>
          <p:cNvPr id="67591" name="Text Box 7"/>
          <p:cNvSpPr txBox="1">
            <a:spLocks noChangeArrowheads="1"/>
          </p:cNvSpPr>
          <p:nvPr/>
        </p:nvSpPr>
        <p:spPr bwMode="auto">
          <a:xfrm>
            <a:off x="4124325" y="4252913"/>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{oral, nasal}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left)">
                                      <p:cBhvr>
                                        <p:cTn id="7" dur="500"/>
                                        <p:tgtEl>
                                          <p:spTgt spid="67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left)">
                                      <p:cBhvr>
                                        <p:cTn id="12" dur="500"/>
                                        <p:tgtEl>
                                          <p:spTgt spid="67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588"/>
                                        </p:tgtEl>
                                        <p:attrNameLst>
                                          <p:attrName>style.visibility</p:attrName>
                                        </p:attrNameLst>
                                      </p:cBhvr>
                                      <p:to>
                                        <p:strVal val="visible"/>
                                      </p:to>
                                    </p:set>
                                    <p:animEffect transition="in" filter="wipe(up)">
                                      <p:cBhvr>
                                        <p:cTn id="17" dur="500"/>
                                        <p:tgtEl>
                                          <p:spTgt spid="67588"/>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67590"/>
                                        </p:tgtEl>
                                        <p:attrNameLst>
                                          <p:attrName>style.visibility</p:attrName>
                                        </p:attrNameLst>
                                      </p:cBhvr>
                                      <p:to>
                                        <p:strVal val="visible"/>
                                      </p:to>
                                    </p:set>
                                    <p:animEffect transition="in" filter="wipe(up)">
                                      <p:cBhvr>
                                        <p:cTn id="21" dur="500"/>
                                        <p:tgtEl>
                                          <p:spTgt spid="6759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7589"/>
                                        </p:tgtEl>
                                        <p:attrNameLst>
                                          <p:attrName>style.visibility</p:attrName>
                                        </p:attrNameLst>
                                      </p:cBhvr>
                                      <p:to>
                                        <p:strVal val="visible"/>
                                      </p:to>
                                    </p:set>
                                    <p:animEffect transition="in" filter="wipe(up)">
                                      <p:cBhvr>
                                        <p:cTn id="26" dur="500"/>
                                        <p:tgtEl>
                                          <p:spTgt spid="67589"/>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67591"/>
                                        </p:tgtEl>
                                        <p:attrNameLst>
                                          <p:attrName>style.visibility</p:attrName>
                                        </p:attrNameLst>
                                      </p:cBhvr>
                                      <p:to>
                                        <p:strVal val="visible"/>
                                      </p:to>
                                    </p:set>
                                    <p:animEffect transition="in" filter="wipe(up)">
                                      <p:cBhvr>
                                        <p:cTn id="30"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P spid="67588" grpId="0" autoUpdateAnimBg="0"/>
      <p:bldP spid="67589" grpId="0" autoUpdateAnimBg="0"/>
      <p:bldP spid="67590" grpId="0" autoUpdateAnimBg="0"/>
      <p:bldP spid="6759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tabLst>
                <a:tab pos="758825" algn="l"/>
              </a:tabLst>
            </a:pPr>
            <a:r>
              <a:rPr lang="de-DE" altLang="de-DE"/>
              <a:t>5./6. 	Aktive und passive Artikulatoren</a:t>
            </a:r>
          </a:p>
        </p:txBody>
      </p:sp>
      <p:sp>
        <p:nvSpPr>
          <p:cNvPr id="70659" name="Text Box 3"/>
          <p:cNvSpPr txBox="1">
            <a:spLocks noChangeArrowheads="1"/>
          </p:cNvSpPr>
          <p:nvPr/>
        </p:nvSpPr>
        <p:spPr bwMode="auto">
          <a:xfrm>
            <a:off x="1152525" y="20177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70660" name="Text Box 4"/>
          <p:cNvSpPr txBox="1">
            <a:spLocks noChangeArrowheads="1"/>
          </p:cNvSpPr>
          <p:nvPr/>
        </p:nvSpPr>
        <p:spPr bwMode="auto">
          <a:xfrm>
            <a:off x="3438525" y="20177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70661" name="Text Box 5"/>
          <p:cNvSpPr txBox="1">
            <a:spLocks noChangeArrowheads="1"/>
          </p:cNvSpPr>
          <p:nvPr/>
        </p:nvSpPr>
        <p:spPr bwMode="auto">
          <a:xfrm>
            <a:off x="1152525" y="2754313"/>
            <a:ext cx="233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passiver Artikulator</a:t>
            </a:r>
          </a:p>
        </p:txBody>
      </p:sp>
      <p:sp>
        <p:nvSpPr>
          <p:cNvPr id="70662" name="Text Box 6"/>
          <p:cNvSpPr txBox="1">
            <a:spLocks noChangeArrowheads="1"/>
          </p:cNvSpPr>
          <p:nvPr/>
        </p:nvSpPr>
        <p:spPr bwMode="auto">
          <a:xfrm>
            <a:off x="3438525" y="2754313"/>
            <a:ext cx="509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{labial, dental, alveolar, palatal, velar, uvular, </a:t>
            </a:r>
          </a:p>
          <a:p>
            <a:pPr algn="l"/>
            <a:r>
              <a:rPr lang="de-DE" altLang="de-DE" sz="1800" b="1">
                <a:effectLst>
                  <a:outerShdw blurRad="38100" dist="38100" dir="2700000" algn="tl">
                    <a:srgbClr val="C0C0C0"/>
                  </a:outerShdw>
                </a:effectLst>
                <a:latin typeface="Arial" pitchFamily="34" charset="0"/>
              </a:rPr>
              <a:t> pharyngal}</a:t>
            </a:r>
          </a:p>
        </p:txBody>
      </p:sp>
      <p:sp>
        <p:nvSpPr>
          <p:cNvPr id="70663" name="Text Box 7"/>
          <p:cNvSpPr txBox="1">
            <a:spLocks noChangeArrowheads="1"/>
          </p:cNvSpPr>
          <p:nvPr/>
        </p:nvSpPr>
        <p:spPr bwMode="auto">
          <a:xfrm>
            <a:off x="1152525" y="3567113"/>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aktiver Artikulator</a:t>
            </a:r>
          </a:p>
        </p:txBody>
      </p:sp>
      <p:sp>
        <p:nvSpPr>
          <p:cNvPr id="70664" name="Text Box 8"/>
          <p:cNvSpPr txBox="1">
            <a:spLocks noChangeArrowheads="1"/>
          </p:cNvSpPr>
          <p:nvPr/>
        </p:nvSpPr>
        <p:spPr bwMode="auto">
          <a:xfrm>
            <a:off x="3438525" y="3567113"/>
            <a:ext cx="3448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{labial, apikal, laminal, dorsal}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wipe(up)">
                                      <p:cBhvr>
                                        <p:cTn id="7" dur="500"/>
                                        <p:tgtEl>
                                          <p:spTgt spid="7065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0661"/>
                                        </p:tgtEl>
                                        <p:attrNameLst>
                                          <p:attrName>style.visibility</p:attrName>
                                        </p:attrNameLst>
                                      </p:cBhvr>
                                      <p:to>
                                        <p:strVal val="visible"/>
                                      </p:to>
                                    </p:set>
                                    <p:animEffect transition="in" filter="wipe(up)">
                                      <p:cBhvr>
                                        <p:cTn id="11" dur="500"/>
                                        <p:tgtEl>
                                          <p:spTgt spid="70661"/>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0663"/>
                                        </p:tgtEl>
                                        <p:attrNameLst>
                                          <p:attrName>style.visibility</p:attrName>
                                        </p:attrNameLst>
                                      </p:cBhvr>
                                      <p:to>
                                        <p:strVal val="visible"/>
                                      </p:to>
                                    </p:set>
                                    <p:animEffect transition="in" filter="wipe(up)">
                                      <p:cBhvr>
                                        <p:cTn id="15" dur="500"/>
                                        <p:tgtEl>
                                          <p:spTgt spid="706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0660"/>
                                        </p:tgtEl>
                                        <p:attrNameLst>
                                          <p:attrName>style.visibility</p:attrName>
                                        </p:attrNameLst>
                                      </p:cBhvr>
                                      <p:to>
                                        <p:strVal val="visible"/>
                                      </p:to>
                                    </p:set>
                                    <p:animEffect transition="in" filter="wipe(up)">
                                      <p:cBhvr>
                                        <p:cTn id="20" dur="500"/>
                                        <p:tgtEl>
                                          <p:spTgt spid="70660"/>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70662"/>
                                        </p:tgtEl>
                                        <p:attrNameLst>
                                          <p:attrName>style.visibility</p:attrName>
                                        </p:attrNameLst>
                                      </p:cBhvr>
                                      <p:to>
                                        <p:strVal val="visible"/>
                                      </p:to>
                                    </p:set>
                                    <p:animEffect transition="in" filter="wipe(up)">
                                      <p:cBhvr>
                                        <p:cTn id="24" dur="500"/>
                                        <p:tgtEl>
                                          <p:spTgt spid="70662"/>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70664"/>
                                        </p:tgtEl>
                                        <p:attrNameLst>
                                          <p:attrName>style.visibility</p:attrName>
                                        </p:attrNameLst>
                                      </p:cBhvr>
                                      <p:to>
                                        <p:strVal val="visible"/>
                                      </p:to>
                                    </p:set>
                                    <p:animEffect transition="in" filter="wipe(up)">
                                      <p:cBhvr>
                                        <p:cTn id="28" dur="500"/>
                                        <p:tgtEl>
                                          <p:spTgt spid="70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utoUpdateAnimBg="0"/>
      <p:bldP spid="70660" grpId="0" autoUpdateAnimBg="0"/>
      <p:bldP spid="70661" grpId="0" autoUpdateAnimBg="0"/>
      <p:bldP spid="70662" grpId="0" autoUpdateAnimBg="0"/>
      <p:bldP spid="70663" grpId="0" autoUpdateAnimBg="0"/>
      <p:bldP spid="70664"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tabLst>
                <a:tab pos="758825" algn="l"/>
              </a:tabLst>
            </a:pPr>
            <a:r>
              <a:rPr lang="de-DE" altLang="de-DE"/>
              <a:t>7. 	Was sind Art und Grad der Engebildung?</a:t>
            </a:r>
          </a:p>
        </p:txBody>
      </p:sp>
      <p:sp>
        <p:nvSpPr>
          <p:cNvPr id="71683" name="Rectangle 3"/>
          <p:cNvSpPr>
            <a:spLocks noGrp="1" noChangeArrowheads="1"/>
          </p:cNvSpPr>
          <p:nvPr>
            <p:ph type="body" idx="1"/>
          </p:nvPr>
        </p:nvSpPr>
        <p:spPr>
          <a:xfrm>
            <a:off x="1468438" y="1625600"/>
            <a:ext cx="6888162" cy="2692400"/>
          </a:xfrm>
        </p:spPr>
        <p:txBody>
          <a:bodyPr/>
          <a:lstStyle/>
          <a:p>
            <a:r>
              <a:rPr lang="de-DE" altLang="de-DE"/>
              <a:t>Okklusiv (Totalverschluss)</a:t>
            </a:r>
          </a:p>
          <a:p>
            <a:r>
              <a:rPr lang="de-DE" altLang="de-DE"/>
              <a:t>Affrikate</a:t>
            </a:r>
          </a:p>
          <a:p>
            <a:r>
              <a:rPr lang="de-DE" altLang="de-DE"/>
              <a:t>Frikativ</a:t>
            </a:r>
          </a:p>
          <a:p>
            <a:r>
              <a:rPr lang="de-DE" altLang="de-DE"/>
              <a:t>Approximant</a:t>
            </a:r>
          </a:p>
          <a:p>
            <a:r>
              <a:rPr lang="de-DE" altLang="de-DE"/>
              <a:t>Vibrant</a:t>
            </a:r>
          </a:p>
          <a:p>
            <a:r>
              <a:rPr lang="de-DE" altLang="de-DE"/>
              <a:t>Resonant</a:t>
            </a:r>
          </a:p>
        </p:txBody>
      </p:sp>
      <p:sp>
        <p:nvSpPr>
          <p:cNvPr id="71684" name="Text Box 4"/>
          <p:cNvSpPr txBox="1">
            <a:spLocks noChangeArrowheads="1"/>
          </p:cNvSpPr>
          <p:nvPr/>
        </p:nvSpPr>
        <p:spPr bwMode="auto">
          <a:xfrm>
            <a:off x="1635125" y="43799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71685" name="Text Box 5"/>
          <p:cNvSpPr txBox="1">
            <a:spLocks noChangeArrowheads="1"/>
          </p:cNvSpPr>
          <p:nvPr/>
        </p:nvSpPr>
        <p:spPr bwMode="auto">
          <a:xfrm>
            <a:off x="3921125" y="43799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71686" name="Text Box 6"/>
          <p:cNvSpPr txBox="1">
            <a:spLocks noChangeArrowheads="1"/>
          </p:cNvSpPr>
          <p:nvPr/>
        </p:nvSpPr>
        <p:spPr bwMode="auto">
          <a:xfrm>
            <a:off x="1635125" y="483711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Artikulationsart</a:t>
            </a:r>
          </a:p>
        </p:txBody>
      </p:sp>
      <p:sp>
        <p:nvSpPr>
          <p:cNvPr id="71687" name="Text Box 7"/>
          <p:cNvSpPr txBox="1">
            <a:spLocks noChangeArrowheads="1"/>
          </p:cNvSpPr>
          <p:nvPr/>
        </p:nvSpPr>
        <p:spPr bwMode="auto">
          <a:xfrm>
            <a:off x="3921125" y="4837113"/>
            <a:ext cx="376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{Okklusiv, Affrikativ, Frikativ, </a:t>
            </a:r>
            <a:br>
              <a:rPr lang="de-DE" altLang="de-DE" sz="1800" b="1">
                <a:effectLst>
                  <a:outerShdw blurRad="38100" dist="38100" dir="2700000" algn="tl">
                    <a:srgbClr val="C0C0C0"/>
                  </a:outerShdw>
                </a:effectLst>
                <a:latin typeface="Arial" pitchFamily="34" charset="0"/>
              </a:rPr>
            </a:br>
            <a:r>
              <a:rPr lang="de-DE" altLang="de-DE" sz="1800" b="1">
                <a:effectLst>
                  <a:outerShdw blurRad="38100" dist="38100" dir="2700000" algn="tl">
                    <a:srgbClr val="C0C0C0"/>
                  </a:outerShdw>
                </a:effectLst>
                <a:latin typeface="Arial" pitchFamily="34" charset="0"/>
              </a:rPr>
              <a:t>Approximant, Vibrant, Resonant}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left)">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left)">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wipe(left)">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wipe(left)">
                                      <p:cBhvr>
                                        <p:cTn id="22" dur="500"/>
                                        <p:tgtEl>
                                          <p:spTgt spid="7168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683">
                                            <p:txEl>
                                              <p:pRg st="4" end="4"/>
                                            </p:txEl>
                                          </p:spTgt>
                                        </p:tgtEl>
                                        <p:attrNameLst>
                                          <p:attrName>style.visibility</p:attrName>
                                        </p:attrNameLst>
                                      </p:cBhvr>
                                      <p:to>
                                        <p:strVal val="visible"/>
                                      </p:to>
                                    </p:set>
                                    <p:animEffect transition="in" filter="wipe(left)">
                                      <p:cBhvr>
                                        <p:cTn id="27" dur="500"/>
                                        <p:tgtEl>
                                          <p:spTgt spid="7168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1683">
                                            <p:txEl>
                                              <p:pRg st="5" end="5"/>
                                            </p:txEl>
                                          </p:spTgt>
                                        </p:tgtEl>
                                        <p:attrNameLst>
                                          <p:attrName>style.visibility</p:attrName>
                                        </p:attrNameLst>
                                      </p:cBhvr>
                                      <p:to>
                                        <p:strVal val="visible"/>
                                      </p:to>
                                    </p:set>
                                    <p:animEffect transition="in" filter="wipe(left)">
                                      <p:cBhvr>
                                        <p:cTn id="32" dur="500"/>
                                        <p:tgtEl>
                                          <p:spTgt spid="7168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1684"/>
                                        </p:tgtEl>
                                        <p:attrNameLst>
                                          <p:attrName>style.visibility</p:attrName>
                                        </p:attrNameLst>
                                      </p:cBhvr>
                                      <p:to>
                                        <p:strVal val="visible"/>
                                      </p:to>
                                    </p:set>
                                    <p:animEffect transition="in" filter="wipe(up)">
                                      <p:cBhvr>
                                        <p:cTn id="37" dur="500"/>
                                        <p:tgtEl>
                                          <p:spTgt spid="71684"/>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71686"/>
                                        </p:tgtEl>
                                        <p:attrNameLst>
                                          <p:attrName>style.visibility</p:attrName>
                                        </p:attrNameLst>
                                      </p:cBhvr>
                                      <p:to>
                                        <p:strVal val="visible"/>
                                      </p:to>
                                    </p:set>
                                    <p:animEffect transition="in" filter="wipe(up)">
                                      <p:cBhvr>
                                        <p:cTn id="41" dur="500"/>
                                        <p:tgtEl>
                                          <p:spTgt spid="7168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1685"/>
                                        </p:tgtEl>
                                        <p:attrNameLst>
                                          <p:attrName>style.visibility</p:attrName>
                                        </p:attrNameLst>
                                      </p:cBhvr>
                                      <p:to>
                                        <p:strVal val="visible"/>
                                      </p:to>
                                    </p:set>
                                    <p:animEffect transition="in" filter="wipe(up)">
                                      <p:cBhvr>
                                        <p:cTn id="46" dur="500"/>
                                        <p:tgtEl>
                                          <p:spTgt spid="71685"/>
                                        </p:tgtEl>
                                      </p:cBhvr>
                                    </p:animEffect>
                                  </p:childTnLst>
                                </p:cTn>
                              </p:par>
                            </p:childTnLst>
                          </p:cTn>
                        </p:par>
                        <p:par>
                          <p:cTn id="47" fill="hold" nodeType="afterGroup">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71687"/>
                                        </p:tgtEl>
                                        <p:attrNameLst>
                                          <p:attrName>style.visibility</p:attrName>
                                        </p:attrNameLst>
                                      </p:cBhvr>
                                      <p:to>
                                        <p:strVal val="visible"/>
                                      </p:to>
                                    </p:set>
                                    <p:animEffect transition="in" filter="wipe(up)">
                                      <p:cBhvr>
                                        <p:cTn id="50" dur="500"/>
                                        <p:tgtEl>
                                          <p:spTgt spid="71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bldLvl="2" autoUpdateAnimBg="0"/>
      <p:bldP spid="71684" grpId="0" autoUpdateAnimBg="0"/>
      <p:bldP spid="71685" grpId="0" autoUpdateAnimBg="0"/>
      <p:bldP spid="71686" grpId="0" autoUpdateAnimBg="0"/>
      <p:bldP spid="7168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de-DE" altLang="de-DE"/>
              <a:t>8. Wie ist die Lage des Luftstroms?</a:t>
            </a:r>
          </a:p>
        </p:txBody>
      </p:sp>
      <p:sp>
        <p:nvSpPr>
          <p:cNvPr id="72707" name="Rectangle 3"/>
          <p:cNvSpPr>
            <a:spLocks noGrp="1" noChangeArrowheads="1"/>
          </p:cNvSpPr>
          <p:nvPr>
            <p:ph type="body" idx="1"/>
          </p:nvPr>
        </p:nvSpPr>
        <p:spPr>
          <a:xfrm>
            <a:off x="1003300" y="1752600"/>
            <a:ext cx="7912100" cy="1073150"/>
          </a:xfrm>
        </p:spPr>
        <p:txBody>
          <a:bodyPr/>
          <a:lstStyle/>
          <a:p>
            <a:r>
              <a:rPr lang="de-DE" altLang="de-DE"/>
              <a:t>zentral</a:t>
            </a:r>
          </a:p>
          <a:p>
            <a:r>
              <a:rPr lang="de-DE" altLang="de-DE"/>
              <a:t>lateral</a:t>
            </a:r>
          </a:p>
        </p:txBody>
      </p:sp>
      <p:sp>
        <p:nvSpPr>
          <p:cNvPr id="72708" name="Text Box 4"/>
          <p:cNvSpPr txBox="1">
            <a:spLocks noChangeArrowheads="1"/>
          </p:cNvSpPr>
          <p:nvPr/>
        </p:nvSpPr>
        <p:spPr bwMode="auto">
          <a:xfrm>
            <a:off x="1508125" y="3389313"/>
            <a:ext cx="100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Attribut</a:t>
            </a:r>
          </a:p>
        </p:txBody>
      </p:sp>
      <p:sp>
        <p:nvSpPr>
          <p:cNvPr id="72709" name="Text Box 5"/>
          <p:cNvSpPr txBox="1">
            <a:spLocks noChangeArrowheads="1"/>
          </p:cNvSpPr>
          <p:nvPr/>
        </p:nvSpPr>
        <p:spPr bwMode="auto">
          <a:xfrm>
            <a:off x="3794125" y="338931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solidFill>
                  <a:schemeClr val="accent2"/>
                </a:solidFill>
                <a:effectLst>
                  <a:outerShdw blurRad="38100" dist="38100" dir="2700000" algn="tl">
                    <a:srgbClr val="C0C0C0"/>
                  </a:outerShdw>
                </a:effectLst>
                <a:latin typeface="Arial" pitchFamily="34" charset="0"/>
              </a:rPr>
              <a:t>Wertebereich</a:t>
            </a:r>
          </a:p>
        </p:txBody>
      </p:sp>
      <p:sp>
        <p:nvSpPr>
          <p:cNvPr id="72710" name="Text Box 6"/>
          <p:cNvSpPr txBox="1">
            <a:spLocks noChangeArrowheads="1"/>
          </p:cNvSpPr>
          <p:nvPr/>
        </p:nvSpPr>
        <p:spPr bwMode="auto">
          <a:xfrm>
            <a:off x="1508125" y="4125913"/>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Luftstromlage</a:t>
            </a:r>
          </a:p>
        </p:txBody>
      </p:sp>
      <p:sp>
        <p:nvSpPr>
          <p:cNvPr id="72711" name="Text Box 7"/>
          <p:cNvSpPr txBox="1">
            <a:spLocks noChangeArrowheads="1"/>
          </p:cNvSpPr>
          <p:nvPr/>
        </p:nvSpPr>
        <p:spPr bwMode="auto">
          <a:xfrm>
            <a:off x="3794125" y="4125913"/>
            <a:ext cx="189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de-DE" altLang="de-DE" sz="1800" b="1">
                <a:effectLst>
                  <a:outerShdw blurRad="38100" dist="38100" dir="2700000" algn="tl">
                    <a:srgbClr val="C0C0C0"/>
                  </a:outerShdw>
                </a:effectLst>
                <a:latin typeface="Arial" pitchFamily="34" charset="0"/>
              </a:rPr>
              <a:t>{zentral, lateral}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wipe(up)">
                                      <p:cBhvr>
                                        <p:cTn id="17" dur="500"/>
                                        <p:tgtEl>
                                          <p:spTgt spid="72708"/>
                                        </p:tgtEl>
                                      </p:cBhvr>
                                    </p:animEffect>
                                  </p:childTnLst>
                                </p:cTn>
                              </p:par>
                            </p:childTnLst>
                          </p:cTn>
                        </p:par>
                        <p:par>
                          <p:cTn id="18" fill="hold" nodeType="afterGroup">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72710"/>
                                        </p:tgtEl>
                                        <p:attrNameLst>
                                          <p:attrName>style.visibility</p:attrName>
                                        </p:attrNameLst>
                                      </p:cBhvr>
                                      <p:to>
                                        <p:strVal val="visible"/>
                                      </p:to>
                                    </p:set>
                                    <p:animEffect transition="in" filter="wipe(up)">
                                      <p:cBhvr>
                                        <p:cTn id="21" dur="500"/>
                                        <p:tgtEl>
                                          <p:spTgt spid="727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2709"/>
                                        </p:tgtEl>
                                        <p:attrNameLst>
                                          <p:attrName>style.visibility</p:attrName>
                                        </p:attrNameLst>
                                      </p:cBhvr>
                                      <p:to>
                                        <p:strVal val="visible"/>
                                      </p:to>
                                    </p:set>
                                    <p:animEffect transition="in" filter="wipe(up)">
                                      <p:cBhvr>
                                        <p:cTn id="26" dur="500"/>
                                        <p:tgtEl>
                                          <p:spTgt spid="72709"/>
                                        </p:tgtEl>
                                      </p:cBhvr>
                                    </p:animEffect>
                                  </p:childTnLst>
                                </p:cTn>
                              </p:par>
                            </p:childTnLst>
                          </p:cTn>
                        </p:par>
                        <p:par>
                          <p:cTn id="27" fill="hold" nodeType="afterGroup">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72711"/>
                                        </p:tgtEl>
                                        <p:attrNameLst>
                                          <p:attrName>style.visibility</p:attrName>
                                        </p:attrNameLst>
                                      </p:cBhvr>
                                      <p:to>
                                        <p:strVal val="visible"/>
                                      </p:to>
                                    </p:set>
                                    <p:animEffect transition="in" filter="wipe(up)">
                                      <p:cBhvr>
                                        <p:cTn id="30" dur="500"/>
                                        <p:tgtEl>
                                          <p:spTgt spid="7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P spid="72708" grpId="0" autoUpdateAnimBg="0"/>
      <p:bldP spid="72709" grpId="0" autoUpdateAnimBg="0"/>
      <p:bldP spid="72710" grpId="0" autoUpdateAnimBg="0"/>
      <p:bldP spid="7271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de-DE" altLang="de-DE"/>
              <a:t>Das /</a:t>
            </a:r>
            <a:r>
              <a:rPr lang="de-DE" altLang="de-DE">
                <a:latin typeface="SILDoulos IPA93" pitchFamily="2" charset="2"/>
              </a:rPr>
              <a:t>f</a:t>
            </a:r>
            <a:r>
              <a:rPr lang="de-DE" altLang="de-DE"/>
              <a:t>/ wie in </a:t>
            </a:r>
            <a:r>
              <a:rPr lang="de-DE" altLang="de-DE" i="1"/>
              <a:t>fat</a:t>
            </a:r>
          </a:p>
        </p:txBody>
      </p:sp>
      <p:sp>
        <p:nvSpPr>
          <p:cNvPr id="73731" name="Rectangle 3"/>
          <p:cNvSpPr>
            <a:spLocks noGrp="1" noChangeArrowheads="1"/>
          </p:cNvSpPr>
          <p:nvPr>
            <p:ph type="body" sz="half" idx="1"/>
          </p:nvPr>
        </p:nvSpPr>
        <p:spPr>
          <a:xfrm>
            <a:off x="755650" y="2133600"/>
            <a:ext cx="4248150" cy="3270250"/>
          </a:xfrm>
        </p:spPr>
        <p:txBody>
          <a:bodyPr/>
          <a:lstStyle/>
          <a:p>
            <a:r>
              <a:rPr lang="de-DE" altLang="de-DE" sz="2000"/>
              <a:t>Luftstromprozess</a:t>
            </a:r>
          </a:p>
          <a:p>
            <a:r>
              <a:rPr lang="de-DE" altLang="de-DE" sz="2000"/>
              <a:t>Luftstromrichtung</a:t>
            </a:r>
          </a:p>
          <a:p>
            <a:r>
              <a:rPr lang="de-DE" altLang="de-DE" sz="2000"/>
              <a:t>Glottisstellung </a:t>
            </a:r>
          </a:p>
          <a:p>
            <a:r>
              <a:rPr lang="de-DE" altLang="de-DE" sz="2000"/>
              <a:t>Velumstellung </a:t>
            </a:r>
          </a:p>
          <a:p>
            <a:r>
              <a:rPr lang="de-DE" altLang="de-DE" sz="2000"/>
              <a:t>Aktiver Artikulator</a:t>
            </a:r>
          </a:p>
          <a:p>
            <a:r>
              <a:rPr lang="de-DE" altLang="de-DE" sz="2000"/>
              <a:t>Passiver Artikulator</a:t>
            </a:r>
          </a:p>
          <a:p>
            <a:r>
              <a:rPr lang="de-DE" altLang="de-DE" sz="2000"/>
              <a:t>Artikulationsart</a:t>
            </a:r>
          </a:p>
          <a:p>
            <a:r>
              <a:rPr lang="de-DE" altLang="de-DE" sz="2000"/>
              <a:t>Luftstromlage </a:t>
            </a:r>
          </a:p>
        </p:txBody>
      </p:sp>
      <p:sp>
        <p:nvSpPr>
          <p:cNvPr id="73732" name="Rectangle 4"/>
          <p:cNvSpPr>
            <a:spLocks noGrp="1" noChangeArrowheads="1"/>
          </p:cNvSpPr>
          <p:nvPr>
            <p:ph type="body" sz="half" idx="2"/>
          </p:nvPr>
        </p:nvSpPr>
        <p:spPr>
          <a:xfrm>
            <a:off x="5173663" y="2133600"/>
            <a:ext cx="3425825" cy="3217863"/>
          </a:xfrm>
        </p:spPr>
        <p:txBody>
          <a:bodyPr/>
          <a:lstStyle/>
          <a:p>
            <a:r>
              <a:rPr lang="de-DE" altLang="de-DE" sz="2000"/>
              <a:t>pulmonisch</a:t>
            </a:r>
          </a:p>
          <a:p>
            <a:r>
              <a:rPr lang="de-DE" altLang="de-DE" sz="2000"/>
              <a:t>egressiv</a:t>
            </a:r>
          </a:p>
          <a:p>
            <a:r>
              <a:rPr lang="de-DE" altLang="de-DE" sz="2000"/>
              <a:t>stimmlos </a:t>
            </a:r>
          </a:p>
          <a:p>
            <a:r>
              <a:rPr lang="de-DE" altLang="de-DE" sz="2000"/>
              <a:t>oral</a:t>
            </a:r>
          </a:p>
          <a:p>
            <a:r>
              <a:rPr lang="de-DE" altLang="de-DE" sz="2000"/>
              <a:t>labial</a:t>
            </a:r>
          </a:p>
          <a:p>
            <a:r>
              <a:rPr lang="de-DE" altLang="de-DE" sz="2000"/>
              <a:t>dental</a:t>
            </a:r>
          </a:p>
          <a:p>
            <a:r>
              <a:rPr lang="de-DE" altLang="de-DE" sz="2000"/>
              <a:t>Frikativ</a:t>
            </a:r>
          </a:p>
          <a:p>
            <a:r>
              <a:rPr lang="de-DE" altLang="de-DE" sz="2000"/>
              <a:t>zentral</a:t>
            </a:r>
          </a:p>
        </p:txBody>
      </p:sp>
      <p:sp>
        <p:nvSpPr>
          <p:cNvPr id="73733" name="Text Box 5"/>
          <p:cNvSpPr txBox="1">
            <a:spLocks noChangeArrowheads="1"/>
          </p:cNvSpPr>
          <p:nvPr/>
        </p:nvSpPr>
        <p:spPr bwMode="auto">
          <a:xfrm>
            <a:off x="1066800" y="1485900"/>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b="1">
                <a:solidFill>
                  <a:schemeClr val="accent2"/>
                </a:solidFill>
                <a:effectLst>
                  <a:outerShdw blurRad="38100" dist="38100" dir="2700000" algn="tl">
                    <a:srgbClr val="C0C0C0"/>
                  </a:outerShdw>
                </a:effectLst>
                <a:latin typeface="Arial" pitchFamily="34" charset="0"/>
              </a:rPr>
              <a:t>Attribut</a:t>
            </a:r>
          </a:p>
        </p:txBody>
      </p:sp>
      <p:sp>
        <p:nvSpPr>
          <p:cNvPr id="73734" name="Text Box 6"/>
          <p:cNvSpPr txBox="1">
            <a:spLocks noChangeArrowheads="1"/>
          </p:cNvSpPr>
          <p:nvPr/>
        </p:nvSpPr>
        <p:spPr bwMode="auto">
          <a:xfrm>
            <a:off x="5029200" y="1485900"/>
            <a:ext cx="208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b="1">
                <a:solidFill>
                  <a:schemeClr val="accent2"/>
                </a:solidFill>
                <a:effectLst>
                  <a:outerShdw blurRad="38100" dist="38100" dir="2700000" algn="tl">
                    <a:srgbClr val="C0C0C0"/>
                  </a:outerShdw>
                </a:effectLst>
                <a:latin typeface="Arial" pitchFamily="34" charset="0"/>
              </a:rPr>
              <a:t>Wert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2">
                                            <p:txEl>
                                              <p:pRg st="0" end="0"/>
                                            </p:txEl>
                                          </p:spTgt>
                                        </p:tgtEl>
                                        <p:attrNameLst>
                                          <p:attrName>style.visibility</p:attrName>
                                        </p:attrNameLst>
                                      </p:cBhvr>
                                      <p:to>
                                        <p:strVal val="visible"/>
                                      </p:to>
                                    </p:set>
                                    <p:animEffect transition="in" filter="wipe(left)">
                                      <p:cBhvr>
                                        <p:cTn id="7" dur="500"/>
                                        <p:tgtEl>
                                          <p:spTgt spid="73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2">
                                            <p:txEl>
                                              <p:pRg st="1" end="1"/>
                                            </p:txEl>
                                          </p:spTgt>
                                        </p:tgtEl>
                                        <p:attrNameLst>
                                          <p:attrName>style.visibility</p:attrName>
                                        </p:attrNameLst>
                                      </p:cBhvr>
                                      <p:to>
                                        <p:strVal val="visible"/>
                                      </p:to>
                                    </p:set>
                                    <p:animEffect transition="in" filter="wipe(left)">
                                      <p:cBhvr>
                                        <p:cTn id="12" dur="500"/>
                                        <p:tgtEl>
                                          <p:spTgt spid="73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2">
                                            <p:txEl>
                                              <p:pRg st="2" end="2"/>
                                            </p:txEl>
                                          </p:spTgt>
                                        </p:tgtEl>
                                        <p:attrNameLst>
                                          <p:attrName>style.visibility</p:attrName>
                                        </p:attrNameLst>
                                      </p:cBhvr>
                                      <p:to>
                                        <p:strVal val="visible"/>
                                      </p:to>
                                    </p:set>
                                    <p:animEffect transition="in" filter="wipe(left)">
                                      <p:cBhvr>
                                        <p:cTn id="17" dur="500"/>
                                        <p:tgtEl>
                                          <p:spTgt spid="73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2">
                                            <p:txEl>
                                              <p:pRg st="3" end="3"/>
                                            </p:txEl>
                                          </p:spTgt>
                                        </p:tgtEl>
                                        <p:attrNameLst>
                                          <p:attrName>style.visibility</p:attrName>
                                        </p:attrNameLst>
                                      </p:cBhvr>
                                      <p:to>
                                        <p:strVal val="visible"/>
                                      </p:to>
                                    </p:set>
                                    <p:animEffect transition="in" filter="wipe(left)">
                                      <p:cBhvr>
                                        <p:cTn id="22" dur="500"/>
                                        <p:tgtEl>
                                          <p:spTgt spid="7373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32">
                                            <p:txEl>
                                              <p:pRg st="4" end="4"/>
                                            </p:txEl>
                                          </p:spTgt>
                                        </p:tgtEl>
                                        <p:attrNameLst>
                                          <p:attrName>style.visibility</p:attrName>
                                        </p:attrNameLst>
                                      </p:cBhvr>
                                      <p:to>
                                        <p:strVal val="visible"/>
                                      </p:to>
                                    </p:set>
                                    <p:animEffect transition="in" filter="wipe(left)">
                                      <p:cBhvr>
                                        <p:cTn id="27" dur="500"/>
                                        <p:tgtEl>
                                          <p:spTgt spid="7373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3732">
                                            <p:txEl>
                                              <p:pRg st="5" end="5"/>
                                            </p:txEl>
                                          </p:spTgt>
                                        </p:tgtEl>
                                        <p:attrNameLst>
                                          <p:attrName>style.visibility</p:attrName>
                                        </p:attrNameLst>
                                      </p:cBhvr>
                                      <p:to>
                                        <p:strVal val="visible"/>
                                      </p:to>
                                    </p:set>
                                    <p:animEffect transition="in" filter="wipe(left)">
                                      <p:cBhvr>
                                        <p:cTn id="32" dur="500"/>
                                        <p:tgtEl>
                                          <p:spTgt spid="7373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3732">
                                            <p:txEl>
                                              <p:pRg st="6" end="6"/>
                                            </p:txEl>
                                          </p:spTgt>
                                        </p:tgtEl>
                                        <p:attrNameLst>
                                          <p:attrName>style.visibility</p:attrName>
                                        </p:attrNameLst>
                                      </p:cBhvr>
                                      <p:to>
                                        <p:strVal val="visible"/>
                                      </p:to>
                                    </p:set>
                                    <p:animEffect transition="in" filter="wipe(left)">
                                      <p:cBhvr>
                                        <p:cTn id="37" dur="500"/>
                                        <p:tgtEl>
                                          <p:spTgt spid="73732">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3732">
                                            <p:txEl>
                                              <p:pRg st="7" end="7"/>
                                            </p:txEl>
                                          </p:spTgt>
                                        </p:tgtEl>
                                        <p:attrNameLst>
                                          <p:attrName>style.visibility</p:attrName>
                                        </p:attrNameLst>
                                      </p:cBhvr>
                                      <p:to>
                                        <p:strVal val="visible"/>
                                      </p:to>
                                    </p:set>
                                    <p:animEffect transition="in" filter="wipe(left)">
                                      <p:cBhvr>
                                        <p:cTn id="42" dur="500"/>
                                        <p:tgtEl>
                                          <p:spTgt spid="7373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de-DE" altLang="de-DE"/>
              <a:t>Das /</a:t>
            </a:r>
            <a:r>
              <a:rPr lang="de-DE" altLang="de-DE">
                <a:latin typeface="SILDoulos IPA93" pitchFamily="2" charset="2"/>
              </a:rPr>
              <a:t>f</a:t>
            </a:r>
            <a:r>
              <a:rPr lang="de-DE" altLang="de-DE"/>
              <a:t>/ wie in </a:t>
            </a:r>
            <a:r>
              <a:rPr lang="de-DE" altLang="de-DE" i="1"/>
              <a:t>fat</a:t>
            </a:r>
            <a:r>
              <a:rPr lang="de-DE" altLang="de-DE"/>
              <a:t>: Merkmalsmatrix</a:t>
            </a:r>
            <a:endParaRPr lang="de-DE" altLang="de-DE" i="1"/>
          </a:p>
        </p:txBody>
      </p:sp>
      <p:graphicFrame>
        <p:nvGraphicFramePr>
          <p:cNvPr id="74755" name="Object 3"/>
          <p:cNvGraphicFramePr>
            <a:graphicFrameLocks noChangeAspect="1"/>
          </p:cNvGraphicFramePr>
          <p:nvPr/>
        </p:nvGraphicFramePr>
        <p:xfrm>
          <a:off x="1187450" y="1443038"/>
          <a:ext cx="6759575" cy="4840287"/>
        </p:xfrm>
        <a:graphic>
          <a:graphicData uri="http://schemas.openxmlformats.org/presentationml/2006/ole">
            <mc:AlternateContent xmlns:mc="http://schemas.openxmlformats.org/markup-compatibility/2006">
              <mc:Choice xmlns:v="urn:schemas-microsoft-com:vml" Requires="v">
                <p:oleObj spid="_x0000_s74758" name="Equation" r:id="rId4" imgW="2145960" imgH="1536480" progId="Equation.DSMT4">
                  <p:embed/>
                </p:oleObj>
              </mc:Choice>
              <mc:Fallback>
                <p:oleObj name="Equation" r:id="rId4" imgW="2145960" imgH="15364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450" y="1443038"/>
                        <a:ext cx="6759575" cy="4840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4755"/>
                                        </p:tgtEl>
                                        <p:attrNameLst>
                                          <p:attrName>style.visibility</p:attrName>
                                        </p:attrNameLst>
                                      </p:cBhvr>
                                      <p:to>
                                        <p:strVal val="visible"/>
                                      </p:to>
                                    </p:set>
                                    <p:animEffect transition="in" filter="box(out)">
                                      <p:cBhvr>
                                        <p:cTn id="7" dur="5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de-DE" altLang="de-DE"/>
              <a:t>Binäre phonologische Merkmale</a:t>
            </a:r>
          </a:p>
        </p:txBody>
      </p:sp>
      <p:sp>
        <p:nvSpPr>
          <p:cNvPr id="75779" name="Rectangle 3"/>
          <p:cNvSpPr>
            <a:spLocks noGrp="1" noChangeArrowheads="1"/>
          </p:cNvSpPr>
          <p:nvPr>
            <p:ph type="body" idx="1"/>
          </p:nvPr>
        </p:nvSpPr>
        <p:spPr>
          <a:xfrm>
            <a:off x="939800" y="1955800"/>
            <a:ext cx="7747000" cy="2171700"/>
          </a:xfrm>
        </p:spPr>
        <p:txBody>
          <a:bodyPr/>
          <a:lstStyle/>
          <a:p>
            <a:pPr marL="0" indent="0">
              <a:lnSpc>
                <a:spcPct val="90000"/>
              </a:lnSpc>
              <a:buFont typeface="Wingdings 2" pitchFamily="18" charset="2"/>
              <a:buNone/>
            </a:pPr>
            <a:r>
              <a:rPr lang="de-DE" altLang="de-DE"/>
              <a:t>Ausgehend von der Feststellung, dass viele phonetische Attribute als die An- oder Abwesenheit einer Eigenschaft erscheinen, hat man schon früh versucht phonetische Merkmale als </a:t>
            </a:r>
            <a:r>
              <a:rPr lang="de-DE" altLang="de-DE">
                <a:solidFill>
                  <a:schemeClr val="accent2"/>
                </a:solidFill>
              </a:rPr>
              <a:t>binäre Oppositionen</a:t>
            </a:r>
            <a:r>
              <a:rPr lang="de-DE" altLang="de-DE"/>
              <a:t> zu erfassen, d.h. als positive oder negative Spezifikation eines Attributes. Beispiele:</a:t>
            </a:r>
          </a:p>
        </p:txBody>
      </p:sp>
      <p:sp>
        <p:nvSpPr>
          <p:cNvPr id="75780" name="Text Box 4"/>
          <p:cNvSpPr txBox="1">
            <a:spLocks noChangeArrowheads="1"/>
          </p:cNvSpPr>
          <p:nvPr/>
        </p:nvSpPr>
        <p:spPr bwMode="auto">
          <a:xfrm>
            <a:off x="923925" y="4257675"/>
            <a:ext cx="784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1000" indent="-381000" algn="l">
              <a:defRPr>
                <a:solidFill>
                  <a:schemeClr val="tx1"/>
                </a:solidFill>
                <a:latin typeface="Arial" pitchFamily="34" charset="0"/>
                <a:cs typeface="Arial" pitchFamily="34" charset="0"/>
              </a:defRPr>
            </a:lvl1pPr>
            <a:lvl2pPr marL="571500"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buFont typeface="Wingdings" pitchFamily="2" charset="2"/>
              <a:buChar char="o"/>
            </a:pPr>
            <a:r>
              <a:rPr lang="de-DE" altLang="de-DE">
                <a:effectLst>
                  <a:outerShdw blurRad="38100" dist="38100" dir="2700000" algn="tl">
                    <a:srgbClr val="C0C0C0"/>
                  </a:outerShdw>
                </a:effectLst>
              </a:rPr>
              <a:t>An- und Abwesenheit von nasaler Resonanz</a:t>
            </a:r>
          </a:p>
          <a:p>
            <a:pPr>
              <a:buFont typeface="Wingdings" pitchFamily="2" charset="2"/>
              <a:buChar char="o"/>
            </a:pPr>
            <a:r>
              <a:rPr lang="de-DE" altLang="de-DE">
                <a:effectLst>
                  <a:outerShdw blurRad="38100" dist="38100" dir="2700000" algn="tl">
                    <a:srgbClr val="C0C0C0"/>
                  </a:outerShdw>
                </a:effectLst>
              </a:rPr>
              <a:t>An- und Abwesenheit von Stimmton</a:t>
            </a:r>
          </a:p>
          <a:p>
            <a:pPr>
              <a:buFont typeface="Wingdings" pitchFamily="2" charset="2"/>
              <a:buChar char="o"/>
            </a:pPr>
            <a:r>
              <a:rPr lang="de-DE" altLang="de-DE">
                <a:effectLst>
                  <a:outerShdw blurRad="38100" dist="38100" dir="2700000" algn="tl">
                    <a:srgbClr val="C0C0C0"/>
                  </a:outerShdw>
                </a:effectLst>
              </a:rPr>
              <a:t>Totalverschluss zweier Artikulatoren vs. Engebildung</a:t>
            </a:r>
          </a:p>
          <a:p>
            <a:pPr>
              <a:buFont typeface="Wingdings" pitchFamily="2" charset="2"/>
              <a:buChar char="o"/>
            </a:pPr>
            <a:endParaRPr lang="de-DE" altLang="de-DE">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Effect transition="in" filter="wipe(left)">
                                      <p:cBhvr>
                                        <p:cTn id="7" dur="500"/>
                                        <p:tgtEl>
                                          <p:spTgt spid="7578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780">
                                            <p:txEl>
                                              <p:pRg st="1" end="1"/>
                                            </p:txEl>
                                          </p:spTgt>
                                        </p:tgtEl>
                                        <p:attrNameLst>
                                          <p:attrName>style.visibility</p:attrName>
                                        </p:attrNameLst>
                                      </p:cBhvr>
                                      <p:to>
                                        <p:strVal val="visible"/>
                                      </p:to>
                                    </p:set>
                                    <p:animEffect transition="in" filter="wipe(left)">
                                      <p:cBhvr>
                                        <p:cTn id="12" dur="500"/>
                                        <p:tgtEl>
                                          <p:spTgt spid="7578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780">
                                            <p:txEl>
                                              <p:pRg st="2" end="2"/>
                                            </p:txEl>
                                          </p:spTgt>
                                        </p:tgtEl>
                                        <p:attrNameLst>
                                          <p:attrName>style.visibility</p:attrName>
                                        </p:attrNameLst>
                                      </p:cBhvr>
                                      <p:to>
                                        <p:strVal val="visible"/>
                                      </p:to>
                                    </p:set>
                                    <p:animEffect transition="in" filter="wipe(left)">
                                      <p:cBhvr>
                                        <p:cTn id="17" dur="500"/>
                                        <p:tgtEl>
                                          <p:spTgt spid="757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de-DE" altLang="de-DE"/>
              <a:t>Binäre phonologische Merkmale: Wertebereich</a:t>
            </a:r>
          </a:p>
        </p:txBody>
      </p:sp>
      <p:sp>
        <p:nvSpPr>
          <p:cNvPr id="76803" name="Rectangle 3"/>
          <p:cNvSpPr>
            <a:spLocks noGrp="1" noChangeArrowheads="1"/>
          </p:cNvSpPr>
          <p:nvPr>
            <p:ph type="body" idx="1"/>
          </p:nvPr>
        </p:nvSpPr>
        <p:spPr>
          <a:xfrm>
            <a:off x="838200" y="1981200"/>
            <a:ext cx="7772400" cy="3949700"/>
          </a:xfrm>
        </p:spPr>
        <p:txBody>
          <a:bodyPr/>
          <a:lstStyle/>
          <a:p>
            <a:pPr marL="0" indent="0">
              <a:buFont typeface="Wingdings 2" pitchFamily="18" charset="2"/>
              <a:buNone/>
            </a:pPr>
            <a:r>
              <a:rPr lang="de-DE" altLang="de-DE"/>
              <a:t>Bei diesen binären Merkmalen reduziert sich der Werte-Bereich auf 2 Werte, nämlich </a:t>
            </a:r>
            <a:r>
              <a:rPr lang="de-DE" altLang="de-DE">
                <a:solidFill>
                  <a:schemeClr val="accent2"/>
                </a:solidFill>
              </a:rPr>
              <a:t>ja</a:t>
            </a:r>
            <a:r>
              <a:rPr lang="de-DE" altLang="de-DE"/>
              <a:t> oder </a:t>
            </a:r>
            <a:r>
              <a:rPr lang="de-DE" altLang="de-DE">
                <a:solidFill>
                  <a:schemeClr val="accent2"/>
                </a:solidFill>
              </a:rPr>
              <a:t>nein</a:t>
            </a:r>
            <a:r>
              <a:rPr lang="de-DE" altLang="de-DE"/>
              <a:t>, </a:t>
            </a:r>
            <a:r>
              <a:rPr lang="de-DE" altLang="de-DE">
                <a:solidFill>
                  <a:schemeClr val="accent2"/>
                </a:solidFill>
              </a:rPr>
              <a:t>wahr</a:t>
            </a:r>
            <a:r>
              <a:rPr lang="de-DE" altLang="de-DE"/>
              <a:t> oder </a:t>
            </a:r>
            <a:r>
              <a:rPr lang="de-DE" altLang="de-DE">
                <a:solidFill>
                  <a:schemeClr val="accent2"/>
                </a:solidFill>
              </a:rPr>
              <a:t>falsch</a:t>
            </a:r>
            <a:r>
              <a:rPr lang="de-DE" altLang="de-DE"/>
              <a:t>, oder </a:t>
            </a:r>
            <a:r>
              <a:rPr lang="de-DE" altLang="de-DE">
                <a:solidFill>
                  <a:schemeClr val="accent2"/>
                </a:solidFill>
              </a:rPr>
              <a:t>+</a:t>
            </a:r>
            <a:r>
              <a:rPr lang="de-DE" altLang="de-DE"/>
              <a:t> oder </a:t>
            </a:r>
            <a:r>
              <a:rPr lang="de-DE" altLang="de-DE">
                <a:solidFill>
                  <a:schemeClr val="accent2"/>
                </a:solidFill>
                <a:sym typeface="Symbol" pitchFamily="18" charset="2"/>
              </a:rPr>
              <a:t></a:t>
            </a:r>
          </a:p>
          <a:p>
            <a:pPr marL="0" indent="0">
              <a:buFont typeface="Wingdings 2" pitchFamily="18" charset="2"/>
              <a:buNone/>
            </a:pPr>
            <a:r>
              <a:rPr lang="de-DE" altLang="de-DE">
                <a:sym typeface="Symbol" pitchFamily="18" charset="2"/>
              </a:rPr>
              <a:t>Für solche binären Merkmale gibt es eine eigene Notation, bei der der Wert vor den Attributnamen geschrieben wird:</a:t>
            </a:r>
          </a:p>
          <a:p>
            <a:pPr marL="0" indent="0">
              <a:buFont typeface="Wingdings 2" pitchFamily="18" charset="2"/>
              <a:buNone/>
            </a:pPr>
            <a:r>
              <a:rPr lang="de-DE" altLang="de-DE">
                <a:sym typeface="Symbol" pitchFamily="18" charset="2"/>
              </a:rPr>
              <a:t>statt </a:t>
            </a:r>
            <a:r>
              <a:rPr lang="de-DE" altLang="de-DE">
                <a:solidFill>
                  <a:srgbClr val="009999"/>
                </a:solidFill>
                <a:sym typeface="Symbol" pitchFamily="18" charset="2"/>
              </a:rPr>
              <a:t>[stimmhaft: +]</a:t>
            </a:r>
            <a:r>
              <a:rPr lang="de-DE" altLang="de-DE">
                <a:sym typeface="Symbol" pitchFamily="18" charset="2"/>
              </a:rPr>
              <a:t> schreibt man </a:t>
            </a:r>
            <a:r>
              <a:rPr lang="de-DE" altLang="de-DE">
                <a:solidFill>
                  <a:srgbClr val="009999"/>
                </a:solidFill>
                <a:sym typeface="Symbol" pitchFamily="18" charset="2"/>
              </a:rPr>
              <a:t>[+ stimmhaft]</a:t>
            </a:r>
          </a:p>
          <a:p>
            <a:pPr marL="0" indent="0">
              <a:buFont typeface="Wingdings 2" pitchFamily="18" charset="2"/>
              <a:buNone/>
            </a:pPr>
            <a:r>
              <a:rPr lang="de-DE" altLang="de-DE">
                <a:sym typeface="Symbol" pitchFamily="18" charset="2"/>
              </a:rPr>
              <a:t>statt </a:t>
            </a:r>
            <a:r>
              <a:rPr lang="de-DE" altLang="de-DE">
                <a:solidFill>
                  <a:srgbClr val="009999"/>
                </a:solidFill>
                <a:sym typeface="Symbol" pitchFamily="18" charset="2"/>
              </a:rPr>
              <a:t>[nasal: -]</a:t>
            </a:r>
            <a:r>
              <a:rPr lang="de-DE" altLang="de-DE">
                <a:sym typeface="Symbol" pitchFamily="18" charset="2"/>
              </a:rPr>
              <a:t> schreibt man </a:t>
            </a:r>
            <a:r>
              <a:rPr lang="de-DE" altLang="de-DE">
                <a:solidFill>
                  <a:srgbClr val="009999"/>
                </a:solidFill>
                <a:sym typeface="Symbol" pitchFamily="18" charset="2"/>
              </a:rPr>
              <a:t>[-nasal]</a:t>
            </a:r>
          </a:p>
          <a:p>
            <a:pPr marL="0" indent="0">
              <a:buFont typeface="Wingdings 2" pitchFamily="18" charset="2"/>
              <a:buNone/>
            </a:pPr>
            <a:r>
              <a:rPr lang="de-DE" altLang="de-DE">
                <a:sym typeface="Symbol" pitchFamily="18" charset="2"/>
              </a:rPr>
              <a:t>statt </a:t>
            </a:r>
            <a:r>
              <a:rPr lang="de-DE" altLang="de-DE">
                <a:solidFill>
                  <a:srgbClr val="009999"/>
                </a:solidFill>
                <a:sym typeface="Symbol" pitchFamily="18" charset="2"/>
              </a:rPr>
              <a:t>[okklusiv: +]</a:t>
            </a:r>
            <a:r>
              <a:rPr lang="de-DE" altLang="de-DE">
                <a:sym typeface="Symbol" pitchFamily="18" charset="2"/>
              </a:rPr>
              <a:t> schreibt man </a:t>
            </a:r>
            <a:r>
              <a:rPr lang="de-DE" altLang="de-DE">
                <a:solidFill>
                  <a:srgbClr val="009999"/>
                </a:solidFill>
                <a:sym typeface="Symbol" pitchFamily="18" charset="2"/>
              </a:rPr>
              <a:t>[+ okklusiv]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ipe(left)">
                                      <p:cBhvr>
                                        <p:cTn id="7" dur="5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Effect transition="in" filter="wipe(left)">
                                      <p:cBhvr>
                                        <p:cTn id="12" dur="500"/>
                                        <p:tgtEl>
                                          <p:spTgt spid="768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6803">
                                            <p:txEl>
                                              <p:pRg st="2" end="2"/>
                                            </p:txEl>
                                          </p:spTgt>
                                        </p:tgtEl>
                                        <p:attrNameLst>
                                          <p:attrName>style.visibility</p:attrName>
                                        </p:attrNameLst>
                                      </p:cBhvr>
                                      <p:to>
                                        <p:strVal val="visible"/>
                                      </p:to>
                                    </p:set>
                                    <p:animEffect transition="in" filter="wipe(left)">
                                      <p:cBhvr>
                                        <p:cTn id="17" dur="500"/>
                                        <p:tgtEl>
                                          <p:spTgt spid="768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6803">
                                            <p:txEl>
                                              <p:pRg st="3" end="3"/>
                                            </p:txEl>
                                          </p:spTgt>
                                        </p:tgtEl>
                                        <p:attrNameLst>
                                          <p:attrName>style.visibility</p:attrName>
                                        </p:attrNameLst>
                                      </p:cBhvr>
                                      <p:to>
                                        <p:strVal val="visible"/>
                                      </p:to>
                                    </p:set>
                                    <p:animEffect transition="in" filter="wipe(left)">
                                      <p:cBhvr>
                                        <p:cTn id="22" dur="500"/>
                                        <p:tgtEl>
                                          <p:spTgt spid="7680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6803">
                                            <p:txEl>
                                              <p:pRg st="4" end="4"/>
                                            </p:txEl>
                                          </p:spTgt>
                                        </p:tgtEl>
                                        <p:attrNameLst>
                                          <p:attrName>style.visibility</p:attrName>
                                        </p:attrNameLst>
                                      </p:cBhvr>
                                      <p:to>
                                        <p:strVal val="visible"/>
                                      </p:to>
                                    </p:set>
                                    <p:animEffect transition="in" filter="wipe(left)">
                                      <p:cBhvr>
                                        <p:cTn id="27" dur="500"/>
                                        <p:tgtEl>
                                          <p:spTgt spid="768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e-DE" altLang="de-DE"/>
              <a:t>Merkmale von Objekten</a:t>
            </a:r>
          </a:p>
        </p:txBody>
      </p:sp>
      <p:sp>
        <p:nvSpPr>
          <p:cNvPr id="48131" name="AutoShape 3"/>
          <p:cNvSpPr>
            <a:spLocks noChangeArrowheads="1"/>
          </p:cNvSpPr>
          <p:nvPr/>
        </p:nvSpPr>
        <p:spPr bwMode="auto">
          <a:xfrm>
            <a:off x="990600" y="1816100"/>
            <a:ext cx="1066800" cy="1320800"/>
          </a:xfrm>
          <a:prstGeom prst="can">
            <a:avLst>
              <a:gd name="adj" fmla="val 30952"/>
            </a:avLst>
          </a:prstGeom>
          <a:solidFill>
            <a:schemeClr val="hlink"/>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8132" name="AutoShape 4"/>
          <p:cNvSpPr>
            <a:spLocks noChangeArrowheads="1"/>
          </p:cNvSpPr>
          <p:nvPr/>
        </p:nvSpPr>
        <p:spPr bwMode="auto">
          <a:xfrm>
            <a:off x="5283200" y="2451100"/>
            <a:ext cx="1092200" cy="1206500"/>
          </a:xfrm>
          <a:prstGeom prst="cube">
            <a:avLst>
              <a:gd name="adj" fmla="val 25000"/>
            </a:avLst>
          </a:prstGeom>
          <a:solidFill>
            <a:srgbClr val="00CC99"/>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8133" name="AutoShape 5"/>
          <p:cNvSpPr>
            <a:spLocks noChangeArrowheads="1"/>
          </p:cNvSpPr>
          <p:nvPr/>
        </p:nvSpPr>
        <p:spPr bwMode="auto">
          <a:xfrm>
            <a:off x="1295400" y="3733800"/>
            <a:ext cx="736600" cy="850900"/>
          </a:xfrm>
          <a:prstGeom prst="can">
            <a:avLst>
              <a:gd name="adj" fmla="val 28879"/>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8134" name="AutoShape 6"/>
          <p:cNvSpPr>
            <a:spLocks noChangeArrowheads="1"/>
          </p:cNvSpPr>
          <p:nvPr/>
        </p:nvSpPr>
        <p:spPr bwMode="auto">
          <a:xfrm>
            <a:off x="2590800" y="1524000"/>
            <a:ext cx="1333500" cy="2044700"/>
          </a:xfrm>
          <a:prstGeom prst="can">
            <a:avLst>
              <a:gd name="adj" fmla="val 38333"/>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8135" name="AutoShape 7"/>
          <p:cNvSpPr>
            <a:spLocks noChangeArrowheads="1"/>
          </p:cNvSpPr>
          <p:nvPr/>
        </p:nvSpPr>
        <p:spPr bwMode="auto">
          <a:xfrm>
            <a:off x="4902200" y="3848100"/>
            <a:ext cx="1092200" cy="1206500"/>
          </a:xfrm>
          <a:prstGeom prst="cube">
            <a:avLst>
              <a:gd name="adj" fmla="val 25000"/>
            </a:avLst>
          </a:prstGeom>
          <a:solidFill>
            <a:schemeClr val="hlink"/>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8136" name="AutoShape 8"/>
          <p:cNvSpPr>
            <a:spLocks noChangeArrowheads="1"/>
          </p:cNvSpPr>
          <p:nvPr/>
        </p:nvSpPr>
        <p:spPr bwMode="auto">
          <a:xfrm>
            <a:off x="6502400" y="3644900"/>
            <a:ext cx="1320800" cy="1917700"/>
          </a:xfrm>
          <a:prstGeom prst="cube">
            <a:avLst>
              <a:gd name="adj" fmla="val 25000"/>
            </a:avLst>
          </a:prstGeom>
          <a:solidFill>
            <a:srgbClr val="3366CC"/>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8137" name="AutoShape 9"/>
          <p:cNvSpPr>
            <a:spLocks noChangeArrowheads="1"/>
          </p:cNvSpPr>
          <p:nvPr/>
        </p:nvSpPr>
        <p:spPr bwMode="auto">
          <a:xfrm>
            <a:off x="6845300" y="2260600"/>
            <a:ext cx="635000" cy="711200"/>
          </a:xfrm>
          <a:prstGeom prst="cube">
            <a:avLst>
              <a:gd name="adj" fmla="val 25000"/>
            </a:avLst>
          </a:prstGeom>
          <a:solidFill>
            <a:srgbClr val="FFCC66"/>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8138" name="Oval 10"/>
          <p:cNvSpPr>
            <a:spLocks noChangeArrowheads="1"/>
          </p:cNvSpPr>
          <p:nvPr/>
        </p:nvSpPr>
        <p:spPr bwMode="auto">
          <a:xfrm>
            <a:off x="1104900" y="5130800"/>
            <a:ext cx="739775" cy="774700"/>
          </a:xfrm>
          <a:prstGeom prst="ellipse">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8139" name="Oval 11"/>
          <p:cNvSpPr>
            <a:spLocks noChangeArrowheads="1"/>
          </p:cNvSpPr>
          <p:nvPr/>
        </p:nvSpPr>
        <p:spPr bwMode="auto">
          <a:xfrm>
            <a:off x="2540000" y="5397500"/>
            <a:ext cx="1168400" cy="1222375"/>
          </a:xfrm>
          <a:prstGeom prst="ellipse">
            <a:avLst/>
          </a:prstGeom>
          <a:solidFill>
            <a:srgbClr val="3366CC"/>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8140" name="Oval 12"/>
          <p:cNvSpPr>
            <a:spLocks noChangeArrowheads="1"/>
          </p:cNvSpPr>
          <p:nvPr/>
        </p:nvSpPr>
        <p:spPr bwMode="auto">
          <a:xfrm>
            <a:off x="3022600" y="3848100"/>
            <a:ext cx="1577975" cy="1651000"/>
          </a:xfrm>
          <a:prstGeom prst="ellipse">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499"/>
                                          </p:stCondLst>
                                        </p:cTn>
                                        <p:tgtEl>
                                          <p:spTgt spid="48132"/>
                                        </p:tgtEl>
                                        <p:attrNameLst>
                                          <p:attrName>style.visibility</p:attrName>
                                        </p:attrNameLst>
                                      </p:cBhvr>
                                      <p:to>
                                        <p:strVal val="visible"/>
                                      </p:to>
                                    </p:set>
                                    <p:anim to="" calcmode="lin" valueType="num">
                                      <p:cBhvr>
                                        <p:cTn id="11" dur="1" fill="hold"/>
                                        <p:tgtEl>
                                          <p:spTgt spid="48132"/>
                                        </p:tgtEl>
                                        <p:attrNameLst>
                                          <p:attrName/>
                                        </p:attrNameLst>
                                      </p:cBhvr>
                                    </p:anim>
                                  </p:childTnLst>
                                </p:cTn>
                              </p:par>
                            </p:childTnLst>
                          </p:cTn>
                        </p:par>
                        <p:par>
                          <p:cTn id="12" fill="hold" nodeType="afterGroup">
                            <p:stCondLst>
                              <p:cond delay="1000"/>
                            </p:stCondLst>
                            <p:childTnLst>
                              <p:par>
                                <p:cTn id="13" presetID="24" presetClass="entr" presetSubtype="0" fill="hold" grpId="0" nodeType="afterEffect">
                                  <p:stCondLst>
                                    <p:cond delay="0"/>
                                  </p:stCondLst>
                                  <p:childTnLst>
                                    <p:set>
                                      <p:cBhvr>
                                        <p:cTn id="14" dur="1" fill="hold">
                                          <p:stCondLst>
                                            <p:cond delay="499"/>
                                          </p:stCondLst>
                                        </p:cTn>
                                        <p:tgtEl>
                                          <p:spTgt spid="48133"/>
                                        </p:tgtEl>
                                        <p:attrNameLst>
                                          <p:attrName>style.visibility</p:attrName>
                                        </p:attrNameLst>
                                      </p:cBhvr>
                                      <p:to>
                                        <p:strVal val="visible"/>
                                      </p:to>
                                    </p:set>
                                    <p:anim to="" calcmode="lin" valueType="num">
                                      <p:cBhvr>
                                        <p:cTn id="15" dur="1" fill="hold"/>
                                        <p:tgtEl>
                                          <p:spTgt spid="48133"/>
                                        </p:tgtEl>
                                        <p:attrNameLst>
                                          <p:attrName/>
                                        </p:attrNameLst>
                                      </p:cBhvr>
                                    </p:anim>
                                  </p:childTnLst>
                                </p:cTn>
                              </p:par>
                            </p:childTnLst>
                          </p:cTn>
                        </p:par>
                        <p:par>
                          <p:cTn id="16" fill="hold" nodeType="afterGroup">
                            <p:stCondLst>
                              <p:cond delay="1500"/>
                            </p:stCondLst>
                            <p:childTnLst>
                              <p:par>
                                <p:cTn id="17" presetID="24" presetClass="entr" presetSubtype="0" fill="hold" grpId="0" nodeType="afterEffect">
                                  <p:stCondLst>
                                    <p:cond delay="0"/>
                                  </p:stCondLst>
                                  <p:childTnLst>
                                    <p:set>
                                      <p:cBhvr>
                                        <p:cTn id="18" dur="1" fill="hold">
                                          <p:stCondLst>
                                            <p:cond delay="499"/>
                                          </p:stCondLst>
                                        </p:cTn>
                                        <p:tgtEl>
                                          <p:spTgt spid="48134"/>
                                        </p:tgtEl>
                                        <p:attrNameLst>
                                          <p:attrName>style.visibility</p:attrName>
                                        </p:attrNameLst>
                                      </p:cBhvr>
                                      <p:to>
                                        <p:strVal val="visible"/>
                                      </p:to>
                                    </p:set>
                                    <p:anim to="" calcmode="lin" valueType="num">
                                      <p:cBhvr>
                                        <p:cTn id="19" dur="1" fill="hold"/>
                                        <p:tgtEl>
                                          <p:spTgt spid="48134"/>
                                        </p:tgtEl>
                                        <p:attrNameLst>
                                          <p:attrName/>
                                        </p:attrNameLst>
                                      </p:cBhvr>
                                    </p:anim>
                                  </p:childTnLst>
                                </p:cTn>
                              </p:par>
                            </p:childTnLst>
                          </p:cTn>
                        </p:par>
                        <p:par>
                          <p:cTn id="20" fill="hold" nodeType="afterGroup">
                            <p:stCondLst>
                              <p:cond delay="2000"/>
                            </p:stCondLst>
                            <p:childTnLst>
                              <p:par>
                                <p:cTn id="21" presetID="24" presetClass="entr" presetSubtype="0" fill="hold" grpId="0" nodeType="afterEffect">
                                  <p:stCondLst>
                                    <p:cond delay="0"/>
                                  </p:stCondLst>
                                  <p:childTnLst>
                                    <p:set>
                                      <p:cBhvr>
                                        <p:cTn id="22" dur="1" fill="hold">
                                          <p:stCondLst>
                                            <p:cond delay="499"/>
                                          </p:stCondLst>
                                        </p:cTn>
                                        <p:tgtEl>
                                          <p:spTgt spid="48135"/>
                                        </p:tgtEl>
                                        <p:attrNameLst>
                                          <p:attrName>style.visibility</p:attrName>
                                        </p:attrNameLst>
                                      </p:cBhvr>
                                      <p:to>
                                        <p:strVal val="visible"/>
                                      </p:to>
                                    </p:set>
                                    <p:anim to="" calcmode="lin" valueType="num">
                                      <p:cBhvr>
                                        <p:cTn id="23" dur="1" fill="hold"/>
                                        <p:tgtEl>
                                          <p:spTgt spid="48135"/>
                                        </p:tgtEl>
                                        <p:attrNameLst>
                                          <p:attrName/>
                                        </p:attrNameLst>
                                      </p:cBhvr>
                                    </p:anim>
                                  </p:childTnLst>
                                </p:cTn>
                              </p:par>
                            </p:childTnLst>
                          </p:cTn>
                        </p:par>
                        <p:par>
                          <p:cTn id="24" fill="hold" nodeType="afterGroup">
                            <p:stCondLst>
                              <p:cond delay="2500"/>
                            </p:stCondLst>
                            <p:childTnLst>
                              <p:par>
                                <p:cTn id="25" presetID="24" presetClass="entr" presetSubtype="0" fill="hold" grpId="0" nodeType="afterEffect">
                                  <p:stCondLst>
                                    <p:cond delay="0"/>
                                  </p:stCondLst>
                                  <p:childTnLst>
                                    <p:set>
                                      <p:cBhvr>
                                        <p:cTn id="26" dur="1" fill="hold">
                                          <p:stCondLst>
                                            <p:cond delay="499"/>
                                          </p:stCondLst>
                                        </p:cTn>
                                        <p:tgtEl>
                                          <p:spTgt spid="48136"/>
                                        </p:tgtEl>
                                        <p:attrNameLst>
                                          <p:attrName>style.visibility</p:attrName>
                                        </p:attrNameLst>
                                      </p:cBhvr>
                                      <p:to>
                                        <p:strVal val="visible"/>
                                      </p:to>
                                    </p:set>
                                    <p:anim to="" calcmode="lin" valueType="num">
                                      <p:cBhvr>
                                        <p:cTn id="27" dur="1" fill="hold"/>
                                        <p:tgtEl>
                                          <p:spTgt spid="48136"/>
                                        </p:tgtEl>
                                        <p:attrNameLst>
                                          <p:attrName/>
                                        </p:attrNameLst>
                                      </p:cBhvr>
                                    </p:anim>
                                  </p:childTnLst>
                                </p:cTn>
                              </p:par>
                            </p:childTnLst>
                          </p:cTn>
                        </p:par>
                        <p:par>
                          <p:cTn id="28" fill="hold" nodeType="afterGroup">
                            <p:stCondLst>
                              <p:cond delay="3000"/>
                            </p:stCondLst>
                            <p:childTnLst>
                              <p:par>
                                <p:cTn id="29" presetID="24" presetClass="entr" presetSubtype="0" fill="hold" grpId="0" nodeType="afterEffect">
                                  <p:stCondLst>
                                    <p:cond delay="0"/>
                                  </p:stCondLst>
                                  <p:childTnLst>
                                    <p:set>
                                      <p:cBhvr>
                                        <p:cTn id="30" dur="1" fill="hold">
                                          <p:stCondLst>
                                            <p:cond delay="499"/>
                                          </p:stCondLst>
                                        </p:cTn>
                                        <p:tgtEl>
                                          <p:spTgt spid="48137"/>
                                        </p:tgtEl>
                                        <p:attrNameLst>
                                          <p:attrName>style.visibility</p:attrName>
                                        </p:attrNameLst>
                                      </p:cBhvr>
                                      <p:to>
                                        <p:strVal val="visible"/>
                                      </p:to>
                                    </p:set>
                                    <p:anim to="" calcmode="lin" valueType="num">
                                      <p:cBhvr>
                                        <p:cTn id="31" dur="1" fill="hold"/>
                                        <p:tgtEl>
                                          <p:spTgt spid="48137"/>
                                        </p:tgtEl>
                                        <p:attrNameLst>
                                          <p:attrName/>
                                        </p:attrNameLst>
                                      </p:cBhvr>
                                    </p:anim>
                                  </p:childTnLst>
                                </p:cTn>
                              </p:par>
                            </p:childTnLst>
                          </p:cTn>
                        </p:par>
                        <p:par>
                          <p:cTn id="32" fill="hold" nodeType="afterGroup">
                            <p:stCondLst>
                              <p:cond delay="3500"/>
                            </p:stCondLst>
                            <p:childTnLst>
                              <p:par>
                                <p:cTn id="33" presetID="24" presetClass="entr" presetSubtype="0" fill="hold" grpId="0" nodeType="afterEffect">
                                  <p:stCondLst>
                                    <p:cond delay="0"/>
                                  </p:stCondLst>
                                  <p:childTnLst>
                                    <p:set>
                                      <p:cBhvr>
                                        <p:cTn id="34" dur="1" fill="hold">
                                          <p:stCondLst>
                                            <p:cond delay="499"/>
                                          </p:stCondLst>
                                        </p:cTn>
                                        <p:tgtEl>
                                          <p:spTgt spid="48138"/>
                                        </p:tgtEl>
                                        <p:attrNameLst>
                                          <p:attrName>style.visibility</p:attrName>
                                        </p:attrNameLst>
                                      </p:cBhvr>
                                      <p:to>
                                        <p:strVal val="visible"/>
                                      </p:to>
                                    </p:set>
                                    <p:anim to="" calcmode="lin" valueType="num">
                                      <p:cBhvr>
                                        <p:cTn id="35" dur="1" fill="hold"/>
                                        <p:tgtEl>
                                          <p:spTgt spid="48138"/>
                                        </p:tgtEl>
                                        <p:attrNameLst>
                                          <p:attrName/>
                                        </p:attrNameLst>
                                      </p:cBhvr>
                                    </p:anim>
                                  </p:childTnLst>
                                </p:cTn>
                              </p:par>
                            </p:childTnLst>
                          </p:cTn>
                        </p:par>
                        <p:par>
                          <p:cTn id="36" fill="hold" nodeType="afterGroup">
                            <p:stCondLst>
                              <p:cond delay="4000"/>
                            </p:stCondLst>
                            <p:childTnLst>
                              <p:par>
                                <p:cTn id="37" presetID="24" presetClass="entr" presetSubtype="0" fill="hold" grpId="0" nodeType="afterEffect">
                                  <p:stCondLst>
                                    <p:cond delay="0"/>
                                  </p:stCondLst>
                                  <p:childTnLst>
                                    <p:set>
                                      <p:cBhvr>
                                        <p:cTn id="38" dur="1" fill="hold">
                                          <p:stCondLst>
                                            <p:cond delay="499"/>
                                          </p:stCondLst>
                                        </p:cTn>
                                        <p:tgtEl>
                                          <p:spTgt spid="48139"/>
                                        </p:tgtEl>
                                        <p:attrNameLst>
                                          <p:attrName>style.visibility</p:attrName>
                                        </p:attrNameLst>
                                      </p:cBhvr>
                                      <p:to>
                                        <p:strVal val="visible"/>
                                      </p:to>
                                    </p:set>
                                    <p:anim to="" calcmode="lin" valueType="num">
                                      <p:cBhvr>
                                        <p:cTn id="39" dur="1" fill="hold"/>
                                        <p:tgtEl>
                                          <p:spTgt spid="48139"/>
                                        </p:tgtEl>
                                        <p:attrNameLst>
                                          <p:attrName/>
                                        </p:attrNameLst>
                                      </p:cBhvr>
                                    </p:anim>
                                  </p:childTnLst>
                                </p:cTn>
                              </p:par>
                            </p:childTnLst>
                          </p:cTn>
                        </p:par>
                        <p:par>
                          <p:cTn id="40" fill="hold" nodeType="afterGroup">
                            <p:stCondLst>
                              <p:cond delay="4500"/>
                            </p:stCondLst>
                            <p:childTnLst>
                              <p:par>
                                <p:cTn id="41" presetID="24" presetClass="entr" presetSubtype="0" fill="hold" grpId="0" nodeType="afterEffect">
                                  <p:stCondLst>
                                    <p:cond delay="0"/>
                                  </p:stCondLst>
                                  <p:childTnLst>
                                    <p:set>
                                      <p:cBhvr>
                                        <p:cTn id="42" dur="1" fill="hold">
                                          <p:stCondLst>
                                            <p:cond delay="499"/>
                                          </p:stCondLst>
                                        </p:cTn>
                                        <p:tgtEl>
                                          <p:spTgt spid="48140"/>
                                        </p:tgtEl>
                                        <p:attrNameLst>
                                          <p:attrName>style.visibility</p:attrName>
                                        </p:attrNameLst>
                                      </p:cBhvr>
                                      <p:to>
                                        <p:strVal val="visible"/>
                                      </p:to>
                                    </p:set>
                                    <p:anim to="" calcmode="lin" valueType="num">
                                      <p:cBhvr>
                                        <p:cTn id="43" dur="1" fill="hold"/>
                                        <p:tgtEl>
                                          <p:spTgt spid="4814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48132" grpId="0" animBg="1"/>
      <p:bldP spid="48133" grpId="0" animBg="1"/>
      <p:bldP spid="48134" grpId="0" animBg="1"/>
      <p:bldP spid="48135" grpId="0" animBg="1"/>
      <p:bldP spid="48136" grpId="0" animBg="1"/>
      <p:bldP spid="48137" grpId="0" animBg="1"/>
      <p:bldP spid="48138" grpId="0" animBg="1"/>
      <p:bldP spid="48139" grpId="0" animBg="1"/>
      <p:bldP spid="481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822325" y="1465263"/>
            <a:ext cx="7308850" cy="4575175"/>
          </a:xfrm>
          <a:prstGeom prst="rect">
            <a:avLst/>
          </a:prstGeom>
          <a:solidFill>
            <a:schemeClr val="accent1"/>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ltLang="de-DE">
              <a:effectLst/>
            </a:endParaRPr>
          </a:p>
        </p:txBody>
      </p:sp>
      <p:graphicFrame>
        <p:nvGraphicFramePr>
          <p:cNvPr id="77827" name="Object 3"/>
          <p:cNvGraphicFramePr>
            <a:graphicFrameLocks noChangeAspect="1"/>
          </p:cNvGraphicFramePr>
          <p:nvPr/>
        </p:nvGraphicFramePr>
        <p:xfrm>
          <a:off x="806450" y="1574800"/>
          <a:ext cx="3287713" cy="1384300"/>
        </p:xfrm>
        <a:graphic>
          <a:graphicData uri="http://schemas.openxmlformats.org/presentationml/2006/ole">
            <mc:AlternateContent xmlns:mc="http://schemas.openxmlformats.org/markup-compatibility/2006">
              <mc:Choice xmlns:v="urn:schemas-microsoft-com:vml" Requires="v">
                <p:oleObj spid="_x0000_s77848" name="Equation" r:id="rId4" imgW="901309" imgH="380835" progId="Equation.DSMT4">
                  <p:embed/>
                </p:oleObj>
              </mc:Choice>
              <mc:Fallback>
                <p:oleObj name="Equation" r:id="rId4" imgW="901309" imgH="380835"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1574800"/>
                        <a:ext cx="3287713"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8" name="Object 4"/>
          <p:cNvGraphicFramePr>
            <a:graphicFrameLocks noChangeAspect="1"/>
          </p:cNvGraphicFramePr>
          <p:nvPr/>
        </p:nvGraphicFramePr>
        <p:xfrm>
          <a:off x="4819650" y="1574800"/>
          <a:ext cx="3322638" cy="1384300"/>
        </p:xfrm>
        <a:graphic>
          <a:graphicData uri="http://schemas.openxmlformats.org/presentationml/2006/ole">
            <mc:AlternateContent xmlns:mc="http://schemas.openxmlformats.org/markup-compatibility/2006">
              <mc:Choice xmlns:v="urn:schemas-microsoft-com:vml" Requires="v">
                <p:oleObj spid="_x0000_s77849" name="Equation" r:id="rId6" imgW="914400" imgH="381000" progId="Equation.DSMT4">
                  <p:embed/>
                </p:oleObj>
              </mc:Choice>
              <mc:Fallback>
                <p:oleObj name="Equation" r:id="rId6" imgW="914400" imgH="3810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9650" y="1574800"/>
                        <a:ext cx="3322638"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29" name="Object 5"/>
          <p:cNvGraphicFramePr>
            <a:graphicFrameLocks noChangeAspect="1"/>
          </p:cNvGraphicFramePr>
          <p:nvPr/>
        </p:nvGraphicFramePr>
        <p:xfrm>
          <a:off x="806450" y="3748088"/>
          <a:ext cx="3322638" cy="1384300"/>
        </p:xfrm>
        <a:graphic>
          <a:graphicData uri="http://schemas.openxmlformats.org/presentationml/2006/ole">
            <mc:AlternateContent xmlns:mc="http://schemas.openxmlformats.org/markup-compatibility/2006">
              <mc:Choice xmlns:v="urn:schemas-microsoft-com:vml" Requires="v">
                <p:oleObj spid="_x0000_s77850" name="Equation" r:id="rId8" imgW="914400" imgH="381000" progId="Equation.DSMT4">
                  <p:embed/>
                </p:oleObj>
              </mc:Choice>
              <mc:Fallback>
                <p:oleObj name="Equation" r:id="rId8" imgW="914400" imgH="381000"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6450" y="3748088"/>
                        <a:ext cx="3322638"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830" name="Object 6"/>
          <p:cNvGraphicFramePr>
            <a:graphicFrameLocks noChangeAspect="1"/>
          </p:cNvGraphicFramePr>
          <p:nvPr/>
        </p:nvGraphicFramePr>
        <p:xfrm>
          <a:off x="4819650" y="3748088"/>
          <a:ext cx="3322638" cy="1384300"/>
        </p:xfrm>
        <a:graphic>
          <a:graphicData uri="http://schemas.openxmlformats.org/presentationml/2006/ole">
            <mc:AlternateContent xmlns:mc="http://schemas.openxmlformats.org/markup-compatibility/2006">
              <mc:Choice xmlns:v="urn:schemas-microsoft-com:vml" Requires="v">
                <p:oleObj spid="_x0000_s77851" name="Equation" r:id="rId10" imgW="914400" imgH="381000" progId="Equation.DSMT4">
                  <p:embed/>
                </p:oleObj>
              </mc:Choice>
              <mc:Fallback>
                <p:oleObj name="Equation" r:id="rId10" imgW="914400" imgH="381000" progId="Equation.DSMT4">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9650" y="3748088"/>
                        <a:ext cx="3322638"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831" name="Text Box 7"/>
          <p:cNvSpPr txBox="1">
            <a:spLocks noChangeArrowheads="1"/>
          </p:cNvSpPr>
          <p:nvPr/>
        </p:nvSpPr>
        <p:spPr bwMode="auto">
          <a:xfrm>
            <a:off x="5194300" y="5221288"/>
            <a:ext cx="2740025" cy="519112"/>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sz="2800" b="1">
                <a:solidFill>
                  <a:schemeClr val="bg1"/>
                </a:solidFill>
                <a:effectLst>
                  <a:outerShdw blurRad="38100" dist="38100" dir="2700000" algn="tl">
                    <a:srgbClr val="000000"/>
                  </a:outerShdw>
                </a:effectLst>
              </a:rPr>
              <a:t>oraler Dauerlaut</a:t>
            </a:r>
          </a:p>
        </p:txBody>
      </p:sp>
      <p:sp>
        <p:nvSpPr>
          <p:cNvPr id="77832" name="Text Box 8"/>
          <p:cNvSpPr txBox="1">
            <a:spLocks noChangeArrowheads="1"/>
          </p:cNvSpPr>
          <p:nvPr/>
        </p:nvSpPr>
        <p:spPr bwMode="auto">
          <a:xfrm>
            <a:off x="1347788" y="5191125"/>
            <a:ext cx="2020887" cy="519113"/>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sz="2800" b="1">
                <a:solidFill>
                  <a:schemeClr val="bg1"/>
                </a:solidFill>
                <a:effectLst>
                  <a:outerShdw blurRad="38100" dist="38100" dir="2700000" algn="tl">
                    <a:srgbClr val="000000"/>
                  </a:outerShdw>
                </a:effectLst>
              </a:rPr>
              <a:t>Nasalierung</a:t>
            </a:r>
          </a:p>
        </p:txBody>
      </p:sp>
      <p:sp>
        <p:nvSpPr>
          <p:cNvPr id="77833" name="Text Box 9"/>
          <p:cNvSpPr txBox="1">
            <a:spLocks noChangeArrowheads="1"/>
          </p:cNvSpPr>
          <p:nvPr/>
        </p:nvSpPr>
        <p:spPr bwMode="auto">
          <a:xfrm>
            <a:off x="2736850" y="1085850"/>
            <a:ext cx="3711575" cy="519113"/>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sz="2800">
                <a:solidFill>
                  <a:schemeClr val="bg1"/>
                </a:solidFill>
                <a:effectLst>
                  <a:outerShdw blurRad="38100" dist="38100" dir="2700000" algn="tl">
                    <a:srgbClr val="000000"/>
                  </a:outerShdw>
                </a:effectLst>
                <a:sym typeface="Symbol" pitchFamily="18" charset="2"/>
              </a:rPr>
              <a:t>[ verschlossen,  nasal]</a:t>
            </a:r>
          </a:p>
        </p:txBody>
      </p:sp>
      <p:grpSp>
        <p:nvGrpSpPr>
          <p:cNvPr id="77834" name="Group 10"/>
          <p:cNvGrpSpPr>
            <a:grpSpLocks/>
          </p:cNvGrpSpPr>
          <p:nvPr/>
        </p:nvGrpSpPr>
        <p:grpSpPr bwMode="auto">
          <a:xfrm>
            <a:off x="1347788" y="2954341"/>
            <a:ext cx="2290763" cy="557213"/>
            <a:chOff x="1155" y="1880"/>
            <a:chExt cx="1443" cy="351"/>
          </a:xfrm>
        </p:grpSpPr>
        <p:sp>
          <p:nvSpPr>
            <p:cNvPr id="77835" name="Text Box 11"/>
            <p:cNvSpPr txBox="1">
              <a:spLocks noChangeArrowheads="1"/>
            </p:cNvSpPr>
            <p:nvPr/>
          </p:nvSpPr>
          <p:spPr bwMode="auto">
            <a:xfrm>
              <a:off x="1155" y="1880"/>
              <a:ext cx="688" cy="327"/>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sz="2800" b="1">
                  <a:solidFill>
                    <a:schemeClr val="bg1"/>
                  </a:solidFill>
                  <a:effectLst>
                    <a:outerShdw blurRad="38100" dist="38100" dir="2700000" algn="tl">
                      <a:srgbClr val="000000"/>
                    </a:outerShdw>
                  </a:effectLst>
                </a:rPr>
                <a:t>Plosiv</a:t>
              </a:r>
            </a:p>
          </p:txBody>
        </p:sp>
        <p:sp>
          <p:nvSpPr>
            <p:cNvPr id="77836" name="Text Box 12"/>
            <p:cNvSpPr txBox="1">
              <a:spLocks noChangeArrowheads="1"/>
            </p:cNvSpPr>
            <p:nvPr/>
          </p:nvSpPr>
          <p:spPr bwMode="auto">
            <a:xfrm>
              <a:off x="1955" y="1901"/>
              <a:ext cx="643" cy="33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dirty="0">
                  <a:solidFill>
                    <a:schemeClr val="bg1"/>
                  </a:solidFill>
                  <a:effectLst>
                    <a:outerShdw blurRad="38100" dist="38100" dir="2700000" algn="tl">
                      <a:srgbClr val="000000"/>
                    </a:outerShdw>
                  </a:effectLst>
                  <a:cs typeface="Times New Roman" panose="02020603050405020304" pitchFamily="18" charset="0"/>
                </a:rPr>
                <a:t>/p t k/</a:t>
              </a:r>
            </a:p>
          </p:txBody>
        </p:sp>
      </p:grpSp>
      <p:grpSp>
        <p:nvGrpSpPr>
          <p:cNvPr id="77837" name="Group 13"/>
          <p:cNvGrpSpPr>
            <a:grpSpLocks/>
          </p:cNvGrpSpPr>
          <p:nvPr/>
        </p:nvGrpSpPr>
        <p:grpSpPr bwMode="auto">
          <a:xfrm>
            <a:off x="5194300" y="2976563"/>
            <a:ext cx="2322513" cy="527050"/>
            <a:chOff x="3752" y="1875"/>
            <a:chExt cx="1463" cy="332"/>
          </a:xfrm>
        </p:grpSpPr>
        <p:sp>
          <p:nvSpPr>
            <p:cNvPr id="77838" name="Text Box 14"/>
            <p:cNvSpPr txBox="1">
              <a:spLocks noChangeArrowheads="1"/>
            </p:cNvSpPr>
            <p:nvPr/>
          </p:nvSpPr>
          <p:spPr bwMode="auto">
            <a:xfrm>
              <a:off x="3752" y="1880"/>
              <a:ext cx="651" cy="327"/>
            </a:xfrm>
            <a:prstGeom prst="rect">
              <a:avLst/>
            </a:prstGeom>
            <a:solidFill>
              <a:srgbClr val="CC3300"/>
            </a:solidFill>
            <a:ln>
              <a:noFill/>
            </a:ln>
            <a:effectLst>
              <a:outerShdw dist="107763" dir="18900000" algn="ctr" rotWithShape="0">
                <a:schemeClr val="bg2"/>
              </a:outerShdw>
            </a:effectLst>
            <a:extLst>
              <a:ext uri="{91240B29-F687-4F45-9708-019B960494DF}">
                <a14:hiddenLine xmlns:a14="http://schemas.microsoft.com/office/drawing/2010/main" w="38100" cap="sq">
                  <a:solidFill>
                    <a:schemeClr val="tx1"/>
                  </a:solidFill>
                  <a:miter lim="800000"/>
                  <a:headEnd type="none" w="sm" len="sm"/>
                  <a:tailEnd type="none" w="sm" len="sm"/>
                </a14:hiddenLine>
              </a:ext>
            </a:extLst>
          </p:spPr>
          <p:txBody>
            <a:bodyPr wrap="none">
              <a:spAutoFit/>
            </a:bodyPr>
            <a:lstStyle/>
            <a:p>
              <a:r>
                <a:rPr lang="de-DE" altLang="de-DE" sz="2800" b="1">
                  <a:solidFill>
                    <a:schemeClr val="bg1"/>
                  </a:solidFill>
                  <a:effectLst>
                    <a:outerShdw blurRad="38100" dist="38100" dir="2700000" algn="tl">
                      <a:srgbClr val="000000"/>
                    </a:outerShdw>
                  </a:effectLst>
                </a:rPr>
                <a:t>Nasal</a:t>
              </a:r>
            </a:p>
          </p:txBody>
        </p:sp>
        <p:sp>
          <p:nvSpPr>
            <p:cNvPr id="77839" name="Text Box 15"/>
            <p:cNvSpPr txBox="1">
              <a:spLocks noChangeArrowheads="1"/>
            </p:cNvSpPr>
            <p:nvPr/>
          </p:nvSpPr>
          <p:spPr bwMode="auto">
            <a:xfrm>
              <a:off x="4459" y="1875"/>
              <a:ext cx="756" cy="330"/>
            </a:xfrm>
            <a:prstGeom prst="rect">
              <a:avLst/>
            </a:prstGeom>
            <a:solidFill>
              <a:srgbClr val="CC3300"/>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800" dirty="0">
                  <a:solidFill>
                    <a:schemeClr val="bg1"/>
                  </a:solidFill>
                  <a:effectLst>
                    <a:outerShdw blurRad="38100" dist="38100" dir="2700000" algn="tl">
                      <a:srgbClr val="000000"/>
                    </a:outerShdw>
                  </a:effectLst>
                  <a:cs typeface="Times New Roman" panose="02020603050405020304" pitchFamily="18" charset="0"/>
                </a:rPr>
                <a:t>/m n </a:t>
              </a:r>
              <a:r>
                <a:rPr lang="de-DE" altLang="de-DE" sz="2800" dirty="0" smtClean="0">
                  <a:solidFill>
                    <a:schemeClr val="bg1"/>
                  </a:solidFill>
                  <a:effectLst>
                    <a:outerShdw blurRad="38100" dist="38100" dir="2700000" algn="tl">
                      <a:srgbClr val="000000"/>
                    </a:outerShdw>
                  </a:effectLst>
                  <a:cs typeface="Times New Roman" panose="02020603050405020304" pitchFamily="18" charset="0"/>
                </a:rPr>
                <a:t>ŋ/</a:t>
              </a:r>
              <a:endParaRPr lang="de-DE" altLang="de-DE" sz="2800" dirty="0">
                <a:solidFill>
                  <a:schemeClr val="bg1"/>
                </a:solidFill>
                <a:effectLst>
                  <a:outerShdw blurRad="38100" dist="38100" dir="2700000" algn="tl">
                    <a:srgbClr val="000000"/>
                  </a:outerShdw>
                </a:effectLst>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box(out)">
                                      <p:cBhvr>
                                        <p:cTn id="7" dur="500"/>
                                        <p:tgtEl>
                                          <p:spTgt spid="77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Effect transition="in" filter="box(out)">
                                      <p:cBhvr>
                                        <p:cTn id="12" dur="500"/>
                                        <p:tgtEl>
                                          <p:spTgt spid="77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77829"/>
                                        </p:tgtEl>
                                        <p:attrNameLst>
                                          <p:attrName>style.visibility</p:attrName>
                                        </p:attrNameLst>
                                      </p:cBhvr>
                                      <p:to>
                                        <p:strVal val="visible"/>
                                      </p:to>
                                    </p:set>
                                    <p:animEffect transition="in" filter="box(out)">
                                      <p:cBhvr>
                                        <p:cTn id="17" dur="500"/>
                                        <p:tgtEl>
                                          <p:spTgt spid="778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77830"/>
                                        </p:tgtEl>
                                        <p:attrNameLst>
                                          <p:attrName>style.visibility</p:attrName>
                                        </p:attrNameLst>
                                      </p:cBhvr>
                                      <p:to>
                                        <p:strVal val="visible"/>
                                      </p:to>
                                    </p:set>
                                    <p:animEffect transition="in" filter="box(out)">
                                      <p:cBhvr>
                                        <p:cTn id="22" dur="500"/>
                                        <p:tgtEl>
                                          <p:spTgt spid="778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7834"/>
                                        </p:tgtEl>
                                        <p:attrNameLst>
                                          <p:attrName>style.visibility</p:attrName>
                                        </p:attrNameLst>
                                      </p:cBhvr>
                                      <p:to>
                                        <p:strVal val="visible"/>
                                      </p:to>
                                    </p:set>
                                    <p:animEffect transition="in" filter="wipe(up)">
                                      <p:cBhvr>
                                        <p:cTn id="27" dur="500"/>
                                        <p:tgtEl>
                                          <p:spTgt spid="778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77837"/>
                                        </p:tgtEl>
                                        <p:attrNameLst>
                                          <p:attrName>style.visibility</p:attrName>
                                        </p:attrNameLst>
                                      </p:cBhvr>
                                      <p:to>
                                        <p:strVal val="visible"/>
                                      </p:to>
                                    </p:set>
                                    <p:animEffect transition="in" filter="wipe(up)">
                                      <p:cBhvr>
                                        <p:cTn id="32" dur="500"/>
                                        <p:tgtEl>
                                          <p:spTgt spid="7783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7832"/>
                                        </p:tgtEl>
                                        <p:attrNameLst>
                                          <p:attrName>style.visibility</p:attrName>
                                        </p:attrNameLst>
                                      </p:cBhvr>
                                      <p:to>
                                        <p:strVal val="visible"/>
                                      </p:to>
                                    </p:set>
                                    <p:animEffect transition="in" filter="wipe(up)">
                                      <p:cBhvr>
                                        <p:cTn id="37" dur="500"/>
                                        <p:tgtEl>
                                          <p:spTgt spid="778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7831"/>
                                        </p:tgtEl>
                                        <p:attrNameLst>
                                          <p:attrName>style.visibility</p:attrName>
                                        </p:attrNameLst>
                                      </p:cBhvr>
                                      <p:to>
                                        <p:strVal val="visible"/>
                                      </p:to>
                                    </p:set>
                                    <p:animEffect transition="in" filter="wipe(up)">
                                      <p:cBhvr>
                                        <p:cTn id="42"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autoUpdateAnimBg="0"/>
      <p:bldP spid="77832"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de-DE" altLang="de-DE"/>
              <a:t>Artikulation</a:t>
            </a:r>
          </a:p>
        </p:txBody>
      </p:sp>
      <p:sp>
        <p:nvSpPr>
          <p:cNvPr id="78851" name="Rectangle 3"/>
          <p:cNvSpPr>
            <a:spLocks noGrp="1" noChangeArrowheads="1"/>
          </p:cNvSpPr>
          <p:nvPr>
            <p:ph type="body" idx="1"/>
          </p:nvPr>
        </p:nvSpPr>
        <p:spPr>
          <a:xfrm>
            <a:off x="617538" y="1831975"/>
            <a:ext cx="8154987" cy="4211638"/>
          </a:xfrm>
        </p:spPr>
        <p:txBody>
          <a:bodyPr/>
          <a:lstStyle/>
          <a:p>
            <a:pPr marL="476250" indent="-476250">
              <a:tabLst>
                <a:tab pos="4568825" algn="l"/>
              </a:tabLst>
            </a:pPr>
            <a:r>
              <a:rPr lang="de-DE" altLang="de-DE" dirty="0">
                <a:cs typeface="Times New Roman" pitchFamily="18" charset="0"/>
              </a:rPr>
              <a:t>Plosivlaute</a:t>
            </a:r>
            <a:r>
              <a:rPr lang="de-DE" altLang="de-DE" sz="2800" dirty="0">
                <a:cs typeface="Times New Roman" pitchFamily="18" charset="0"/>
              </a:rPr>
              <a:t>	</a:t>
            </a:r>
            <a:r>
              <a:rPr lang="de-DE" altLang="de-DE" sz="2800" dirty="0">
                <a:solidFill>
                  <a:schemeClr val="accent2"/>
                </a:solidFill>
                <a:cs typeface="Times New Roman" pitchFamily="18" charset="0"/>
              </a:rPr>
              <a:t>/p b t d k g/</a:t>
            </a:r>
          </a:p>
          <a:p>
            <a:pPr marL="476250" indent="-476250">
              <a:tabLst>
                <a:tab pos="4568825" algn="l"/>
              </a:tabLst>
            </a:pPr>
            <a:r>
              <a:rPr lang="de-DE" altLang="de-DE" dirty="0">
                <a:cs typeface="Times New Roman" pitchFamily="18" charset="0"/>
              </a:rPr>
              <a:t>Affrikaten	</a:t>
            </a:r>
            <a:r>
              <a:rPr lang="de-DE" altLang="de-DE" dirty="0">
                <a:solidFill>
                  <a:schemeClr val="accent2"/>
                </a:solidFill>
                <a:cs typeface="Times New Roman" pitchFamily="18" charset="0"/>
              </a:rPr>
              <a:t>/</a:t>
            </a:r>
            <a:r>
              <a:rPr lang="de-DE" altLang="de-DE" dirty="0" err="1" smtClean="0">
                <a:solidFill>
                  <a:schemeClr val="accent2"/>
                </a:solidFill>
                <a:cs typeface="Times New Roman" pitchFamily="18" charset="0"/>
              </a:rPr>
              <a:t>t͜ʃ</a:t>
            </a:r>
            <a:r>
              <a:rPr lang="de-DE" altLang="de-DE" dirty="0" smtClean="0">
                <a:solidFill>
                  <a:schemeClr val="accent2"/>
                </a:solidFill>
                <a:cs typeface="Times New Roman" pitchFamily="18" charset="0"/>
              </a:rPr>
              <a:t> </a:t>
            </a:r>
            <a:r>
              <a:rPr lang="de-DE" altLang="de-DE" dirty="0" err="1" smtClean="0">
                <a:solidFill>
                  <a:schemeClr val="accent2"/>
                </a:solidFill>
                <a:cs typeface="Times New Roman" pitchFamily="18" charset="0"/>
              </a:rPr>
              <a:t>d͜ʒ</a:t>
            </a:r>
            <a:r>
              <a:rPr lang="de-DE" altLang="de-DE" dirty="0" smtClean="0">
                <a:solidFill>
                  <a:schemeClr val="accent2"/>
                </a:solidFill>
                <a:cs typeface="Times New Roman" pitchFamily="18" charset="0"/>
              </a:rPr>
              <a:t>/</a:t>
            </a:r>
            <a:endParaRPr lang="de-DE" altLang="de-DE" dirty="0">
              <a:solidFill>
                <a:schemeClr val="accent2"/>
              </a:solidFill>
              <a:cs typeface="Times New Roman" pitchFamily="18" charset="0"/>
            </a:endParaRPr>
          </a:p>
          <a:p>
            <a:pPr marL="476250" indent="-476250">
              <a:tabLst>
                <a:tab pos="4568825" algn="l"/>
              </a:tabLst>
            </a:pPr>
            <a:r>
              <a:rPr lang="de-DE" altLang="de-DE" dirty="0">
                <a:cs typeface="Times New Roman" pitchFamily="18" charset="0"/>
              </a:rPr>
              <a:t>Frikative	</a:t>
            </a:r>
            <a:r>
              <a:rPr lang="de-DE" altLang="de-DE" dirty="0">
                <a:solidFill>
                  <a:schemeClr val="accent2"/>
                </a:solidFill>
                <a:cs typeface="Times New Roman" pitchFamily="18" charset="0"/>
              </a:rPr>
              <a:t>/f v </a:t>
            </a:r>
            <a:r>
              <a:rPr lang="de-DE" altLang="de-DE" dirty="0" smtClean="0">
                <a:solidFill>
                  <a:schemeClr val="accent2"/>
                </a:solidFill>
                <a:cs typeface="Times New Roman" pitchFamily="18" charset="0"/>
              </a:rPr>
              <a:t>θ ð </a:t>
            </a:r>
            <a:r>
              <a:rPr lang="de-DE" altLang="de-DE" dirty="0">
                <a:solidFill>
                  <a:schemeClr val="accent2"/>
                </a:solidFill>
                <a:cs typeface="Times New Roman" pitchFamily="18" charset="0"/>
              </a:rPr>
              <a:t>s z </a:t>
            </a:r>
            <a:r>
              <a:rPr lang="de-DE" altLang="de-DE" dirty="0" smtClean="0">
                <a:solidFill>
                  <a:schemeClr val="accent2"/>
                </a:solidFill>
                <a:cs typeface="Times New Roman" pitchFamily="18" charset="0"/>
              </a:rPr>
              <a:t>ʃ ʒ </a:t>
            </a:r>
            <a:r>
              <a:rPr lang="de-DE" altLang="de-DE" dirty="0">
                <a:solidFill>
                  <a:schemeClr val="accent2"/>
                </a:solidFill>
                <a:cs typeface="Times New Roman" pitchFamily="18" charset="0"/>
              </a:rPr>
              <a:t>(h)/</a:t>
            </a:r>
          </a:p>
          <a:p>
            <a:pPr marL="476250" indent="-476250">
              <a:tabLst>
                <a:tab pos="4568825" algn="l"/>
              </a:tabLst>
            </a:pPr>
            <a:r>
              <a:rPr lang="de-DE" altLang="de-DE" dirty="0">
                <a:cs typeface="Times New Roman" pitchFamily="18" charset="0"/>
              </a:rPr>
              <a:t>Nasale	</a:t>
            </a:r>
            <a:r>
              <a:rPr lang="de-DE" altLang="de-DE" dirty="0">
                <a:solidFill>
                  <a:schemeClr val="accent2"/>
                </a:solidFill>
                <a:cs typeface="Times New Roman" pitchFamily="18" charset="0"/>
              </a:rPr>
              <a:t>/m n </a:t>
            </a:r>
            <a:r>
              <a:rPr lang="de-DE" altLang="de-DE" dirty="0" smtClean="0">
                <a:solidFill>
                  <a:schemeClr val="accent2"/>
                </a:solidFill>
                <a:cs typeface="Times New Roman" pitchFamily="18" charset="0"/>
              </a:rPr>
              <a:t>ŋ/</a:t>
            </a:r>
            <a:endParaRPr lang="de-DE" altLang="de-DE" dirty="0">
              <a:solidFill>
                <a:schemeClr val="accent2"/>
              </a:solidFill>
              <a:cs typeface="Times New Roman" pitchFamily="18" charset="0"/>
            </a:endParaRPr>
          </a:p>
          <a:p>
            <a:pPr marL="476250" indent="-476250">
              <a:tabLst>
                <a:tab pos="4568825" algn="l"/>
              </a:tabLst>
            </a:pPr>
            <a:r>
              <a:rPr lang="de-DE" altLang="de-DE" dirty="0">
                <a:cs typeface="Times New Roman" pitchFamily="18" charset="0"/>
              </a:rPr>
              <a:t>Liquide	</a:t>
            </a:r>
            <a:r>
              <a:rPr lang="de-DE" altLang="de-DE" dirty="0">
                <a:solidFill>
                  <a:schemeClr val="accent2"/>
                </a:solidFill>
                <a:cs typeface="Times New Roman" pitchFamily="18" charset="0"/>
              </a:rPr>
              <a:t>/l r/</a:t>
            </a:r>
          </a:p>
          <a:p>
            <a:pPr marL="476250" indent="-476250">
              <a:tabLst>
                <a:tab pos="4568825" algn="l"/>
              </a:tabLst>
            </a:pPr>
            <a:r>
              <a:rPr lang="de-DE" altLang="de-DE" dirty="0">
                <a:cs typeface="Times New Roman" pitchFamily="18" charset="0"/>
              </a:rPr>
              <a:t>Gleitlaute (Halbvokale)	</a:t>
            </a:r>
            <a:r>
              <a:rPr lang="de-DE" altLang="de-DE" dirty="0">
                <a:solidFill>
                  <a:schemeClr val="accent2"/>
                </a:solidFill>
                <a:cs typeface="Times New Roman" pitchFamily="18" charset="0"/>
              </a:rPr>
              <a:t>/j w/</a:t>
            </a:r>
          </a:p>
          <a:p>
            <a:pPr marL="476250" indent="-476250">
              <a:tabLst>
                <a:tab pos="4568825" algn="l"/>
              </a:tabLst>
            </a:pPr>
            <a:r>
              <a:rPr lang="it-IT" altLang="de-DE" dirty="0" err="1">
                <a:cs typeface="Times New Roman" pitchFamily="18" charset="0"/>
              </a:rPr>
              <a:t>Vokale</a:t>
            </a:r>
            <a:r>
              <a:rPr lang="it-IT" altLang="de-DE" dirty="0">
                <a:cs typeface="Times New Roman" pitchFamily="18" charset="0"/>
              </a:rPr>
              <a:t>	</a:t>
            </a:r>
            <a:r>
              <a:rPr lang="it-IT" altLang="de-DE" dirty="0">
                <a:solidFill>
                  <a:schemeClr val="accent2"/>
                </a:solidFill>
                <a:cs typeface="Times New Roman" pitchFamily="18" charset="0"/>
              </a:rPr>
              <a:t>/i e æ</a:t>
            </a:r>
            <a:r>
              <a:rPr lang="it-IT" altLang="de-DE" dirty="0" smtClean="0">
                <a:solidFill>
                  <a:schemeClr val="accent2"/>
                </a:solidFill>
                <a:cs typeface="Times New Roman" pitchFamily="18" charset="0"/>
              </a:rPr>
              <a:t> ɑ ɔ </a:t>
            </a:r>
            <a:r>
              <a:rPr lang="it-IT" altLang="de-DE" dirty="0">
                <a:solidFill>
                  <a:schemeClr val="accent2"/>
                </a:solidFill>
                <a:cs typeface="Times New Roman" pitchFamily="18" charset="0"/>
              </a:rPr>
              <a:t>u/</a:t>
            </a:r>
            <a:endParaRPr lang="de-DE" altLang="de-DE" dirty="0">
              <a:solidFill>
                <a:schemeClr val="accent2"/>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left)">
                                      <p:cBhvr>
                                        <p:cTn id="7" dur="500"/>
                                        <p:tgtEl>
                                          <p:spTgt spid="78851">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Effect transition="in" filter="wipe(left)">
                                      <p:cBhvr>
                                        <p:cTn id="11" dur="500"/>
                                        <p:tgtEl>
                                          <p:spTgt spid="78851">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wipe(left)">
                                      <p:cBhvr>
                                        <p:cTn id="15" dur="500"/>
                                        <p:tgtEl>
                                          <p:spTgt spid="78851">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Effect transition="in" filter="wipe(left)">
                                      <p:cBhvr>
                                        <p:cTn id="19" dur="500"/>
                                        <p:tgtEl>
                                          <p:spTgt spid="78851">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animEffect transition="in" filter="wipe(left)">
                                      <p:cBhvr>
                                        <p:cTn id="23" dur="500"/>
                                        <p:tgtEl>
                                          <p:spTgt spid="78851">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8851">
                                            <p:txEl>
                                              <p:pRg st="5" end="5"/>
                                            </p:txEl>
                                          </p:spTgt>
                                        </p:tgtEl>
                                        <p:attrNameLst>
                                          <p:attrName>style.visibility</p:attrName>
                                        </p:attrNameLst>
                                      </p:cBhvr>
                                      <p:to>
                                        <p:strVal val="visible"/>
                                      </p:to>
                                    </p:set>
                                    <p:animEffect transition="in" filter="wipe(left)">
                                      <p:cBhvr>
                                        <p:cTn id="27" dur="500"/>
                                        <p:tgtEl>
                                          <p:spTgt spid="78851">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8851">
                                            <p:txEl>
                                              <p:pRg st="6" end="6"/>
                                            </p:txEl>
                                          </p:spTgt>
                                        </p:tgtEl>
                                        <p:attrNameLst>
                                          <p:attrName>style.visibility</p:attrName>
                                        </p:attrNameLst>
                                      </p:cBhvr>
                                      <p:to>
                                        <p:strVal val="visible"/>
                                      </p:to>
                                    </p:set>
                                    <p:animEffect transition="in" filter="wipe(left)">
                                      <p:cBhvr>
                                        <p:cTn id="31" dur="500"/>
                                        <p:tgtEl>
                                          <p:spTgt spid="788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41313" y="609600"/>
            <a:ext cx="8802687" cy="990600"/>
          </a:xfrm>
        </p:spPr>
        <p:txBody>
          <a:bodyPr/>
          <a:lstStyle/>
          <a:p>
            <a:r>
              <a:rPr lang="de-DE" altLang="de-DE" sz="2000"/>
              <a:t>Plosive – Affrikaten – Frikative – </a:t>
            </a:r>
            <a:br>
              <a:rPr lang="de-DE" altLang="de-DE" sz="2000"/>
            </a:br>
            <a:r>
              <a:rPr lang="de-DE" altLang="de-DE" sz="2000"/>
              <a:t>Nasale – Liquide – Halbvokale – Vokale</a:t>
            </a:r>
            <a:r>
              <a:rPr lang="de-DE" altLang="de-DE"/>
              <a:t> </a:t>
            </a:r>
          </a:p>
        </p:txBody>
      </p:sp>
      <p:graphicFrame>
        <p:nvGraphicFramePr>
          <p:cNvPr id="79988" name="Group 116"/>
          <p:cNvGraphicFramePr>
            <a:graphicFrameLocks noGrp="1"/>
          </p:cNvGraphicFramePr>
          <p:nvPr>
            <p:ph type="tbl" idx="1"/>
          </p:nvPr>
        </p:nvGraphicFramePr>
        <p:xfrm>
          <a:off x="206375" y="1697038"/>
          <a:ext cx="8847138" cy="4240215"/>
        </p:xfrm>
        <a:graphic>
          <a:graphicData uri="http://schemas.openxmlformats.org/drawingml/2006/table">
            <a:tbl>
              <a:tblPr/>
              <a:tblGrid>
                <a:gridCol w="1355725"/>
                <a:gridCol w="965200"/>
                <a:gridCol w="1295400"/>
                <a:gridCol w="1708150"/>
                <a:gridCol w="1409700"/>
                <a:gridCol w="914400"/>
                <a:gridCol w="1198563"/>
              </a:tblGrid>
              <a:tr h="566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1800" b="0" i="0" u="none" strike="noStrike" cap="none" normalizeH="0" baseline="0" smtClean="0">
                        <a:ln>
                          <a:noFill/>
                        </a:ln>
                        <a:solidFill>
                          <a:srgbClr val="CC3300"/>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silbisch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sonorant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okklusiv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konsonant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affrikativ</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r>
              <a:tr h="5397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37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958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953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0958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Liquide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546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Glides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000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Vokal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0">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rgbClr val="CC3300"/>
                        </a:solidFill>
                        <a:effectLst>
                          <a:outerShdw blurRad="38100" dist="38100" dir="2700000" algn="tl">
                            <a:srgbClr val="C0C0C0"/>
                          </a:outerShdw>
                        </a:effectLst>
                        <a:latin typeface="Tahoma"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9949" name="Text Box 77"/>
          <p:cNvSpPr txBox="1">
            <a:spLocks noChangeArrowheads="1"/>
          </p:cNvSpPr>
          <p:nvPr/>
        </p:nvSpPr>
        <p:spPr bwMode="auto">
          <a:xfrm>
            <a:off x="6118225" y="319405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50" name="Text Box 78"/>
          <p:cNvSpPr txBox="1">
            <a:spLocks noChangeArrowheads="1"/>
          </p:cNvSpPr>
          <p:nvPr/>
        </p:nvSpPr>
        <p:spPr bwMode="auto">
          <a:xfrm>
            <a:off x="1736725" y="53355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51" name="Text Box 79"/>
          <p:cNvSpPr txBox="1">
            <a:spLocks noChangeArrowheads="1"/>
          </p:cNvSpPr>
          <p:nvPr/>
        </p:nvSpPr>
        <p:spPr bwMode="auto">
          <a:xfrm>
            <a:off x="2982913" y="5335588"/>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52" name="Text Box 80"/>
          <p:cNvSpPr txBox="1">
            <a:spLocks noChangeArrowheads="1"/>
          </p:cNvSpPr>
          <p:nvPr/>
        </p:nvSpPr>
        <p:spPr bwMode="auto">
          <a:xfrm>
            <a:off x="4522788" y="5326063"/>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53" name="Text Box 81"/>
          <p:cNvSpPr txBox="1">
            <a:spLocks noChangeArrowheads="1"/>
          </p:cNvSpPr>
          <p:nvPr/>
        </p:nvSpPr>
        <p:spPr bwMode="auto">
          <a:xfrm>
            <a:off x="6119813" y="53117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54" name="Text Box 82"/>
          <p:cNvSpPr txBox="1">
            <a:spLocks noChangeArrowheads="1"/>
          </p:cNvSpPr>
          <p:nvPr/>
        </p:nvSpPr>
        <p:spPr bwMode="auto">
          <a:xfrm>
            <a:off x="7239000" y="53070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55" name="Text Box 83"/>
          <p:cNvSpPr txBox="1">
            <a:spLocks noChangeArrowheads="1"/>
          </p:cNvSpPr>
          <p:nvPr/>
        </p:nvSpPr>
        <p:spPr bwMode="auto">
          <a:xfrm>
            <a:off x="1746250" y="21971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rPr>
              <a:t>–</a:t>
            </a:r>
          </a:p>
        </p:txBody>
      </p:sp>
      <p:sp>
        <p:nvSpPr>
          <p:cNvPr id="79956" name="Text Box 84"/>
          <p:cNvSpPr txBox="1">
            <a:spLocks noChangeArrowheads="1"/>
          </p:cNvSpPr>
          <p:nvPr/>
        </p:nvSpPr>
        <p:spPr bwMode="auto">
          <a:xfrm>
            <a:off x="2992438" y="219710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rPr>
              <a:t>–</a:t>
            </a:r>
          </a:p>
        </p:txBody>
      </p:sp>
      <p:sp>
        <p:nvSpPr>
          <p:cNvPr id="79957" name="Text Box 85"/>
          <p:cNvSpPr txBox="1">
            <a:spLocks noChangeArrowheads="1"/>
          </p:cNvSpPr>
          <p:nvPr/>
        </p:nvSpPr>
        <p:spPr bwMode="auto">
          <a:xfrm>
            <a:off x="4521200" y="21955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58" name="Text Box 86"/>
          <p:cNvSpPr txBox="1">
            <a:spLocks noChangeArrowheads="1"/>
          </p:cNvSpPr>
          <p:nvPr/>
        </p:nvSpPr>
        <p:spPr bwMode="auto">
          <a:xfrm>
            <a:off x="6118225" y="2182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59" name="Text Box 87"/>
          <p:cNvSpPr txBox="1">
            <a:spLocks noChangeArrowheads="1"/>
          </p:cNvSpPr>
          <p:nvPr/>
        </p:nvSpPr>
        <p:spPr bwMode="auto">
          <a:xfrm>
            <a:off x="7250113" y="2165350"/>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rPr>
              <a:t>–</a:t>
            </a:r>
          </a:p>
        </p:txBody>
      </p:sp>
      <p:sp>
        <p:nvSpPr>
          <p:cNvPr id="79960" name="Text Box 88"/>
          <p:cNvSpPr txBox="1">
            <a:spLocks noChangeArrowheads="1"/>
          </p:cNvSpPr>
          <p:nvPr/>
        </p:nvSpPr>
        <p:spPr bwMode="auto">
          <a:xfrm>
            <a:off x="1736725" y="3706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61" name="Text Box 89"/>
          <p:cNvSpPr txBox="1">
            <a:spLocks noChangeArrowheads="1"/>
          </p:cNvSpPr>
          <p:nvPr/>
        </p:nvSpPr>
        <p:spPr bwMode="auto">
          <a:xfrm>
            <a:off x="2981325" y="3706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62" name="Text Box 90"/>
          <p:cNvSpPr txBox="1">
            <a:spLocks noChangeArrowheads="1"/>
          </p:cNvSpPr>
          <p:nvPr/>
        </p:nvSpPr>
        <p:spPr bwMode="auto">
          <a:xfrm>
            <a:off x="4521200" y="3706813"/>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63" name="Text Box 91"/>
          <p:cNvSpPr txBox="1">
            <a:spLocks noChangeArrowheads="1"/>
          </p:cNvSpPr>
          <p:nvPr/>
        </p:nvSpPr>
        <p:spPr bwMode="auto">
          <a:xfrm>
            <a:off x="6118225" y="36925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64" name="Text Box 92"/>
          <p:cNvSpPr txBox="1">
            <a:spLocks noChangeArrowheads="1"/>
          </p:cNvSpPr>
          <p:nvPr/>
        </p:nvSpPr>
        <p:spPr bwMode="auto">
          <a:xfrm>
            <a:off x="7239000" y="368935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65" name="Text Box 93"/>
          <p:cNvSpPr txBox="1">
            <a:spLocks noChangeArrowheads="1"/>
          </p:cNvSpPr>
          <p:nvPr/>
        </p:nvSpPr>
        <p:spPr bwMode="auto">
          <a:xfrm>
            <a:off x="1736725" y="3197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66" name="Text Box 94"/>
          <p:cNvSpPr txBox="1">
            <a:spLocks noChangeArrowheads="1"/>
          </p:cNvSpPr>
          <p:nvPr/>
        </p:nvSpPr>
        <p:spPr bwMode="auto">
          <a:xfrm>
            <a:off x="2982913" y="3197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67" name="Text Box 95"/>
          <p:cNvSpPr txBox="1">
            <a:spLocks noChangeArrowheads="1"/>
          </p:cNvSpPr>
          <p:nvPr/>
        </p:nvSpPr>
        <p:spPr bwMode="auto">
          <a:xfrm>
            <a:off x="4522788" y="31972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68" name="Text Box 96"/>
          <p:cNvSpPr txBox="1">
            <a:spLocks noChangeArrowheads="1"/>
          </p:cNvSpPr>
          <p:nvPr/>
        </p:nvSpPr>
        <p:spPr bwMode="auto">
          <a:xfrm>
            <a:off x="7240588" y="3181350"/>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69" name="Text Box 97"/>
          <p:cNvSpPr txBox="1">
            <a:spLocks noChangeArrowheads="1"/>
          </p:cNvSpPr>
          <p:nvPr/>
        </p:nvSpPr>
        <p:spPr bwMode="auto">
          <a:xfrm>
            <a:off x="1747838" y="27273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rPr>
              <a:t>–</a:t>
            </a:r>
          </a:p>
        </p:txBody>
      </p:sp>
      <p:sp>
        <p:nvSpPr>
          <p:cNvPr id="79970" name="Text Box 98"/>
          <p:cNvSpPr txBox="1">
            <a:spLocks noChangeArrowheads="1"/>
          </p:cNvSpPr>
          <p:nvPr/>
        </p:nvSpPr>
        <p:spPr bwMode="auto">
          <a:xfrm>
            <a:off x="2992438" y="27273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rPr>
              <a:t>–</a:t>
            </a:r>
          </a:p>
        </p:txBody>
      </p:sp>
      <p:sp>
        <p:nvSpPr>
          <p:cNvPr id="79971" name="Text Box 99"/>
          <p:cNvSpPr txBox="1">
            <a:spLocks noChangeArrowheads="1"/>
          </p:cNvSpPr>
          <p:nvPr/>
        </p:nvSpPr>
        <p:spPr bwMode="auto">
          <a:xfrm>
            <a:off x="4522788" y="2727325"/>
            <a:ext cx="4079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72" name="Text Box 100"/>
          <p:cNvSpPr txBox="1">
            <a:spLocks noChangeArrowheads="1"/>
          </p:cNvSpPr>
          <p:nvPr/>
        </p:nvSpPr>
        <p:spPr bwMode="auto">
          <a:xfrm>
            <a:off x="6118225" y="271303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73" name="Text Box 101"/>
          <p:cNvSpPr txBox="1">
            <a:spLocks noChangeArrowheads="1"/>
          </p:cNvSpPr>
          <p:nvPr/>
        </p:nvSpPr>
        <p:spPr bwMode="auto">
          <a:xfrm>
            <a:off x="7240588" y="270033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74" name="Text Box 102"/>
          <p:cNvSpPr txBox="1">
            <a:spLocks noChangeArrowheads="1"/>
          </p:cNvSpPr>
          <p:nvPr/>
        </p:nvSpPr>
        <p:spPr bwMode="auto">
          <a:xfrm>
            <a:off x="8255000" y="2727325"/>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75" name="Text Box 103"/>
          <p:cNvSpPr txBox="1">
            <a:spLocks noChangeArrowheads="1"/>
          </p:cNvSpPr>
          <p:nvPr/>
        </p:nvSpPr>
        <p:spPr bwMode="auto">
          <a:xfrm>
            <a:off x="8266113" y="2168525"/>
            <a:ext cx="387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3200">
                <a:effectLst/>
                <a:latin typeface="Tahoma" pitchFamily="34" charset="0"/>
              </a:rPr>
              <a:t>–</a:t>
            </a:r>
          </a:p>
        </p:txBody>
      </p:sp>
      <p:sp>
        <p:nvSpPr>
          <p:cNvPr id="79976" name="Text Box 104"/>
          <p:cNvSpPr txBox="1">
            <a:spLocks noChangeArrowheads="1"/>
          </p:cNvSpPr>
          <p:nvPr/>
        </p:nvSpPr>
        <p:spPr bwMode="auto">
          <a:xfrm>
            <a:off x="1736725" y="43195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77" name="Text Box 105"/>
          <p:cNvSpPr txBox="1">
            <a:spLocks noChangeArrowheads="1"/>
          </p:cNvSpPr>
          <p:nvPr/>
        </p:nvSpPr>
        <p:spPr bwMode="auto">
          <a:xfrm>
            <a:off x="2981325" y="4319588"/>
            <a:ext cx="4079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78" name="Text Box 106"/>
          <p:cNvSpPr txBox="1">
            <a:spLocks noChangeArrowheads="1"/>
          </p:cNvSpPr>
          <p:nvPr/>
        </p:nvSpPr>
        <p:spPr bwMode="auto">
          <a:xfrm>
            <a:off x="6118225" y="4305300"/>
            <a:ext cx="407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79" name="Text Box 107"/>
          <p:cNvSpPr txBox="1">
            <a:spLocks noChangeArrowheads="1"/>
          </p:cNvSpPr>
          <p:nvPr/>
        </p:nvSpPr>
        <p:spPr bwMode="auto">
          <a:xfrm>
            <a:off x="4522788" y="43211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80" name="Text Box 108"/>
          <p:cNvSpPr txBox="1">
            <a:spLocks noChangeArrowheads="1"/>
          </p:cNvSpPr>
          <p:nvPr/>
        </p:nvSpPr>
        <p:spPr bwMode="auto">
          <a:xfrm>
            <a:off x="7239000" y="42830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81" name="Text Box 109"/>
          <p:cNvSpPr txBox="1">
            <a:spLocks noChangeArrowheads="1"/>
          </p:cNvSpPr>
          <p:nvPr/>
        </p:nvSpPr>
        <p:spPr bwMode="auto">
          <a:xfrm>
            <a:off x="1738313" y="4789488"/>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82" name="Text Box 110"/>
          <p:cNvSpPr txBox="1">
            <a:spLocks noChangeArrowheads="1"/>
          </p:cNvSpPr>
          <p:nvPr/>
        </p:nvSpPr>
        <p:spPr bwMode="auto">
          <a:xfrm>
            <a:off x="2982913" y="4783138"/>
            <a:ext cx="4079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sym typeface="Symbol" pitchFamily="18" charset="2"/>
              </a:rPr>
              <a:t></a:t>
            </a:r>
            <a:endParaRPr lang="de-DE" altLang="de-DE" sz="3200">
              <a:effectLst/>
              <a:latin typeface="Tahoma" pitchFamily="34" charset="0"/>
            </a:endParaRPr>
          </a:p>
        </p:txBody>
      </p:sp>
      <p:sp>
        <p:nvSpPr>
          <p:cNvPr id="79983" name="Text Box 111"/>
          <p:cNvSpPr txBox="1">
            <a:spLocks noChangeArrowheads="1"/>
          </p:cNvSpPr>
          <p:nvPr/>
        </p:nvSpPr>
        <p:spPr bwMode="auto">
          <a:xfrm>
            <a:off x="4522788" y="4773613"/>
            <a:ext cx="40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84" name="Text Box 112"/>
          <p:cNvSpPr txBox="1">
            <a:spLocks noChangeArrowheads="1"/>
          </p:cNvSpPr>
          <p:nvPr/>
        </p:nvSpPr>
        <p:spPr bwMode="auto">
          <a:xfrm>
            <a:off x="6119813" y="475932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
        <p:nvSpPr>
          <p:cNvPr id="79985" name="Text Box 113"/>
          <p:cNvSpPr txBox="1">
            <a:spLocks noChangeArrowheads="1"/>
          </p:cNvSpPr>
          <p:nvPr/>
        </p:nvSpPr>
        <p:spPr bwMode="auto">
          <a:xfrm>
            <a:off x="7239000" y="4778375"/>
            <a:ext cx="40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latin typeface="Tahoma"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de-DE" altLang="de-DE"/>
              <a:t>Binäre phonologische Merkmale: Plosiv, Affrikata</a:t>
            </a:r>
          </a:p>
        </p:txBody>
      </p:sp>
      <p:graphicFrame>
        <p:nvGraphicFramePr>
          <p:cNvPr id="80899" name="Object 3"/>
          <p:cNvGraphicFramePr>
            <a:graphicFrameLocks noChangeAspect="1"/>
          </p:cNvGraphicFramePr>
          <p:nvPr/>
        </p:nvGraphicFramePr>
        <p:xfrm>
          <a:off x="819150" y="2389188"/>
          <a:ext cx="4014788" cy="2971800"/>
        </p:xfrm>
        <a:graphic>
          <a:graphicData uri="http://schemas.openxmlformats.org/presentationml/2006/ole">
            <mc:AlternateContent xmlns:mc="http://schemas.openxmlformats.org/markup-compatibility/2006">
              <mc:Choice xmlns:v="urn:schemas-microsoft-com:vml" Requires="v">
                <p:oleObj spid="_x0000_s80905" name="Equation" r:id="rId4" imgW="1562040" imgH="1155600" progId="Equation.DSMT4">
                  <p:embed/>
                </p:oleObj>
              </mc:Choice>
              <mc:Fallback>
                <p:oleObj name="Equation" r:id="rId4" imgW="1562040" imgH="1155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150" y="2389188"/>
                        <a:ext cx="401478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4870450" y="2389188"/>
          <a:ext cx="4243388" cy="2971800"/>
        </p:xfrm>
        <a:graphic>
          <a:graphicData uri="http://schemas.openxmlformats.org/presentationml/2006/ole">
            <mc:AlternateContent xmlns:mc="http://schemas.openxmlformats.org/markup-compatibility/2006">
              <mc:Choice xmlns:v="urn:schemas-microsoft-com:vml" Requires="v">
                <p:oleObj spid="_x0000_s80906" name="Equation" r:id="rId6" imgW="1650960" imgH="1155600" progId="Equation.DSMT4">
                  <p:embed/>
                </p:oleObj>
              </mc:Choice>
              <mc:Fallback>
                <p:oleObj name="Equation" r:id="rId6" imgW="1650960" imgH="1155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0450" y="2389188"/>
                        <a:ext cx="424338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ox(out)">
                                      <p:cBhvr>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0900"/>
                                        </p:tgtEl>
                                        <p:attrNameLst>
                                          <p:attrName>style.visibility</p:attrName>
                                        </p:attrNameLst>
                                      </p:cBhvr>
                                      <p:to>
                                        <p:strVal val="visible"/>
                                      </p:to>
                                    </p:set>
                                    <p:animEffect transition="in" filter="box(out)">
                                      <p:cBhvr>
                                        <p:cTn id="12"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de-DE" altLang="de-DE"/>
              <a:t>Binäre phonologische Merkmale: Nasal, Vokal</a:t>
            </a:r>
          </a:p>
        </p:txBody>
      </p:sp>
      <p:graphicFrame>
        <p:nvGraphicFramePr>
          <p:cNvPr id="81923" name="Object 3"/>
          <p:cNvGraphicFramePr>
            <a:graphicFrameLocks noChangeAspect="1"/>
          </p:cNvGraphicFramePr>
          <p:nvPr/>
        </p:nvGraphicFramePr>
        <p:xfrm>
          <a:off x="852488" y="2389188"/>
          <a:ext cx="3948112" cy="2971800"/>
        </p:xfrm>
        <a:graphic>
          <a:graphicData uri="http://schemas.openxmlformats.org/presentationml/2006/ole">
            <mc:AlternateContent xmlns:mc="http://schemas.openxmlformats.org/markup-compatibility/2006">
              <mc:Choice xmlns:v="urn:schemas-microsoft-com:vml" Requires="v">
                <p:oleObj spid="_x0000_s81929" name="Equation" r:id="rId4" imgW="1536480" imgH="1155600" progId="Equation.DSMT4">
                  <p:embed/>
                </p:oleObj>
              </mc:Choice>
              <mc:Fallback>
                <p:oleObj name="Equation" r:id="rId4" imgW="1536480" imgH="11556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88" y="2389188"/>
                        <a:ext cx="3948112"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24" name="Object 4"/>
          <p:cNvGraphicFramePr>
            <a:graphicFrameLocks noChangeAspect="1"/>
          </p:cNvGraphicFramePr>
          <p:nvPr/>
        </p:nvGraphicFramePr>
        <p:xfrm>
          <a:off x="5000625" y="2389188"/>
          <a:ext cx="3983038" cy="2971800"/>
        </p:xfrm>
        <a:graphic>
          <a:graphicData uri="http://schemas.openxmlformats.org/presentationml/2006/ole">
            <mc:AlternateContent xmlns:mc="http://schemas.openxmlformats.org/markup-compatibility/2006">
              <mc:Choice xmlns:v="urn:schemas-microsoft-com:vml" Requires="v">
                <p:oleObj spid="_x0000_s81930" name="Equation" r:id="rId6" imgW="1549080" imgH="1155600" progId="Equation.DSMT4">
                  <p:embed/>
                </p:oleObj>
              </mc:Choice>
              <mc:Fallback>
                <p:oleObj name="Equation" r:id="rId6" imgW="1549080" imgH="1155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25" y="2389188"/>
                        <a:ext cx="3983038"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1924"/>
                                        </p:tgtEl>
                                        <p:attrNameLst>
                                          <p:attrName>style.visibility</p:attrName>
                                        </p:attrNameLst>
                                      </p:cBhvr>
                                      <p:to>
                                        <p:strVal val="visible"/>
                                      </p:to>
                                    </p:set>
                                    <p:animEffect transition="in" filter="box(out)">
                                      <p:cBhvr>
                                        <p:cTn id="12"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de-DE" altLang="de-DE"/>
              <a:t>Artikulationsstellen</a:t>
            </a:r>
          </a:p>
        </p:txBody>
      </p:sp>
      <p:sp>
        <p:nvSpPr>
          <p:cNvPr id="14339" name="Rectangle 3"/>
          <p:cNvSpPr>
            <a:spLocks noGrp="1" noChangeArrowheads="1"/>
          </p:cNvSpPr>
          <p:nvPr>
            <p:ph type="body" idx="1"/>
          </p:nvPr>
        </p:nvSpPr>
        <p:spPr>
          <a:xfrm>
            <a:off x="468313" y="1981200"/>
            <a:ext cx="8421687" cy="4114800"/>
          </a:xfrm>
        </p:spPr>
        <p:txBody>
          <a:bodyPr/>
          <a:lstStyle/>
          <a:p>
            <a:pPr marL="0" indent="0">
              <a:buFont typeface="Wingdings 2" pitchFamily="18" charset="2"/>
              <a:buNone/>
              <a:tabLst>
                <a:tab pos="1257300" algn="l"/>
              </a:tabLst>
            </a:pPr>
            <a:r>
              <a:rPr lang="de-DE" altLang="de-DE">
                <a:cs typeface="Times New Roman" pitchFamily="18" charset="0"/>
              </a:rPr>
              <a:t>Unglücklicherweise sind Attribute, die sich auf Artikulationsstellen beziehen inhärent mehrwertig.</a:t>
            </a:r>
          </a:p>
          <a:p>
            <a:pPr marL="0" indent="0">
              <a:buFont typeface="Wingdings 2" pitchFamily="18" charset="2"/>
              <a:buNone/>
              <a:tabLst>
                <a:tab pos="1257300" algn="l"/>
              </a:tabLst>
            </a:pPr>
            <a:r>
              <a:rPr lang="de-DE" altLang="de-DE">
                <a:cs typeface="Times New Roman" pitchFamily="18" charset="0"/>
              </a:rPr>
              <a:t>Wenn wir die aktiven und passiven Artikulatoren als separate Attribute betrachten, haben wir folgende Wertevorräte:</a:t>
            </a:r>
          </a:p>
          <a:p>
            <a:pPr marL="0" indent="0">
              <a:buFont typeface="Wingdings 2" pitchFamily="18" charset="2"/>
              <a:buNone/>
              <a:tabLst>
                <a:tab pos="1257300" algn="l"/>
              </a:tabLst>
            </a:pPr>
            <a:r>
              <a:rPr lang="de-DE" altLang="de-DE">
                <a:cs typeface="Times New Roman" pitchFamily="18" charset="0"/>
              </a:rPr>
              <a:t>aktiv =	</a:t>
            </a:r>
            <a:r>
              <a:rPr lang="de-DE" altLang="de-DE">
                <a:solidFill>
                  <a:srgbClr val="009999"/>
                </a:solidFill>
                <a:cs typeface="Times New Roman" pitchFamily="18" charset="0"/>
              </a:rPr>
              <a:t>{labial, apikal, laminal, (prä- oder post-) dorsal}</a:t>
            </a:r>
          </a:p>
          <a:p>
            <a:pPr marL="0" indent="0">
              <a:buFont typeface="Wingdings 2" pitchFamily="18" charset="2"/>
              <a:buNone/>
              <a:tabLst>
                <a:tab pos="1257300" algn="l"/>
              </a:tabLst>
            </a:pPr>
            <a:r>
              <a:rPr lang="de-DE" altLang="de-DE">
                <a:cs typeface="Times New Roman" pitchFamily="18" charset="0"/>
              </a:rPr>
              <a:t>passiv =	</a:t>
            </a:r>
            <a:r>
              <a:rPr lang="de-DE" altLang="de-DE">
                <a:solidFill>
                  <a:srgbClr val="009999"/>
                </a:solidFill>
                <a:cs typeface="Times New Roman" pitchFamily="18" charset="0"/>
              </a:rPr>
              <a:t>{labial, dental, alveolar, postalveolar, palatal, 	 	velar, uvular, pharyngal, glottal}.</a:t>
            </a:r>
            <a:r>
              <a:rPr lang="de-DE" altLang="de-DE">
                <a:cs typeface="Times New Roman" pitchFamily="18" charset="0"/>
              </a:rPr>
              <a:t> </a:t>
            </a:r>
          </a:p>
          <a:p>
            <a:pPr marL="0" indent="0">
              <a:buFont typeface="Wingdings 2" pitchFamily="18" charset="2"/>
              <a:buNone/>
              <a:tabLst>
                <a:tab pos="1257300" algn="l"/>
              </a:tabLst>
            </a:pPr>
            <a:r>
              <a:rPr lang="de-DE" altLang="de-DE">
                <a:cs typeface="Times New Roman" pitchFamily="18" charset="0"/>
              </a:rPr>
              <a:t>Es ist nicht so ohne weiteres ersichtlich, wie mehrwertige Merkmale </a:t>
            </a:r>
            <a:r>
              <a:rPr lang="de-DE" altLang="de-DE">
                <a:solidFill>
                  <a:schemeClr val="accent2"/>
                </a:solidFill>
                <a:latin typeface="Times New Roman" pitchFamily="18" charset="0"/>
                <a:cs typeface="Times New Roman" pitchFamily="18" charset="0"/>
                <a:sym typeface="Symbol" pitchFamily="18" charset="2"/>
              </a:rPr>
              <a:t></a:t>
            </a:r>
            <a:r>
              <a:rPr lang="de-DE" altLang="de-DE">
                <a:solidFill>
                  <a:schemeClr val="accent2"/>
                </a:solidFill>
                <a:cs typeface="Times New Roman" pitchFamily="18" charset="0"/>
              </a:rPr>
              <a:t>aktiv, labial</a:t>
            </a:r>
            <a:r>
              <a:rPr lang="de-DE" altLang="de-DE">
                <a:solidFill>
                  <a:schemeClr val="accent2"/>
                </a:solidFill>
                <a:latin typeface="Times New Roman" pitchFamily="18" charset="0"/>
                <a:cs typeface="Times New Roman" pitchFamily="18" charset="0"/>
                <a:sym typeface="Symbol" pitchFamily="18" charset="2"/>
              </a:rPr>
              <a:t></a:t>
            </a:r>
            <a:r>
              <a:rPr lang="de-DE" altLang="de-DE">
                <a:cs typeface="Times New Roman" pitchFamily="18" charset="0"/>
              </a:rPr>
              <a:t>, </a:t>
            </a:r>
            <a:r>
              <a:rPr lang="de-DE" altLang="de-DE">
                <a:solidFill>
                  <a:schemeClr val="accent2"/>
                </a:solidFill>
                <a:latin typeface="Times New Roman" pitchFamily="18" charset="0"/>
                <a:cs typeface="Times New Roman" pitchFamily="18" charset="0"/>
                <a:sym typeface="Symbol" pitchFamily="18" charset="2"/>
              </a:rPr>
              <a:t></a:t>
            </a:r>
            <a:r>
              <a:rPr lang="de-DE" altLang="de-DE">
                <a:solidFill>
                  <a:schemeClr val="accent2"/>
                </a:solidFill>
                <a:cs typeface="Times New Roman" pitchFamily="18" charset="0"/>
              </a:rPr>
              <a:t>passiv, dental</a:t>
            </a:r>
            <a:r>
              <a:rPr lang="de-DE" altLang="de-DE">
                <a:solidFill>
                  <a:schemeClr val="accent2"/>
                </a:solidFill>
                <a:latin typeface="Times New Roman" pitchFamily="18" charset="0"/>
                <a:cs typeface="Times New Roman" pitchFamily="18" charset="0"/>
                <a:sym typeface="Symbol" pitchFamily="18" charset="2"/>
              </a:rPr>
              <a:t></a:t>
            </a:r>
            <a:r>
              <a:rPr lang="de-DE" altLang="de-DE">
                <a:cs typeface="Times New Roman" pitchFamily="18" charset="0"/>
              </a:rPr>
              <a:t> in ein System von binären Oppositionen aufgebrochen werden können.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left)">
                                      <p:cBhvr>
                                        <p:cTn id="7" dur="500"/>
                                        <p:tgtEl>
                                          <p:spTgt spid="143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wipe(left)">
                                      <p:cBhvr>
                                        <p:cTn id="12" dur="500"/>
                                        <p:tgtEl>
                                          <p:spTgt spid="143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wipe(left)">
                                      <p:cBhvr>
                                        <p:cTn id="22" dur="500"/>
                                        <p:tgtEl>
                                          <p:spTgt spid="143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wipe(left)">
                                      <p:cBhvr>
                                        <p:cTn id="2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de-DE" altLang="de-DE"/>
              <a:t>Artikulationsstellen</a:t>
            </a:r>
          </a:p>
        </p:txBody>
      </p:sp>
      <p:sp>
        <p:nvSpPr>
          <p:cNvPr id="45059" name="Rectangle 3"/>
          <p:cNvSpPr>
            <a:spLocks noGrp="1" noChangeArrowheads="1"/>
          </p:cNvSpPr>
          <p:nvPr>
            <p:ph type="body" idx="1"/>
          </p:nvPr>
        </p:nvSpPr>
        <p:spPr>
          <a:xfrm>
            <a:off x="812800" y="1916113"/>
            <a:ext cx="7772400" cy="4332287"/>
          </a:xfrm>
        </p:spPr>
        <p:txBody>
          <a:bodyPr/>
          <a:lstStyle/>
          <a:p>
            <a:pPr marL="0" indent="0">
              <a:buFont typeface="Wingdings 2" pitchFamily="18" charset="2"/>
              <a:buNone/>
            </a:pPr>
            <a:r>
              <a:rPr lang="de-DE" altLang="de-DE">
                <a:cs typeface="Times New Roman" pitchFamily="18" charset="0"/>
              </a:rPr>
              <a:t>In ihrer Monographie </a:t>
            </a:r>
            <a:r>
              <a:rPr lang="de-DE" altLang="de-DE" i="1">
                <a:cs typeface="Times New Roman" pitchFamily="18" charset="0"/>
              </a:rPr>
              <a:t>Sound Pattern of English</a:t>
            </a:r>
            <a:r>
              <a:rPr lang="de-DE" altLang="de-DE">
                <a:cs typeface="Times New Roman" pitchFamily="18" charset="0"/>
              </a:rPr>
              <a:t> (1968) haben </a:t>
            </a:r>
            <a:r>
              <a:rPr lang="de-DE" altLang="de-DE">
                <a:solidFill>
                  <a:schemeClr val="accent2"/>
                </a:solidFill>
                <a:cs typeface="Times New Roman" pitchFamily="18" charset="0"/>
              </a:rPr>
              <a:t>Noam Chomsky</a:t>
            </a:r>
            <a:r>
              <a:rPr lang="de-DE" altLang="de-DE">
                <a:cs typeface="Times New Roman" pitchFamily="18" charset="0"/>
              </a:rPr>
              <a:t> und </a:t>
            </a:r>
            <a:r>
              <a:rPr lang="de-DE" altLang="de-DE">
                <a:solidFill>
                  <a:schemeClr val="accent2"/>
                </a:solidFill>
                <a:cs typeface="Times New Roman" pitchFamily="18" charset="0"/>
              </a:rPr>
              <a:t>Morris Halle</a:t>
            </a:r>
            <a:r>
              <a:rPr lang="de-DE" altLang="de-DE">
                <a:cs typeface="Times New Roman" pitchFamily="18" charset="0"/>
              </a:rPr>
              <a:t> einen auf phonetischen Merkmalen basierenden Beschreibungs-rahmen für alle Sprachen entwickelt, der lange Zeit ein Standard für die moderne Phonologie gewesen ist. </a:t>
            </a:r>
          </a:p>
          <a:p>
            <a:pPr marL="0" indent="0">
              <a:buFont typeface="Wingdings 2" pitchFamily="18" charset="2"/>
              <a:buNone/>
            </a:pPr>
            <a:r>
              <a:rPr lang="de-DE" altLang="de-DE">
                <a:cs typeface="Times New Roman" pitchFamily="18" charset="0"/>
              </a:rPr>
              <a:t>Die Merkmalssysteme der gegenwärtigen Phonologie weichen davon aber in vielerlei Hinsicht ab.</a:t>
            </a: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left)">
                                      <p:cBhvr>
                                        <p:cTn id="7" dur="500"/>
                                        <p:tgtEl>
                                          <p:spTgt spid="4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left)">
                                      <p:cBhvr>
                                        <p:cTn id="12" dur="500"/>
                                        <p:tgtEl>
                                          <p:spTgt spid="4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de-DE" altLang="de-DE"/>
              <a:t>Artikulationsstellen</a:t>
            </a:r>
          </a:p>
        </p:txBody>
      </p:sp>
      <p:sp>
        <p:nvSpPr>
          <p:cNvPr id="15363" name="Rectangle 3"/>
          <p:cNvSpPr>
            <a:spLocks noGrp="1" noChangeArrowheads="1"/>
          </p:cNvSpPr>
          <p:nvPr>
            <p:ph type="body" idx="1"/>
          </p:nvPr>
        </p:nvSpPr>
        <p:spPr>
          <a:xfrm>
            <a:off x="812800" y="1600200"/>
            <a:ext cx="7772400" cy="4648200"/>
          </a:xfrm>
        </p:spPr>
        <p:txBody>
          <a:bodyPr/>
          <a:lstStyle/>
          <a:p>
            <a:pPr marL="0" indent="0">
              <a:buFont typeface="Wingdings 2" pitchFamily="18" charset="2"/>
              <a:buNone/>
            </a:pPr>
            <a:r>
              <a:rPr lang="de-DE" altLang="de-DE">
                <a:cs typeface="Times New Roman" pitchFamily="18" charset="0"/>
              </a:rPr>
              <a:t>In dieser Arbeit diskutieren sie</a:t>
            </a:r>
          </a:p>
          <a:p>
            <a:pPr marL="768350" lvl="1" algn="just">
              <a:buFont typeface="Wingdings 3" pitchFamily="18" charset="2"/>
              <a:buNone/>
            </a:pPr>
            <a:r>
              <a:rPr lang="de-DE" altLang="de-DE">
                <a:cs typeface="Times New Roman" pitchFamily="18" charset="0"/>
              </a:rPr>
              <a:t>	die einzelnen Merkmale, die in ihrer Gesamtheit das menschliche Lautbildungspotential repräsentieren. Jedes  Merkmal ist eine physische Skala, die durch zwei Extrempunkte bestimmt ist, die mit antonymen Adjektiven bezeichnet werden: hoch - nicht-hoch, stimmhaft - nicht-stimmhaft (stimmlos), gespannt - ungespannt (schlaff).	</a:t>
            </a:r>
            <a:br>
              <a:rPr lang="de-DE" altLang="de-DE">
                <a:cs typeface="Times New Roman" pitchFamily="18" charset="0"/>
              </a:rPr>
            </a:br>
            <a:r>
              <a:rPr lang="de-DE" altLang="de-DE">
                <a:cs typeface="Times New Roman" pitchFamily="18" charset="0"/>
              </a:rPr>
              <a:t>(Chomsky &amp; Halle 1968: 299; Übers. KHW)</a:t>
            </a:r>
          </a:p>
          <a:p>
            <a:pPr marL="0" indent="0">
              <a:buFont typeface="Wingdings 2" pitchFamily="18" charset="2"/>
              <a:buNone/>
            </a:pPr>
            <a:r>
              <a:rPr lang="de-DE" altLang="de-DE">
                <a:cs typeface="Times New Roman" pitchFamily="18" charset="0"/>
              </a:rPr>
              <a:t>Jedes Merkmal hat ein artikulatorisches Korrelat, das unabhängig von anderen kontrollierbar ist. Dabei werden folgende Gruppen zugrunde gelegt: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de-DE" altLang="de-DE"/>
              <a:t>Merkmalsystem nach Chomsky &amp; Halle</a:t>
            </a:r>
          </a:p>
        </p:txBody>
      </p:sp>
      <p:sp>
        <p:nvSpPr>
          <p:cNvPr id="16387" name="Rectangle 3"/>
          <p:cNvSpPr>
            <a:spLocks noGrp="1" noChangeArrowheads="1"/>
          </p:cNvSpPr>
          <p:nvPr>
            <p:ph type="body" sz="half" idx="1"/>
          </p:nvPr>
        </p:nvSpPr>
        <p:spPr>
          <a:xfrm>
            <a:off x="250825" y="1752600"/>
            <a:ext cx="4246563" cy="4343400"/>
          </a:xfrm>
        </p:spPr>
        <p:txBody>
          <a:bodyPr/>
          <a:lstStyle/>
          <a:p>
            <a:r>
              <a:rPr lang="de-DE" altLang="de-DE" sz="2000">
                <a:cs typeface="Times New Roman" pitchFamily="18" charset="0"/>
              </a:rPr>
              <a:t>Oberklassenmerkmale</a:t>
            </a:r>
          </a:p>
          <a:p>
            <a:pPr lvl="1"/>
            <a:r>
              <a:rPr lang="de-DE" altLang="de-DE" sz="1800">
                <a:cs typeface="Times New Roman" pitchFamily="18" charset="0"/>
              </a:rPr>
              <a:t>Silbisch</a:t>
            </a:r>
          </a:p>
          <a:p>
            <a:pPr lvl="1"/>
            <a:r>
              <a:rPr lang="de-DE" altLang="de-DE" sz="1800">
                <a:cs typeface="Times New Roman" pitchFamily="18" charset="0"/>
              </a:rPr>
              <a:t>Sonorant</a:t>
            </a:r>
          </a:p>
          <a:p>
            <a:pPr lvl="1"/>
            <a:r>
              <a:rPr lang="de-DE" altLang="de-DE" sz="1800">
                <a:cs typeface="Times New Roman" pitchFamily="18" charset="0"/>
              </a:rPr>
              <a:t>Konsonantisch</a:t>
            </a:r>
          </a:p>
          <a:p>
            <a:r>
              <a:rPr lang="de-DE" altLang="de-DE" sz="2000">
                <a:cs typeface="Times New Roman" pitchFamily="18" charset="0"/>
              </a:rPr>
              <a:t>Resonanzmerkmale</a:t>
            </a:r>
          </a:p>
          <a:p>
            <a:pPr lvl="1"/>
            <a:r>
              <a:rPr lang="de-DE" altLang="de-DE" sz="1800">
                <a:cs typeface="Times New Roman" pitchFamily="18" charset="0"/>
              </a:rPr>
              <a:t>Koronal</a:t>
            </a:r>
          </a:p>
          <a:p>
            <a:pPr lvl="1"/>
            <a:r>
              <a:rPr lang="de-DE" altLang="de-DE" sz="1800">
                <a:cs typeface="Times New Roman" pitchFamily="18" charset="0"/>
              </a:rPr>
              <a:t>Anterior</a:t>
            </a:r>
          </a:p>
          <a:p>
            <a:pPr lvl="1"/>
            <a:r>
              <a:rPr lang="de-DE" altLang="de-DE" sz="1800">
                <a:cs typeface="Times New Roman" pitchFamily="18" charset="0"/>
              </a:rPr>
              <a:t>Zungenkörper-Merkmale</a:t>
            </a:r>
          </a:p>
          <a:p>
            <a:pPr lvl="2"/>
            <a:r>
              <a:rPr lang="de-DE" altLang="de-DE" sz="1600">
                <a:cs typeface="Times New Roman" pitchFamily="18" charset="0"/>
              </a:rPr>
              <a:t>Hoch</a:t>
            </a:r>
          </a:p>
          <a:p>
            <a:pPr lvl="2"/>
            <a:r>
              <a:rPr lang="de-DE" altLang="de-DE" sz="1600">
                <a:cs typeface="Times New Roman" pitchFamily="18" charset="0"/>
              </a:rPr>
              <a:t>Niedrig</a:t>
            </a:r>
          </a:p>
          <a:p>
            <a:pPr lvl="2"/>
            <a:r>
              <a:rPr lang="de-DE" altLang="de-DE" sz="1600">
                <a:cs typeface="Times New Roman" pitchFamily="18" charset="0"/>
              </a:rPr>
              <a:t>Hinten</a:t>
            </a:r>
            <a:endParaRPr lang="de-DE" altLang="de-DE" sz="1600"/>
          </a:p>
        </p:txBody>
      </p:sp>
      <p:sp>
        <p:nvSpPr>
          <p:cNvPr id="16388" name="Rectangle 4"/>
          <p:cNvSpPr>
            <a:spLocks noGrp="1" noChangeArrowheads="1"/>
          </p:cNvSpPr>
          <p:nvPr>
            <p:ph type="body" sz="half" idx="2"/>
          </p:nvPr>
        </p:nvSpPr>
        <p:spPr>
          <a:xfrm>
            <a:off x="4668838" y="1752600"/>
            <a:ext cx="4246562" cy="4343400"/>
          </a:xfrm>
        </p:spPr>
        <p:txBody>
          <a:bodyPr/>
          <a:lstStyle/>
          <a:p>
            <a:pPr lvl="1"/>
            <a:r>
              <a:rPr lang="de-DE" altLang="de-DE" sz="1800">
                <a:cs typeface="Times New Roman" pitchFamily="18" charset="0"/>
              </a:rPr>
              <a:t>Sekundäre Öffnungen</a:t>
            </a:r>
          </a:p>
          <a:p>
            <a:pPr lvl="2"/>
            <a:r>
              <a:rPr lang="de-DE" altLang="de-DE" sz="1600">
                <a:cs typeface="Times New Roman" pitchFamily="18" charset="0"/>
              </a:rPr>
              <a:t>Nasal</a:t>
            </a:r>
          </a:p>
          <a:p>
            <a:pPr lvl="2"/>
            <a:r>
              <a:rPr lang="de-DE" altLang="de-DE" sz="1600">
                <a:cs typeface="Times New Roman" pitchFamily="18" charset="0"/>
              </a:rPr>
              <a:t>Lateral</a:t>
            </a:r>
          </a:p>
          <a:p>
            <a:r>
              <a:rPr lang="de-DE" altLang="de-DE" sz="2000">
                <a:cs typeface="Times New Roman" pitchFamily="18" charset="0"/>
              </a:rPr>
              <a:t>Artikulationsart-Merkmale</a:t>
            </a:r>
          </a:p>
          <a:p>
            <a:pPr lvl="1"/>
            <a:r>
              <a:rPr lang="de-DE" altLang="de-DE" sz="1800">
                <a:cs typeface="Times New Roman" pitchFamily="18" charset="0"/>
              </a:rPr>
              <a:t>Kontinuierlich (von mir durch okklusiv ersetzt)</a:t>
            </a:r>
          </a:p>
          <a:p>
            <a:pPr lvl="1"/>
            <a:r>
              <a:rPr lang="de-DE" altLang="de-DE" sz="1800">
                <a:cs typeface="Times New Roman" pitchFamily="18" charset="0"/>
              </a:rPr>
              <a:t>Verschlusslösungs-Merkmale</a:t>
            </a:r>
          </a:p>
          <a:p>
            <a:pPr lvl="1"/>
            <a:r>
              <a:rPr lang="de-DE" altLang="de-DE" sz="1800">
                <a:cs typeface="Times New Roman" pitchFamily="18" charset="0"/>
              </a:rPr>
              <a:t>Artikulationsspannung</a:t>
            </a:r>
          </a:p>
          <a:p>
            <a:r>
              <a:rPr lang="de-DE" altLang="de-DE" sz="2000">
                <a:cs typeface="Times New Roman" pitchFamily="18" charset="0"/>
              </a:rPr>
              <a:t>"Source features"</a:t>
            </a:r>
          </a:p>
          <a:p>
            <a:pPr lvl="1"/>
            <a:r>
              <a:rPr lang="de-DE" altLang="de-DE" sz="1800">
                <a:cs typeface="Times New Roman" pitchFamily="18" charset="0"/>
              </a:rPr>
              <a:t>Stimmhaft</a:t>
            </a:r>
          </a:p>
          <a:p>
            <a:pPr lvl="1"/>
            <a:r>
              <a:rPr lang="de-DE" altLang="de-DE" sz="1800">
                <a:cs typeface="Times New Roman" pitchFamily="18" charset="0"/>
              </a:rPr>
              <a:t>Sibilant</a:t>
            </a:r>
            <a:endParaRPr lang="de-DE" altLang="de-DE"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left)">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left)">
                                      <p:cBhvr>
                                        <p:cTn id="12" dur="500"/>
                                        <p:tgtEl>
                                          <p:spTgt spid="163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wipe(left)">
                                      <p:cBhvr>
                                        <p:cTn id="17" dur="500"/>
                                        <p:tgtEl>
                                          <p:spTgt spid="163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wipe(left)">
                                      <p:cBhvr>
                                        <p:cTn id="22" dur="500"/>
                                        <p:tgtEl>
                                          <p:spTgt spid="163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wipe(left)">
                                      <p:cBhvr>
                                        <p:cTn id="27" dur="500"/>
                                        <p:tgtEl>
                                          <p:spTgt spid="163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wipe(left)">
                                      <p:cBhvr>
                                        <p:cTn id="32" dur="500"/>
                                        <p:tgtEl>
                                          <p:spTgt spid="1638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wipe(left)">
                                      <p:cBhvr>
                                        <p:cTn id="37" dur="500"/>
                                        <p:tgtEl>
                                          <p:spTgt spid="1638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6387">
                                            <p:txEl>
                                              <p:pRg st="7" end="7"/>
                                            </p:txEl>
                                          </p:spTgt>
                                        </p:tgtEl>
                                        <p:attrNameLst>
                                          <p:attrName>style.visibility</p:attrName>
                                        </p:attrNameLst>
                                      </p:cBhvr>
                                      <p:to>
                                        <p:strVal val="visible"/>
                                      </p:to>
                                    </p:set>
                                    <p:animEffect transition="in" filter="wipe(left)">
                                      <p:cBhvr>
                                        <p:cTn id="42" dur="500"/>
                                        <p:tgtEl>
                                          <p:spTgt spid="1638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387">
                                            <p:txEl>
                                              <p:pRg st="8" end="8"/>
                                            </p:txEl>
                                          </p:spTgt>
                                        </p:tgtEl>
                                        <p:attrNameLst>
                                          <p:attrName>style.visibility</p:attrName>
                                        </p:attrNameLst>
                                      </p:cBhvr>
                                      <p:to>
                                        <p:strVal val="visible"/>
                                      </p:to>
                                    </p:set>
                                    <p:animEffect transition="in" filter="wipe(left)">
                                      <p:cBhvr>
                                        <p:cTn id="47" dur="500"/>
                                        <p:tgtEl>
                                          <p:spTgt spid="1638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387">
                                            <p:txEl>
                                              <p:pRg st="9" end="9"/>
                                            </p:txEl>
                                          </p:spTgt>
                                        </p:tgtEl>
                                        <p:attrNameLst>
                                          <p:attrName>style.visibility</p:attrName>
                                        </p:attrNameLst>
                                      </p:cBhvr>
                                      <p:to>
                                        <p:strVal val="visible"/>
                                      </p:to>
                                    </p:set>
                                    <p:animEffect transition="in" filter="wipe(left)">
                                      <p:cBhvr>
                                        <p:cTn id="52" dur="500"/>
                                        <p:tgtEl>
                                          <p:spTgt spid="16387">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6387">
                                            <p:txEl>
                                              <p:pRg st="10" end="10"/>
                                            </p:txEl>
                                          </p:spTgt>
                                        </p:tgtEl>
                                        <p:attrNameLst>
                                          <p:attrName>style.visibility</p:attrName>
                                        </p:attrNameLst>
                                      </p:cBhvr>
                                      <p:to>
                                        <p:strVal val="visible"/>
                                      </p:to>
                                    </p:set>
                                    <p:animEffect transition="in" filter="wipe(left)">
                                      <p:cBhvr>
                                        <p:cTn id="57" dur="500"/>
                                        <p:tgtEl>
                                          <p:spTgt spid="16387">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6388">
                                            <p:txEl>
                                              <p:pRg st="0" end="0"/>
                                            </p:txEl>
                                          </p:spTgt>
                                        </p:tgtEl>
                                        <p:attrNameLst>
                                          <p:attrName>style.visibility</p:attrName>
                                        </p:attrNameLst>
                                      </p:cBhvr>
                                      <p:to>
                                        <p:strVal val="visible"/>
                                      </p:to>
                                    </p:set>
                                    <p:animEffect transition="in" filter="wipe(left)">
                                      <p:cBhvr>
                                        <p:cTn id="62" dur="500"/>
                                        <p:tgtEl>
                                          <p:spTgt spid="16388">
                                            <p:txEl>
                                              <p:pRg st="0" end="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6388">
                                            <p:txEl>
                                              <p:pRg st="1" end="1"/>
                                            </p:txEl>
                                          </p:spTgt>
                                        </p:tgtEl>
                                        <p:attrNameLst>
                                          <p:attrName>style.visibility</p:attrName>
                                        </p:attrNameLst>
                                      </p:cBhvr>
                                      <p:to>
                                        <p:strVal val="visible"/>
                                      </p:to>
                                    </p:set>
                                    <p:animEffect transition="in" filter="wipe(left)">
                                      <p:cBhvr>
                                        <p:cTn id="67" dur="500"/>
                                        <p:tgtEl>
                                          <p:spTgt spid="16388">
                                            <p:txEl>
                                              <p:pRg st="1" end="1"/>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6388">
                                            <p:txEl>
                                              <p:pRg st="2" end="2"/>
                                            </p:txEl>
                                          </p:spTgt>
                                        </p:tgtEl>
                                        <p:attrNameLst>
                                          <p:attrName>style.visibility</p:attrName>
                                        </p:attrNameLst>
                                      </p:cBhvr>
                                      <p:to>
                                        <p:strVal val="visible"/>
                                      </p:to>
                                    </p:set>
                                    <p:animEffect transition="in" filter="wipe(left)">
                                      <p:cBhvr>
                                        <p:cTn id="72" dur="500"/>
                                        <p:tgtEl>
                                          <p:spTgt spid="16388">
                                            <p:txEl>
                                              <p:pRg st="2" end="2"/>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6388">
                                            <p:txEl>
                                              <p:pRg st="3" end="3"/>
                                            </p:txEl>
                                          </p:spTgt>
                                        </p:tgtEl>
                                        <p:attrNameLst>
                                          <p:attrName>style.visibility</p:attrName>
                                        </p:attrNameLst>
                                      </p:cBhvr>
                                      <p:to>
                                        <p:strVal val="visible"/>
                                      </p:to>
                                    </p:set>
                                    <p:animEffect transition="in" filter="wipe(left)">
                                      <p:cBhvr>
                                        <p:cTn id="77" dur="500"/>
                                        <p:tgtEl>
                                          <p:spTgt spid="16388">
                                            <p:txEl>
                                              <p:pRg st="3" end="3"/>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6388">
                                            <p:txEl>
                                              <p:pRg st="4" end="4"/>
                                            </p:txEl>
                                          </p:spTgt>
                                        </p:tgtEl>
                                        <p:attrNameLst>
                                          <p:attrName>style.visibility</p:attrName>
                                        </p:attrNameLst>
                                      </p:cBhvr>
                                      <p:to>
                                        <p:strVal val="visible"/>
                                      </p:to>
                                    </p:set>
                                    <p:animEffect transition="in" filter="wipe(left)">
                                      <p:cBhvr>
                                        <p:cTn id="82" dur="500"/>
                                        <p:tgtEl>
                                          <p:spTgt spid="16388">
                                            <p:txEl>
                                              <p:pRg st="4" end="4"/>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6388">
                                            <p:txEl>
                                              <p:pRg st="5" end="5"/>
                                            </p:txEl>
                                          </p:spTgt>
                                        </p:tgtEl>
                                        <p:attrNameLst>
                                          <p:attrName>style.visibility</p:attrName>
                                        </p:attrNameLst>
                                      </p:cBhvr>
                                      <p:to>
                                        <p:strVal val="visible"/>
                                      </p:to>
                                    </p:set>
                                    <p:animEffect transition="in" filter="wipe(left)">
                                      <p:cBhvr>
                                        <p:cTn id="87" dur="500"/>
                                        <p:tgtEl>
                                          <p:spTgt spid="16388">
                                            <p:txEl>
                                              <p:pRg st="5" end="5"/>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6388">
                                            <p:txEl>
                                              <p:pRg st="6" end="6"/>
                                            </p:txEl>
                                          </p:spTgt>
                                        </p:tgtEl>
                                        <p:attrNameLst>
                                          <p:attrName>style.visibility</p:attrName>
                                        </p:attrNameLst>
                                      </p:cBhvr>
                                      <p:to>
                                        <p:strVal val="visible"/>
                                      </p:to>
                                    </p:set>
                                    <p:animEffect transition="in" filter="wipe(left)">
                                      <p:cBhvr>
                                        <p:cTn id="92" dur="500"/>
                                        <p:tgtEl>
                                          <p:spTgt spid="16388">
                                            <p:txEl>
                                              <p:pRg st="6" end="6"/>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6388">
                                            <p:txEl>
                                              <p:pRg st="7" end="7"/>
                                            </p:txEl>
                                          </p:spTgt>
                                        </p:tgtEl>
                                        <p:attrNameLst>
                                          <p:attrName>style.visibility</p:attrName>
                                        </p:attrNameLst>
                                      </p:cBhvr>
                                      <p:to>
                                        <p:strVal val="visible"/>
                                      </p:to>
                                    </p:set>
                                    <p:animEffect transition="in" filter="wipe(left)">
                                      <p:cBhvr>
                                        <p:cTn id="97" dur="500"/>
                                        <p:tgtEl>
                                          <p:spTgt spid="16388">
                                            <p:txEl>
                                              <p:pRg st="7" end="7"/>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6388">
                                            <p:txEl>
                                              <p:pRg st="8" end="8"/>
                                            </p:txEl>
                                          </p:spTgt>
                                        </p:tgtEl>
                                        <p:attrNameLst>
                                          <p:attrName>style.visibility</p:attrName>
                                        </p:attrNameLst>
                                      </p:cBhvr>
                                      <p:to>
                                        <p:strVal val="visible"/>
                                      </p:to>
                                    </p:set>
                                    <p:animEffect transition="in" filter="wipe(left)">
                                      <p:cBhvr>
                                        <p:cTn id="102" dur="500"/>
                                        <p:tgtEl>
                                          <p:spTgt spid="16388">
                                            <p:txEl>
                                              <p:pRg st="8" end="8"/>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6388">
                                            <p:txEl>
                                              <p:pRg st="9" end="9"/>
                                            </p:txEl>
                                          </p:spTgt>
                                        </p:tgtEl>
                                        <p:attrNameLst>
                                          <p:attrName>style.visibility</p:attrName>
                                        </p:attrNameLst>
                                      </p:cBhvr>
                                      <p:to>
                                        <p:strVal val="visible"/>
                                      </p:to>
                                    </p:set>
                                    <p:animEffect transition="in" filter="wipe(left)">
                                      <p:cBhvr>
                                        <p:cTn id="107" dur="500"/>
                                        <p:tgtEl>
                                          <p:spTgt spid="1638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3" autoUpdateAnimBg="0"/>
      <p:bldP spid="16388"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de-DE" altLang="de-DE"/>
              <a:t>Die neutrale Stellung</a:t>
            </a:r>
          </a:p>
        </p:txBody>
      </p:sp>
      <p:sp>
        <p:nvSpPr>
          <p:cNvPr id="17411" name="Rectangle 3"/>
          <p:cNvSpPr>
            <a:spLocks noGrp="1" noChangeArrowheads="1"/>
          </p:cNvSpPr>
          <p:nvPr>
            <p:ph type="body" idx="1"/>
          </p:nvPr>
        </p:nvSpPr>
        <p:spPr>
          <a:xfrm>
            <a:off x="539750" y="1625600"/>
            <a:ext cx="8096250" cy="4114800"/>
          </a:xfrm>
        </p:spPr>
        <p:txBody>
          <a:bodyPr/>
          <a:lstStyle/>
          <a:p>
            <a:pPr marL="0" indent="0" algn="just">
              <a:spcBef>
                <a:spcPct val="50000"/>
              </a:spcBef>
              <a:buFont typeface="Wingdings 2" pitchFamily="18" charset="2"/>
              <a:buNone/>
            </a:pPr>
            <a:r>
              <a:rPr lang="de-DE" altLang="de-DE">
                <a:cs typeface="Times New Roman" pitchFamily="18" charset="0"/>
              </a:rPr>
              <a:t>Nach Chomsky &amp; Halle sind alle Artikulationsbewegungen als Abweichungen von einer Normalposition der Sprech-werkzeuge beschreibbar.</a:t>
            </a:r>
          </a:p>
          <a:p>
            <a:pPr marL="0" indent="0" algn="just">
              <a:spcBef>
                <a:spcPct val="50000"/>
              </a:spcBef>
              <a:buFont typeface="Wingdings 2" pitchFamily="18" charset="2"/>
              <a:buNone/>
            </a:pPr>
            <a:r>
              <a:rPr lang="de-DE" altLang="de-DE">
                <a:cs typeface="Times New Roman" pitchFamily="18" charset="0"/>
              </a:rPr>
              <a:t>Diese wird als </a:t>
            </a:r>
            <a:r>
              <a:rPr lang="de-DE" altLang="de-DE">
                <a:solidFill>
                  <a:schemeClr val="accent2"/>
                </a:solidFill>
                <a:cs typeface="Times New Roman" pitchFamily="18" charset="0"/>
              </a:rPr>
              <a:t>neutrale Stellung</a:t>
            </a:r>
            <a:r>
              <a:rPr lang="de-DE" altLang="de-DE">
                <a:cs typeface="Times New Roman" pitchFamily="18" charset="0"/>
              </a:rPr>
              <a:t> bezeichnet:</a:t>
            </a:r>
          </a:p>
          <a:p>
            <a:pPr marL="482600" lvl="1" indent="0" algn="just">
              <a:spcBef>
                <a:spcPct val="50000"/>
              </a:spcBef>
              <a:buFont typeface="Wingdings 3" pitchFamily="18" charset="2"/>
              <a:buNone/>
            </a:pPr>
            <a:r>
              <a:rPr lang="de-DE" altLang="de-DE" sz="2400">
                <a:cs typeface="Times New Roman" pitchFamily="18" charset="0"/>
              </a:rPr>
              <a:t>Als neutrale Stellung bezeichnen wir die Position, welche die Sprechwerkzeuge einnehmen, unmittelbar bevor eine Person zu sprechen beginnt.</a:t>
            </a:r>
          </a:p>
          <a:p>
            <a:pPr marL="0" indent="0" algn="just">
              <a:spcBef>
                <a:spcPct val="50000"/>
              </a:spcBef>
              <a:buFont typeface="Wingdings 2" pitchFamily="18" charset="2"/>
              <a:buNone/>
            </a:pPr>
            <a:r>
              <a:rPr lang="de-DE" altLang="de-DE">
                <a:cs typeface="Times New Roman" pitchFamily="18" charset="0"/>
              </a:rPr>
              <a:t>Diese neutrale Stellung kann folgendermaßen beschrieben werden:</a:t>
            </a:r>
            <a:endParaRPr lang="de-DE" altLang="de-DE" sz="280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wipe(left)">
                                      <p:cBhvr>
                                        <p:cTn id="15" dur="500"/>
                                        <p:tgtEl>
                                          <p:spTgt spid="1741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411">
                                            <p:txEl>
                                              <p:pRg st="3" end="3"/>
                                            </p:txEl>
                                          </p:spTgt>
                                        </p:tgtEl>
                                        <p:attrNameLst>
                                          <p:attrName>style.visibility</p:attrName>
                                        </p:attrNameLst>
                                      </p:cBhvr>
                                      <p:to>
                                        <p:strVal val="visible"/>
                                      </p:to>
                                    </p:set>
                                    <p:animEffect transition="in" filter="wipe(left)">
                                      <p:cBhvr>
                                        <p:cTn id="20"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de-DE" altLang="de-DE"/>
              <a:t>Merkmale von Objekten: Form</a:t>
            </a:r>
          </a:p>
        </p:txBody>
      </p:sp>
      <p:sp>
        <p:nvSpPr>
          <p:cNvPr id="49155" name="AutoShape 3"/>
          <p:cNvSpPr>
            <a:spLocks noChangeArrowheads="1"/>
          </p:cNvSpPr>
          <p:nvPr/>
        </p:nvSpPr>
        <p:spPr bwMode="auto">
          <a:xfrm>
            <a:off x="990600" y="1816100"/>
            <a:ext cx="1066800" cy="1320800"/>
          </a:xfrm>
          <a:prstGeom prst="can">
            <a:avLst>
              <a:gd name="adj" fmla="val 30952"/>
            </a:avLst>
          </a:prstGeom>
          <a:solidFill>
            <a:schemeClr val="hlink"/>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9156" name="AutoShape 4"/>
          <p:cNvSpPr>
            <a:spLocks noChangeArrowheads="1"/>
          </p:cNvSpPr>
          <p:nvPr/>
        </p:nvSpPr>
        <p:spPr bwMode="auto">
          <a:xfrm>
            <a:off x="5283200" y="2451100"/>
            <a:ext cx="1092200" cy="1206500"/>
          </a:xfrm>
          <a:prstGeom prst="cube">
            <a:avLst>
              <a:gd name="adj" fmla="val 25000"/>
            </a:avLst>
          </a:prstGeom>
          <a:solidFill>
            <a:srgbClr val="00CC99"/>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9157" name="AutoShape 5"/>
          <p:cNvSpPr>
            <a:spLocks noChangeArrowheads="1"/>
          </p:cNvSpPr>
          <p:nvPr/>
        </p:nvSpPr>
        <p:spPr bwMode="auto">
          <a:xfrm>
            <a:off x="1295400" y="3733800"/>
            <a:ext cx="736600" cy="850900"/>
          </a:xfrm>
          <a:prstGeom prst="can">
            <a:avLst>
              <a:gd name="adj" fmla="val 28879"/>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9158" name="AutoShape 6"/>
          <p:cNvSpPr>
            <a:spLocks noChangeArrowheads="1"/>
          </p:cNvSpPr>
          <p:nvPr/>
        </p:nvSpPr>
        <p:spPr bwMode="auto">
          <a:xfrm>
            <a:off x="2590800" y="1524000"/>
            <a:ext cx="1333500" cy="2044700"/>
          </a:xfrm>
          <a:prstGeom prst="can">
            <a:avLst>
              <a:gd name="adj" fmla="val 38333"/>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9159" name="AutoShape 7"/>
          <p:cNvSpPr>
            <a:spLocks noChangeArrowheads="1"/>
          </p:cNvSpPr>
          <p:nvPr/>
        </p:nvSpPr>
        <p:spPr bwMode="auto">
          <a:xfrm>
            <a:off x="4902200" y="3848100"/>
            <a:ext cx="1092200" cy="1206500"/>
          </a:xfrm>
          <a:prstGeom prst="cube">
            <a:avLst>
              <a:gd name="adj" fmla="val 25000"/>
            </a:avLst>
          </a:prstGeom>
          <a:solidFill>
            <a:schemeClr val="hlink"/>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49160" name="AutoShape 8"/>
          <p:cNvSpPr>
            <a:spLocks noChangeArrowheads="1"/>
          </p:cNvSpPr>
          <p:nvPr/>
        </p:nvSpPr>
        <p:spPr bwMode="auto">
          <a:xfrm>
            <a:off x="6502400" y="3644900"/>
            <a:ext cx="1320800" cy="1917700"/>
          </a:xfrm>
          <a:prstGeom prst="cube">
            <a:avLst>
              <a:gd name="adj" fmla="val 25000"/>
            </a:avLst>
          </a:prstGeom>
          <a:solidFill>
            <a:srgbClr val="3366CC"/>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9161" name="AutoShape 9"/>
          <p:cNvSpPr>
            <a:spLocks noChangeArrowheads="1"/>
          </p:cNvSpPr>
          <p:nvPr/>
        </p:nvSpPr>
        <p:spPr bwMode="auto">
          <a:xfrm>
            <a:off x="6845300" y="2260600"/>
            <a:ext cx="635000" cy="711200"/>
          </a:xfrm>
          <a:prstGeom prst="cube">
            <a:avLst>
              <a:gd name="adj" fmla="val 25000"/>
            </a:avLst>
          </a:prstGeom>
          <a:solidFill>
            <a:srgbClr val="FFCC66"/>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9162" name="Oval 10"/>
          <p:cNvSpPr>
            <a:spLocks noChangeArrowheads="1"/>
          </p:cNvSpPr>
          <p:nvPr/>
        </p:nvSpPr>
        <p:spPr bwMode="auto">
          <a:xfrm>
            <a:off x="1104900" y="5130800"/>
            <a:ext cx="739775" cy="774700"/>
          </a:xfrm>
          <a:prstGeom prst="ellipse">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9163" name="Oval 11"/>
          <p:cNvSpPr>
            <a:spLocks noChangeArrowheads="1"/>
          </p:cNvSpPr>
          <p:nvPr/>
        </p:nvSpPr>
        <p:spPr bwMode="auto">
          <a:xfrm>
            <a:off x="2540000" y="5397500"/>
            <a:ext cx="1168400" cy="1222375"/>
          </a:xfrm>
          <a:prstGeom prst="ellipse">
            <a:avLst/>
          </a:prstGeom>
          <a:solidFill>
            <a:srgbClr val="3366CC"/>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49164" name="Oval 12"/>
          <p:cNvSpPr>
            <a:spLocks noChangeArrowheads="1"/>
          </p:cNvSpPr>
          <p:nvPr/>
        </p:nvSpPr>
        <p:spPr bwMode="auto">
          <a:xfrm>
            <a:off x="3022600" y="3848100"/>
            <a:ext cx="1577975" cy="1651000"/>
          </a:xfrm>
          <a:prstGeom prst="ellipse">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grpSp>
        <p:nvGrpSpPr>
          <p:cNvPr id="49165" name="Group 13"/>
          <p:cNvGrpSpPr>
            <a:grpSpLocks/>
          </p:cNvGrpSpPr>
          <p:nvPr/>
        </p:nvGrpSpPr>
        <p:grpSpPr bwMode="auto">
          <a:xfrm>
            <a:off x="334963" y="1371600"/>
            <a:ext cx="4625975" cy="3517900"/>
            <a:chOff x="211" y="864"/>
            <a:chExt cx="2914" cy="2216"/>
          </a:xfrm>
        </p:grpSpPr>
        <p:sp>
          <p:nvSpPr>
            <p:cNvPr id="49166" name="Freeform 14"/>
            <p:cNvSpPr>
              <a:spLocks/>
            </p:cNvSpPr>
            <p:nvPr/>
          </p:nvSpPr>
          <p:spPr bwMode="auto">
            <a:xfrm>
              <a:off x="211" y="864"/>
              <a:ext cx="2914" cy="2216"/>
            </a:xfrm>
            <a:custGeom>
              <a:avLst/>
              <a:gdLst>
                <a:gd name="T0" fmla="*/ 1845 w 2914"/>
                <a:gd name="T1" fmla="*/ 24 h 2360"/>
                <a:gd name="T2" fmla="*/ 869 w 2914"/>
                <a:gd name="T3" fmla="*/ 104 h 2360"/>
                <a:gd name="T4" fmla="*/ 165 w 2914"/>
                <a:gd name="T5" fmla="*/ 520 h 2360"/>
                <a:gd name="T6" fmla="*/ 197 w 2914"/>
                <a:gd name="T7" fmla="*/ 2072 h 2360"/>
                <a:gd name="T8" fmla="*/ 1349 w 2914"/>
                <a:gd name="T9" fmla="*/ 2248 h 2360"/>
                <a:gd name="T10" fmla="*/ 1813 w 2914"/>
                <a:gd name="T11" fmla="*/ 1560 h 2360"/>
                <a:gd name="T12" fmla="*/ 2757 w 2914"/>
                <a:gd name="T13" fmla="*/ 1432 h 2360"/>
                <a:gd name="T14" fmla="*/ 2757 w 2914"/>
                <a:gd name="T15" fmla="*/ 248 h 2360"/>
                <a:gd name="T16" fmla="*/ 1845 w 2914"/>
                <a:gd name="T17" fmla="*/ 24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4" h="2360">
                  <a:moveTo>
                    <a:pt x="1845" y="24"/>
                  </a:moveTo>
                  <a:cubicBezTo>
                    <a:pt x="1530" y="0"/>
                    <a:pt x="1149" y="21"/>
                    <a:pt x="869" y="104"/>
                  </a:cubicBezTo>
                  <a:cubicBezTo>
                    <a:pt x="589" y="187"/>
                    <a:pt x="277" y="192"/>
                    <a:pt x="165" y="520"/>
                  </a:cubicBezTo>
                  <a:cubicBezTo>
                    <a:pt x="53" y="848"/>
                    <a:pt x="0" y="1784"/>
                    <a:pt x="197" y="2072"/>
                  </a:cubicBezTo>
                  <a:cubicBezTo>
                    <a:pt x="394" y="2360"/>
                    <a:pt x="1080" y="2333"/>
                    <a:pt x="1349" y="2248"/>
                  </a:cubicBezTo>
                  <a:cubicBezTo>
                    <a:pt x="1618" y="2163"/>
                    <a:pt x="1578" y="1696"/>
                    <a:pt x="1813" y="1560"/>
                  </a:cubicBezTo>
                  <a:cubicBezTo>
                    <a:pt x="2048" y="1424"/>
                    <a:pt x="2600" y="1651"/>
                    <a:pt x="2757" y="1432"/>
                  </a:cubicBezTo>
                  <a:cubicBezTo>
                    <a:pt x="2914" y="1213"/>
                    <a:pt x="2906" y="483"/>
                    <a:pt x="2757" y="248"/>
                  </a:cubicBezTo>
                  <a:cubicBezTo>
                    <a:pt x="2608" y="13"/>
                    <a:pt x="2160" y="48"/>
                    <a:pt x="1845" y="24"/>
                  </a:cubicBezTo>
                  <a:close/>
                </a:path>
              </a:pathLst>
            </a:custGeom>
            <a:noFill/>
            <a:ln w="38100" cap="sq"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49167" name="Text Box 15"/>
            <p:cNvSpPr txBox="1">
              <a:spLocks noChangeArrowheads="1"/>
            </p:cNvSpPr>
            <p:nvPr/>
          </p:nvSpPr>
          <p:spPr bwMode="auto">
            <a:xfrm>
              <a:off x="664" y="2056"/>
              <a:ext cx="7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Zylinder</a:t>
              </a:r>
            </a:p>
          </p:txBody>
        </p:sp>
      </p:grpSp>
      <p:grpSp>
        <p:nvGrpSpPr>
          <p:cNvPr id="49168" name="Group 16"/>
          <p:cNvGrpSpPr>
            <a:grpSpLocks/>
          </p:cNvGrpSpPr>
          <p:nvPr/>
        </p:nvGrpSpPr>
        <p:grpSpPr bwMode="auto">
          <a:xfrm>
            <a:off x="4719638" y="1816100"/>
            <a:ext cx="4102100" cy="4440238"/>
            <a:chOff x="2973" y="1144"/>
            <a:chExt cx="2584" cy="2797"/>
          </a:xfrm>
        </p:grpSpPr>
        <p:sp>
          <p:nvSpPr>
            <p:cNvPr id="49169" name="Freeform 17"/>
            <p:cNvSpPr>
              <a:spLocks/>
            </p:cNvSpPr>
            <p:nvPr/>
          </p:nvSpPr>
          <p:spPr bwMode="auto">
            <a:xfrm>
              <a:off x="2973" y="1144"/>
              <a:ext cx="2584" cy="2797"/>
            </a:xfrm>
            <a:custGeom>
              <a:avLst/>
              <a:gdLst>
                <a:gd name="T0" fmla="*/ 1467 w 2584"/>
                <a:gd name="T1" fmla="*/ 0 h 2797"/>
                <a:gd name="T2" fmla="*/ 507 w 2584"/>
                <a:gd name="T3" fmla="*/ 272 h 2797"/>
                <a:gd name="T4" fmla="*/ 43 w 2584"/>
                <a:gd name="T5" fmla="*/ 1200 h 2797"/>
                <a:gd name="T6" fmla="*/ 251 w 2584"/>
                <a:gd name="T7" fmla="*/ 2368 h 2797"/>
                <a:gd name="T8" fmla="*/ 1291 w 2584"/>
                <a:gd name="T9" fmla="*/ 2752 h 2797"/>
                <a:gd name="T10" fmla="*/ 2379 w 2584"/>
                <a:gd name="T11" fmla="*/ 2096 h 2797"/>
                <a:gd name="T12" fmla="*/ 2523 w 2584"/>
                <a:gd name="T13" fmla="*/ 864 h 2797"/>
                <a:gd name="T14" fmla="*/ 2139 w 2584"/>
                <a:gd name="T15" fmla="*/ 224 h 2797"/>
                <a:gd name="T16" fmla="*/ 1467 w 2584"/>
                <a:gd name="T17" fmla="*/ 0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4" h="2797">
                  <a:moveTo>
                    <a:pt x="1467" y="0"/>
                  </a:moveTo>
                  <a:cubicBezTo>
                    <a:pt x="1224" y="0"/>
                    <a:pt x="744" y="72"/>
                    <a:pt x="507" y="272"/>
                  </a:cubicBezTo>
                  <a:cubicBezTo>
                    <a:pt x="270" y="472"/>
                    <a:pt x="86" y="851"/>
                    <a:pt x="43" y="1200"/>
                  </a:cubicBezTo>
                  <a:cubicBezTo>
                    <a:pt x="0" y="1549"/>
                    <a:pt x="43" y="2109"/>
                    <a:pt x="251" y="2368"/>
                  </a:cubicBezTo>
                  <a:cubicBezTo>
                    <a:pt x="459" y="2627"/>
                    <a:pt x="936" y="2797"/>
                    <a:pt x="1291" y="2752"/>
                  </a:cubicBezTo>
                  <a:cubicBezTo>
                    <a:pt x="1646" y="2707"/>
                    <a:pt x="2174" y="2411"/>
                    <a:pt x="2379" y="2096"/>
                  </a:cubicBezTo>
                  <a:cubicBezTo>
                    <a:pt x="2584" y="1781"/>
                    <a:pt x="2563" y="1176"/>
                    <a:pt x="2523" y="864"/>
                  </a:cubicBezTo>
                  <a:cubicBezTo>
                    <a:pt x="2483" y="552"/>
                    <a:pt x="2315" y="368"/>
                    <a:pt x="2139" y="224"/>
                  </a:cubicBezTo>
                  <a:cubicBezTo>
                    <a:pt x="1963" y="80"/>
                    <a:pt x="1659" y="16"/>
                    <a:pt x="1467" y="0"/>
                  </a:cubicBezTo>
                  <a:close/>
                </a:path>
              </a:pathLst>
            </a:custGeom>
            <a:noFill/>
            <a:ln w="38100" cap="sq" cmpd="sng">
              <a:solidFill>
                <a:srgbClr val="3366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49170" name="Text Box 18"/>
            <p:cNvSpPr txBox="1">
              <a:spLocks noChangeArrowheads="1"/>
            </p:cNvSpPr>
            <p:nvPr/>
          </p:nvSpPr>
          <p:spPr bwMode="auto">
            <a:xfrm>
              <a:off x="4312" y="1928"/>
              <a:ext cx="75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Quader</a:t>
              </a:r>
            </a:p>
          </p:txBody>
        </p:sp>
      </p:grpSp>
      <p:grpSp>
        <p:nvGrpSpPr>
          <p:cNvPr id="49171" name="Group 19"/>
          <p:cNvGrpSpPr>
            <a:grpSpLocks/>
          </p:cNvGrpSpPr>
          <p:nvPr/>
        </p:nvGrpSpPr>
        <p:grpSpPr bwMode="auto">
          <a:xfrm>
            <a:off x="731838" y="3665538"/>
            <a:ext cx="4076700" cy="3073400"/>
            <a:chOff x="461" y="2309"/>
            <a:chExt cx="2568" cy="1936"/>
          </a:xfrm>
        </p:grpSpPr>
        <p:sp>
          <p:nvSpPr>
            <p:cNvPr id="49172" name="Freeform 20"/>
            <p:cNvSpPr>
              <a:spLocks/>
            </p:cNvSpPr>
            <p:nvPr/>
          </p:nvSpPr>
          <p:spPr bwMode="auto">
            <a:xfrm>
              <a:off x="461" y="2309"/>
              <a:ext cx="2568" cy="1936"/>
            </a:xfrm>
            <a:custGeom>
              <a:avLst/>
              <a:gdLst>
                <a:gd name="T0" fmla="*/ 2043 w 2568"/>
                <a:gd name="T1" fmla="*/ 67 h 1936"/>
                <a:gd name="T2" fmla="*/ 1611 w 2568"/>
                <a:gd name="T3" fmla="*/ 131 h 1936"/>
                <a:gd name="T4" fmla="*/ 1195 w 2568"/>
                <a:gd name="T5" fmla="*/ 851 h 1936"/>
                <a:gd name="T6" fmla="*/ 155 w 2568"/>
                <a:gd name="T7" fmla="*/ 851 h 1936"/>
                <a:gd name="T8" fmla="*/ 267 w 2568"/>
                <a:gd name="T9" fmla="*/ 1491 h 1936"/>
                <a:gd name="T10" fmla="*/ 1419 w 2568"/>
                <a:gd name="T11" fmla="*/ 1923 h 1936"/>
                <a:gd name="T12" fmla="*/ 2395 w 2568"/>
                <a:gd name="T13" fmla="*/ 1411 h 1936"/>
                <a:gd name="T14" fmla="*/ 2459 w 2568"/>
                <a:gd name="T15" fmla="*/ 387 h 1936"/>
                <a:gd name="T16" fmla="*/ 2043 w 2568"/>
                <a:gd name="T17" fmla="*/ 67 h 1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8" h="1936">
                  <a:moveTo>
                    <a:pt x="2043" y="67"/>
                  </a:moveTo>
                  <a:cubicBezTo>
                    <a:pt x="1835" y="35"/>
                    <a:pt x="1752" y="0"/>
                    <a:pt x="1611" y="131"/>
                  </a:cubicBezTo>
                  <a:cubicBezTo>
                    <a:pt x="1470" y="262"/>
                    <a:pt x="1438" y="731"/>
                    <a:pt x="1195" y="851"/>
                  </a:cubicBezTo>
                  <a:cubicBezTo>
                    <a:pt x="952" y="971"/>
                    <a:pt x="310" y="744"/>
                    <a:pt x="155" y="851"/>
                  </a:cubicBezTo>
                  <a:cubicBezTo>
                    <a:pt x="0" y="958"/>
                    <a:pt x="56" y="1312"/>
                    <a:pt x="267" y="1491"/>
                  </a:cubicBezTo>
                  <a:cubicBezTo>
                    <a:pt x="478" y="1670"/>
                    <a:pt x="1064" y="1936"/>
                    <a:pt x="1419" y="1923"/>
                  </a:cubicBezTo>
                  <a:cubicBezTo>
                    <a:pt x="1774" y="1910"/>
                    <a:pt x="2222" y="1667"/>
                    <a:pt x="2395" y="1411"/>
                  </a:cubicBezTo>
                  <a:cubicBezTo>
                    <a:pt x="2568" y="1155"/>
                    <a:pt x="2518" y="611"/>
                    <a:pt x="2459" y="387"/>
                  </a:cubicBezTo>
                  <a:cubicBezTo>
                    <a:pt x="2400" y="163"/>
                    <a:pt x="2130" y="134"/>
                    <a:pt x="2043" y="67"/>
                  </a:cubicBezTo>
                  <a:close/>
                </a:path>
              </a:pathLst>
            </a:custGeom>
            <a:noFill/>
            <a:ln w="38100" cap="sq"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49173" name="Text Box 21"/>
            <p:cNvSpPr txBox="1">
              <a:spLocks noChangeArrowheads="1"/>
            </p:cNvSpPr>
            <p:nvPr/>
          </p:nvSpPr>
          <p:spPr bwMode="auto">
            <a:xfrm>
              <a:off x="1192" y="3272"/>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Kreis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9165"/>
                                        </p:tgtEl>
                                        <p:attrNameLst>
                                          <p:attrName>style.visibility</p:attrName>
                                        </p:attrNameLst>
                                      </p:cBhvr>
                                      <p:to>
                                        <p:strVal val="visible"/>
                                      </p:to>
                                    </p:set>
                                    <p:animEffect transition="in" filter="wipe(left)">
                                      <p:cBhvr>
                                        <p:cTn id="7" dur="500"/>
                                        <p:tgtEl>
                                          <p:spTgt spid="491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49168"/>
                                        </p:tgtEl>
                                        <p:attrNameLst>
                                          <p:attrName>style.visibility</p:attrName>
                                        </p:attrNameLst>
                                      </p:cBhvr>
                                      <p:to>
                                        <p:strVal val="visible"/>
                                      </p:to>
                                    </p:set>
                                    <p:animEffect transition="in" filter="wipe(right)">
                                      <p:cBhvr>
                                        <p:cTn id="12" dur="500"/>
                                        <p:tgtEl>
                                          <p:spTgt spid="491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9171"/>
                                        </p:tgtEl>
                                        <p:attrNameLst>
                                          <p:attrName>style.visibility</p:attrName>
                                        </p:attrNameLst>
                                      </p:cBhvr>
                                      <p:to>
                                        <p:strVal val="visible"/>
                                      </p:to>
                                    </p:set>
                                    <p:animEffect transition="in" filter="wipe(down)">
                                      <p:cBhvr>
                                        <p:cTn id="17" dur="500"/>
                                        <p:tgtEl>
                                          <p:spTgt spid="49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de-DE" altLang="de-DE"/>
              <a:t>Die neutrale Stellung</a:t>
            </a:r>
          </a:p>
        </p:txBody>
      </p:sp>
      <p:sp>
        <p:nvSpPr>
          <p:cNvPr id="18435" name="Rectangle 3"/>
          <p:cNvSpPr>
            <a:spLocks noGrp="1" noChangeArrowheads="1"/>
          </p:cNvSpPr>
          <p:nvPr>
            <p:ph type="body" idx="1"/>
          </p:nvPr>
        </p:nvSpPr>
        <p:spPr>
          <a:xfrm>
            <a:off x="863600" y="1625600"/>
            <a:ext cx="7772400" cy="4648200"/>
          </a:xfrm>
        </p:spPr>
        <p:txBody>
          <a:bodyPr/>
          <a:lstStyle/>
          <a:p>
            <a:pPr marL="457200" indent="-457200">
              <a:spcBef>
                <a:spcPct val="50000"/>
              </a:spcBef>
              <a:buFont typeface="Wingdings 2" pitchFamily="18" charset="2"/>
              <a:buAutoNum type="arabicPeriod"/>
            </a:pPr>
            <a:r>
              <a:rPr lang="de-DE" altLang="de-DE">
                <a:cs typeface="Times New Roman" pitchFamily="18" charset="0"/>
              </a:rPr>
              <a:t>Während beim normalen Atmen das Velum leicht gesenkt ist, so dass die Luft auch durch die Nase entweichen kann, liegt bei der neutralen Stellung ein velischer Verschluss vor.</a:t>
            </a:r>
          </a:p>
          <a:p>
            <a:pPr marL="457200" indent="-457200">
              <a:spcBef>
                <a:spcPct val="50000"/>
              </a:spcBef>
              <a:buFont typeface="Wingdings" pitchFamily="2" charset="2"/>
              <a:buAutoNum type="arabicPeriod"/>
            </a:pPr>
            <a:r>
              <a:rPr lang="de-DE" altLang="de-DE">
                <a:cs typeface="Times New Roman" pitchFamily="18" charset="0"/>
              </a:rPr>
              <a:t>Der Zungenrücken, der beim ruhigen Atmen in entspanntem Zustand flach im Mund liegt, ist in der neutralen Stellung bis etwa zur Höhe des englischen Vokals /e/ in /bed/ angehoben, während das Zungenblatt etwa in der Ruheposition verbleibt.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left)">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wipe(left)">
                                      <p:cBhvr>
                                        <p:cTn id="12"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altLang="de-DE"/>
              <a:t>Die neutrale Stellung</a:t>
            </a:r>
          </a:p>
        </p:txBody>
      </p:sp>
      <p:sp>
        <p:nvSpPr>
          <p:cNvPr id="44035" name="Rectangle 3"/>
          <p:cNvSpPr>
            <a:spLocks noGrp="1" noChangeArrowheads="1"/>
          </p:cNvSpPr>
          <p:nvPr>
            <p:ph type="body" idx="1"/>
          </p:nvPr>
        </p:nvSpPr>
        <p:spPr>
          <a:xfrm>
            <a:off x="863600" y="1625600"/>
            <a:ext cx="7772400" cy="4648200"/>
          </a:xfrm>
        </p:spPr>
        <p:txBody>
          <a:bodyPr/>
          <a:lstStyle/>
          <a:p>
            <a:pPr marL="457200" indent="-457200">
              <a:spcBef>
                <a:spcPct val="50000"/>
              </a:spcBef>
              <a:buFont typeface="Wingdings 2" pitchFamily="18" charset="2"/>
              <a:buAutoNum type="arabicPeriod" startAt="3"/>
            </a:pPr>
            <a:r>
              <a:rPr lang="de-DE" altLang="de-DE">
                <a:cs typeface="Times New Roman" pitchFamily="18" charset="0"/>
              </a:rPr>
              <a:t>Da Sprache gewöhnlich nur beim Ausatmen hervorgebracht wird, ist der Luftdruck in den Lungen unmittelbar vor dem Sprechen höher als der atmosphärische Druck.</a:t>
            </a:r>
          </a:p>
          <a:p>
            <a:pPr marL="457200" indent="-457200">
              <a:spcBef>
                <a:spcPct val="50000"/>
              </a:spcBef>
              <a:buFont typeface="Wingdings" pitchFamily="2" charset="2"/>
              <a:buAutoNum type="arabicPeriod" startAt="3"/>
            </a:pPr>
            <a:r>
              <a:rPr lang="de-DE" altLang="de-DE">
                <a:cs typeface="Times New Roman" pitchFamily="18" charset="0"/>
              </a:rPr>
              <a:t>Vor dem Beginn des Sprechens wird die Glottis soweit verengt, dass ein normaler ungehinderter Luftstrom zur Schwingung der Stimmfalten führt (Bernoulli-Effekt).</a:t>
            </a:r>
          </a:p>
          <a:p>
            <a:pPr marL="457200" indent="-457200">
              <a:spcBef>
                <a:spcPct val="50000"/>
              </a:spcBef>
            </a:pPr>
            <a:endParaRPr lang="de-DE" alt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left)">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wipe(left)">
                                      <p:cBhvr>
                                        <p:cTn id="12"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altLang="de-DE">
                <a:cs typeface="Times New Roman" pitchFamily="18" charset="0"/>
              </a:rPr>
              <a:t>Resonanz-Merkmale</a:t>
            </a:r>
            <a:endParaRPr lang="de-DE" altLang="de-DE" i="1">
              <a:cs typeface="Times New Roman" pitchFamily="18" charset="0"/>
            </a:endParaRPr>
          </a:p>
        </p:txBody>
      </p:sp>
      <p:sp>
        <p:nvSpPr>
          <p:cNvPr id="19459" name="Rectangle 3"/>
          <p:cNvSpPr>
            <a:spLocks noGrp="1" noChangeArrowheads="1"/>
          </p:cNvSpPr>
          <p:nvPr>
            <p:ph type="body" idx="1"/>
          </p:nvPr>
        </p:nvSpPr>
        <p:spPr>
          <a:xfrm>
            <a:off x="685800" y="1981200"/>
            <a:ext cx="8229600" cy="4114800"/>
          </a:xfrm>
        </p:spPr>
        <p:txBody>
          <a:bodyPr/>
          <a:lstStyle/>
          <a:p>
            <a:pPr marL="0" indent="0" algn="just">
              <a:buFont typeface="Wingdings 2" pitchFamily="18" charset="2"/>
              <a:buNone/>
            </a:pPr>
            <a:r>
              <a:rPr lang="de-DE" altLang="de-DE"/>
              <a:t>Im traditionellen Klassifikationssystem werden zur Charakterisierung der Artikulation von </a:t>
            </a:r>
            <a:r>
              <a:rPr lang="de-DE" altLang="de-DE">
                <a:solidFill>
                  <a:schemeClr val="accent2"/>
                </a:solidFill>
              </a:rPr>
              <a:t>Konsonanten</a:t>
            </a:r>
            <a:r>
              <a:rPr lang="de-DE" altLang="de-DE"/>
              <a:t> und </a:t>
            </a:r>
            <a:r>
              <a:rPr lang="de-DE" altLang="de-DE">
                <a:solidFill>
                  <a:schemeClr val="accent2"/>
                </a:solidFill>
              </a:rPr>
              <a:t>Vokalen</a:t>
            </a:r>
            <a:r>
              <a:rPr lang="de-DE" altLang="de-DE"/>
              <a:t> verschiedene Merkmale verwendet.</a:t>
            </a:r>
          </a:p>
          <a:p>
            <a:pPr marL="768350" lvl="1" algn="just"/>
            <a:r>
              <a:rPr lang="de-DE" altLang="de-DE"/>
              <a:t>Vokalartikulationen werden mithilfe der Merkmale “vorne–hinten” und “hoch–niedrig” beschrieben;</a:t>
            </a:r>
          </a:p>
          <a:p>
            <a:pPr marL="768350" lvl="1" algn="just"/>
            <a:r>
              <a:rPr lang="de-DE" altLang="de-DE"/>
              <a:t>Konsonantenartikulationen mithilfe eines mehrwertigen Para-meters charakterisiert werden, der sich auf die Lokalisierung einer Enge im Lautgang bezieht.</a:t>
            </a:r>
          </a:p>
          <a:p>
            <a:pPr marL="0" indent="0" algn="just">
              <a:buFont typeface="Wingdings 2" pitchFamily="18" charset="2"/>
              <a:buNone/>
            </a:pPr>
            <a:r>
              <a:rPr lang="de-DE" altLang="de-DE">
                <a:cs typeface="Times New Roman" pitchFamily="18" charset="0"/>
              </a:rPr>
              <a:t>Chomsky &amp; Halle versuchen eine </a:t>
            </a:r>
            <a:r>
              <a:rPr lang="de-DE" altLang="de-DE">
                <a:solidFill>
                  <a:schemeClr val="accent2"/>
                </a:solidFill>
                <a:cs typeface="Times New Roman" pitchFamily="18" charset="0"/>
              </a:rPr>
              <a:t>einheitliche</a:t>
            </a:r>
            <a:r>
              <a:rPr lang="de-DE" altLang="de-DE">
                <a:cs typeface="Times New Roman" pitchFamily="18" charset="0"/>
              </a:rPr>
              <a:t> Charak-terisierung sowohl der Vokale als auch der Konsonanten zu erreichen.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left)">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left)">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de-DE" altLang="de-DE"/>
              <a:t>Resonanz-Merkmale</a:t>
            </a:r>
          </a:p>
        </p:txBody>
      </p:sp>
      <p:sp>
        <p:nvSpPr>
          <p:cNvPr id="20485" name="Rectangle 5"/>
          <p:cNvSpPr>
            <a:spLocks noChangeArrowheads="1"/>
          </p:cNvSpPr>
          <p:nvPr/>
        </p:nvSpPr>
        <p:spPr bwMode="auto">
          <a:xfrm>
            <a:off x="1193800" y="4775200"/>
            <a:ext cx="60198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lgn="l">
              <a:defRPr>
                <a:solidFill>
                  <a:schemeClr val="tx1"/>
                </a:solidFill>
                <a:latin typeface="Arial" pitchFamily="34" charset="0"/>
                <a:cs typeface="Arial" pitchFamily="34" charset="0"/>
              </a:defRPr>
            </a:lvl1pPr>
            <a:lvl2pPr marL="768350" indent="-285750" algn="l">
              <a:defRPr>
                <a:solidFill>
                  <a:schemeClr val="tx1"/>
                </a:solidFill>
                <a:latin typeface="Arial" pitchFamily="34" charset="0"/>
                <a:cs typeface="Arial" pitchFamily="34" charset="0"/>
              </a:defRPr>
            </a:lvl2pPr>
            <a:lvl3pPr marL="1187450" indent="-228600" algn="l">
              <a:defRPr>
                <a:solidFill>
                  <a:schemeClr val="tx1"/>
                </a:solidFill>
                <a:latin typeface="Arial" pitchFamily="34" charset="0"/>
                <a:cs typeface="Arial" pitchFamily="34" charset="0"/>
              </a:defRPr>
            </a:lvl3pPr>
            <a:lvl4pPr marL="160655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20000"/>
              </a:spcBef>
              <a:buClr>
                <a:schemeClr val="tx2"/>
              </a:buClr>
              <a:buFont typeface="Wingdings" pitchFamily="2" charset="2"/>
              <a:buNone/>
            </a:pPr>
            <a:r>
              <a:rPr lang="de-DE" altLang="de-DE" sz="2000" b="1">
                <a:effectLst/>
                <a:cs typeface="Times New Roman" pitchFamily="18" charset="0"/>
              </a:rPr>
              <a:t>Zunächst wird mithilfe der Merkmale “koronal-nicht-koronal” und “anterior-nicht-anterior” eine vierfache Unterteilung vorgenommen. </a:t>
            </a:r>
            <a:endParaRPr lang="de-DE" altLang="de-DE" sz="2000" b="1">
              <a:effectLst/>
            </a:endParaRPr>
          </a:p>
        </p:txBody>
      </p:sp>
      <p:sp>
        <p:nvSpPr>
          <p:cNvPr id="20486" name="Freeform 6"/>
          <p:cNvSpPr>
            <a:spLocks/>
          </p:cNvSpPr>
          <p:nvPr/>
        </p:nvSpPr>
        <p:spPr bwMode="auto">
          <a:xfrm>
            <a:off x="892175" y="1628775"/>
            <a:ext cx="7280275" cy="2501900"/>
          </a:xfrm>
          <a:custGeom>
            <a:avLst/>
            <a:gdLst>
              <a:gd name="T0" fmla="*/ 186 w 4586"/>
              <a:gd name="T1" fmla="*/ 363 h 1576"/>
              <a:gd name="T2" fmla="*/ 231 w 4586"/>
              <a:gd name="T3" fmla="*/ 590 h 1576"/>
              <a:gd name="T4" fmla="*/ 95 w 4586"/>
              <a:gd name="T5" fmla="*/ 1043 h 1576"/>
              <a:gd name="T6" fmla="*/ 5 w 4586"/>
              <a:gd name="T7" fmla="*/ 1270 h 1576"/>
              <a:gd name="T8" fmla="*/ 66 w 4586"/>
              <a:gd name="T9" fmla="*/ 1531 h 1576"/>
              <a:gd name="T10" fmla="*/ 276 w 4586"/>
              <a:gd name="T11" fmla="*/ 1540 h 1576"/>
              <a:gd name="T12" fmla="*/ 450 w 4586"/>
              <a:gd name="T13" fmla="*/ 1409 h 1576"/>
              <a:gd name="T14" fmla="*/ 821 w 4586"/>
              <a:gd name="T15" fmla="*/ 1225 h 1576"/>
              <a:gd name="T16" fmla="*/ 1288 w 4586"/>
              <a:gd name="T17" fmla="*/ 1069 h 1576"/>
              <a:gd name="T18" fmla="*/ 1480 w 4586"/>
              <a:gd name="T19" fmla="*/ 964 h 1576"/>
              <a:gd name="T20" fmla="*/ 1890 w 4586"/>
              <a:gd name="T21" fmla="*/ 519 h 1576"/>
              <a:gd name="T22" fmla="*/ 2606 w 4586"/>
              <a:gd name="T23" fmla="*/ 161 h 1576"/>
              <a:gd name="T24" fmla="*/ 3452 w 4586"/>
              <a:gd name="T25" fmla="*/ 227 h 1576"/>
              <a:gd name="T26" fmla="*/ 4223 w 4586"/>
              <a:gd name="T27" fmla="*/ 590 h 1576"/>
              <a:gd name="T28" fmla="*/ 4405 w 4586"/>
              <a:gd name="T29" fmla="*/ 998 h 1576"/>
              <a:gd name="T30" fmla="*/ 4359 w 4586"/>
              <a:gd name="T31" fmla="*/ 1179 h 1576"/>
              <a:gd name="T32" fmla="*/ 4495 w 4586"/>
              <a:gd name="T33" fmla="*/ 1270 h 1576"/>
              <a:gd name="T34" fmla="*/ 4578 w 4586"/>
              <a:gd name="T35" fmla="*/ 1016 h 1576"/>
              <a:gd name="T36" fmla="*/ 4541 w 4586"/>
              <a:gd name="T37" fmla="*/ 0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86" h="1576">
                <a:moveTo>
                  <a:pt x="186" y="363"/>
                </a:moveTo>
                <a:cubicBezTo>
                  <a:pt x="216" y="420"/>
                  <a:pt x="246" y="477"/>
                  <a:pt x="231" y="590"/>
                </a:cubicBezTo>
                <a:cubicBezTo>
                  <a:pt x="216" y="703"/>
                  <a:pt x="133" y="930"/>
                  <a:pt x="95" y="1043"/>
                </a:cubicBezTo>
                <a:cubicBezTo>
                  <a:pt x="57" y="1156"/>
                  <a:pt x="10" y="1189"/>
                  <a:pt x="5" y="1270"/>
                </a:cubicBezTo>
                <a:cubicBezTo>
                  <a:pt x="0" y="1351"/>
                  <a:pt x="21" y="1486"/>
                  <a:pt x="66" y="1531"/>
                </a:cubicBezTo>
                <a:cubicBezTo>
                  <a:pt x="111" y="1576"/>
                  <a:pt x="212" y="1560"/>
                  <a:pt x="276" y="1540"/>
                </a:cubicBezTo>
                <a:cubicBezTo>
                  <a:pt x="340" y="1520"/>
                  <a:pt x="359" y="1461"/>
                  <a:pt x="450" y="1409"/>
                </a:cubicBezTo>
                <a:cubicBezTo>
                  <a:pt x="541" y="1357"/>
                  <a:pt x="681" y="1282"/>
                  <a:pt x="821" y="1225"/>
                </a:cubicBezTo>
                <a:cubicBezTo>
                  <a:pt x="961" y="1168"/>
                  <a:pt x="1178" y="1112"/>
                  <a:pt x="1288" y="1069"/>
                </a:cubicBezTo>
                <a:cubicBezTo>
                  <a:pt x="1398" y="1026"/>
                  <a:pt x="1380" y="1056"/>
                  <a:pt x="1480" y="964"/>
                </a:cubicBezTo>
                <a:cubicBezTo>
                  <a:pt x="1580" y="872"/>
                  <a:pt x="1702" y="653"/>
                  <a:pt x="1890" y="519"/>
                </a:cubicBezTo>
                <a:cubicBezTo>
                  <a:pt x="2078" y="385"/>
                  <a:pt x="2346" y="210"/>
                  <a:pt x="2606" y="161"/>
                </a:cubicBezTo>
                <a:cubicBezTo>
                  <a:pt x="2866" y="112"/>
                  <a:pt x="3183" y="156"/>
                  <a:pt x="3452" y="227"/>
                </a:cubicBezTo>
                <a:cubicBezTo>
                  <a:pt x="3721" y="298"/>
                  <a:pt x="4064" y="462"/>
                  <a:pt x="4223" y="590"/>
                </a:cubicBezTo>
                <a:cubicBezTo>
                  <a:pt x="4382" y="718"/>
                  <a:pt x="4382" y="900"/>
                  <a:pt x="4405" y="998"/>
                </a:cubicBezTo>
                <a:cubicBezTo>
                  <a:pt x="4428" y="1096"/>
                  <a:pt x="4344" y="1134"/>
                  <a:pt x="4359" y="1179"/>
                </a:cubicBezTo>
                <a:cubicBezTo>
                  <a:pt x="4374" y="1224"/>
                  <a:pt x="4458" y="1297"/>
                  <a:pt x="4495" y="1270"/>
                </a:cubicBezTo>
                <a:cubicBezTo>
                  <a:pt x="4532" y="1243"/>
                  <a:pt x="4570" y="1228"/>
                  <a:pt x="4578" y="1016"/>
                </a:cubicBezTo>
                <a:cubicBezTo>
                  <a:pt x="4586" y="804"/>
                  <a:pt x="4549" y="212"/>
                  <a:pt x="4541" y="0"/>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7" name="Freeform 7"/>
          <p:cNvSpPr>
            <a:spLocks/>
          </p:cNvSpPr>
          <p:nvPr/>
        </p:nvSpPr>
        <p:spPr bwMode="auto">
          <a:xfrm>
            <a:off x="8101013" y="3500438"/>
            <a:ext cx="142875" cy="2089150"/>
          </a:xfrm>
          <a:custGeom>
            <a:avLst/>
            <a:gdLst>
              <a:gd name="T0" fmla="*/ 0 w 90"/>
              <a:gd name="T1" fmla="*/ 0 h 1316"/>
              <a:gd name="T2" fmla="*/ 45 w 90"/>
              <a:gd name="T3" fmla="*/ 635 h 1316"/>
              <a:gd name="T4" fmla="*/ 90 w 90"/>
              <a:gd name="T5" fmla="*/ 1316 h 1316"/>
            </a:gdLst>
            <a:ahLst/>
            <a:cxnLst>
              <a:cxn ang="0">
                <a:pos x="T0" y="T1"/>
              </a:cxn>
              <a:cxn ang="0">
                <a:pos x="T2" y="T3"/>
              </a:cxn>
              <a:cxn ang="0">
                <a:pos x="T4" y="T5"/>
              </a:cxn>
            </a:cxnLst>
            <a:rect l="0" t="0" r="r" b="b"/>
            <a:pathLst>
              <a:path w="90" h="1316">
                <a:moveTo>
                  <a:pt x="0" y="0"/>
                </a:moveTo>
                <a:cubicBezTo>
                  <a:pt x="15" y="208"/>
                  <a:pt x="30" y="416"/>
                  <a:pt x="45" y="635"/>
                </a:cubicBezTo>
                <a:cubicBezTo>
                  <a:pt x="60" y="854"/>
                  <a:pt x="75" y="1085"/>
                  <a:pt x="90" y="1316"/>
                </a:cubicBezTo>
              </a:path>
            </a:pathLst>
          </a:custGeom>
          <a:noFill/>
          <a:ln w="38100" cap="sq"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89" name="Line 9"/>
          <p:cNvSpPr>
            <a:spLocks noChangeShapeType="1"/>
          </p:cNvSpPr>
          <p:nvPr/>
        </p:nvSpPr>
        <p:spPr bwMode="auto">
          <a:xfrm flipV="1">
            <a:off x="7308850" y="4508500"/>
            <a:ext cx="1079500" cy="730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0" name="Line 10"/>
          <p:cNvSpPr>
            <a:spLocks noChangeShapeType="1"/>
          </p:cNvSpPr>
          <p:nvPr/>
        </p:nvSpPr>
        <p:spPr bwMode="auto">
          <a:xfrm>
            <a:off x="1763713" y="3068638"/>
            <a:ext cx="144462" cy="4318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1" name="Line 11"/>
          <p:cNvSpPr>
            <a:spLocks noChangeShapeType="1"/>
          </p:cNvSpPr>
          <p:nvPr/>
        </p:nvSpPr>
        <p:spPr bwMode="auto">
          <a:xfrm>
            <a:off x="3132138" y="2349500"/>
            <a:ext cx="287337" cy="35877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2" name="Line 12"/>
          <p:cNvSpPr>
            <a:spLocks noChangeShapeType="1"/>
          </p:cNvSpPr>
          <p:nvPr/>
        </p:nvSpPr>
        <p:spPr bwMode="auto">
          <a:xfrm flipH="1">
            <a:off x="5724525" y="1628775"/>
            <a:ext cx="71438" cy="4318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3" name="Line 13"/>
          <p:cNvSpPr>
            <a:spLocks noChangeShapeType="1"/>
          </p:cNvSpPr>
          <p:nvPr/>
        </p:nvSpPr>
        <p:spPr bwMode="auto">
          <a:xfrm flipH="1">
            <a:off x="6948488" y="2349500"/>
            <a:ext cx="503237" cy="6477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4" name="Line 14"/>
          <p:cNvSpPr>
            <a:spLocks noChangeShapeType="1"/>
          </p:cNvSpPr>
          <p:nvPr/>
        </p:nvSpPr>
        <p:spPr bwMode="auto">
          <a:xfrm>
            <a:off x="2987675" y="3141663"/>
            <a:ext cx="360363" cy="64770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5" name="Freeform 15"/>
          <p:cNvSpPr>
            <a:spLocks/>
          </p:cNvSpPr>
          <p:nvPr/>
        </p:nvSpPr>
        <p:spPr bwMode="auto">
          <a:xfrm>
            <a:off x="3276600" y="2349500"/>
            <a:ext cx="1439863" cy="1150938"/>
          </a:xfrm>
          <a:custGeom>
            <a:avLst/>
            <a:gdLst>
              <a:gd name="T0" fmla="*/ 907 w 907"/>
              <a:gd name="T1" fmla="*/ 0 h 725"/>
              <a:gd name="T2" fmla="*/ 544 w 907"/>
              <a:gd name="T3" fmla="*/ 226 h 725"/>
              <a:gd name="T4" fmla="*/ 317 w 907"/>
              <a:gd name="T5" fmla="*/ 408 h 725"/>
              <a:gd name="T6" fmla="*/ 0 w 907"/>
              <a:gd name="T7" fmla="*/ 725 h 725"/>
            </a:gdLst>
            <a:ahLst/>
            <a:cxnLst>
              <a:cxn ang="0">
                <a:pos x="T0" y="T1"/>
              </a:cxn>
              <a:cxn ang="0">
                <a:pos x="T2" y="T3"/>
              </a:cxn>
              <a:cxn ang="0">
                <a:pos x="T4" y="T5"/>
              </a:cxn>
              <a:cxn ang="0">
                <a:pos x="T6" y="T7"/>
              </a:cxn>
            </a:cxnLst>
            <a:rect l="0" t="0" r="r" b="b"/>
            <a:pathLst>
              <a:path w="907" h="725">
                <a:moveTo>
                  <a:pt x="907" y="0"/>
                </a:moveTo>
                <a:cubicBezTo>
                  <a:pt x="774" y="79"/>
                  <a:pt x="642" y="158"/>
                  <a:pt x="544" y="226"/>
                </a:cubicBezTo>
                <a:cubicBezTo>
                  <a:pt x="446" y="294"/>
                  <a:pt x="408" y="325"/>
                  <a:pt x="317" y="408"/>
                </a:cubicBezTo>
                <a:cubicBezTo>
                  <a:pt x="226" y="491"/>
                  <a:pt x="113" y="608"/>
                  <a:pt x="0" y="725"/>
                </a:cubicBezTo>
              </a:path>
            </a:pathLst>
          </a:custGeom>
          <a:noFill/>
          <a:ln w="5715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6" name="Freeform 16"/>
          <p:cNvSpPr>
            <a:spLocks/>
          </p:cNvSpPr>
          <p:nvPr/>
        </p:nvSpPr>
        <p:spPr bwMode="auto">
          <a:xfrm>
            <a:off x="5795963" y="2252663"/>
            <a:ext cx="1368425" cy="455612"/>
          </a:xfrm>
          <a:custGeom>
            <a:avLst/>
            <a:gdLst>
              <a:gd name="T0" fmla="*/ 0 w 862"/>
              <a:gd name="T1" fmla="*/ 15 h 287"/>
              <a:gd name="T2" fmla="*/ 227 w 862"/>
              <a:gd name="T3" fmla="*/ 15 h 287"/>
              <a:gd name="T4" fmla="*/ 499 w 862"/>
              <a:gd name="T5" fmla="*/ 106 h 287"/>
              <a:gd name="T6" fmla="*/ 862 w 862"/>
              <a:gd name="T7" fmla="*/ 287 h 287"/>
            </a:gdLst>
            <a:ahLst/>
            <a:cxnLst>
              <a:cxn ang="0">
                <a:pos x="T0" y="T1"/>
              </a:cxn>
              <a:cxn ang="0">
                <a:pos x="T2" y="T3"/>
              </a:cxn>
              <a:cxn ang="0">
                <a:pos x="T4" y="T5"/>
              </a:cxn>
              <a:cxn ang="0">
                <a:pos x="T6" y="T7"/>
              </a:cxn>
            </a:cxnLst>
            <a:rect l="0" t="0" r="r" b="b"/>
            <a:pathLst>
              <a:path w="862" h="287">
                <a:moveTo>
                  <a:pt x="0" y="15"/>
                </a:moveTo>
                <a:cubicBezTo>
                  <a:pt x="72" y="7"/>
                  <a:pt x="144" y="0"/>
                  <a:pt x="227" y="15"/>
                </a:cubicBezTo>
                <a:cubicBezTo>
                  <a:pt x="310" y="30"/>
                  <a:pt x="393" y="61"/>
                  <a:pt x="499" y="106"/>
                </a:cubicBezTo>
                <a:cubicBezTo>
                  <a:pt x="605" y="151"/>
                  <a:pt x="733" y="219"/>
                  <a:pt x="862" y="287"/>
                </a:cubicBezTo>
              </a:path>
            </a:pathLst>
          </a:custGeom>
          <a:noFill/>
          <a:ln w="57150" cap="sq" cmpd="sng">
            <a:solidFill>
              <a:schemeClr val="tx1"/>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8" name="Line 18"/>
          <p:cNvSpPr>
            <a:spLocks noChangeShapeType="1"/>
          </p:cNvSpPr>
          <p:nvPr/>
        </p:nvSpPr>
        <p:spPr bwMode="auto">
          <a:xfrm>
            <a:off x="7596188" y="4221163"/>
            <a:ext cx="71437" cy="287337"/>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499" name="Line 19"/>
          <p:cNvSpPr>
            <a:spLocks noChangeShapeType="1"/>
          </p:cNvSpPr>
          <p:nvPr/>
        </p:nvSpPr>
        <p:spPr bwMode="auto">
          <a:xfrm flipV="1">
            <a:off x="7667625" y="4581525"/>
            <a:ext cx="0" cy="360363"/>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01" name="Text Box 21"/>
          <p:cNvSpPr txBox="1">
            <a:spLocks noChangeArrowheads="1"/>
          </p:cNvSpPr>
          <p:nvPr/>
        </p:nvSpPr>
        <p:spPr bwMode="auto">
          <a:xfrm>
            <a:off x="7062788" y="4941888"/>
            <a:ext cx="1211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niedrig</a:t>
            </a:r>
          </a:p>
        </p:txBody>
      </p:sp>
      <p:sp>
        <p:nvSpPr>
          <p:cNvPr id="20502" name="Text Box 22"/>
          <p:cNvSpPr txBox="1">
            <a:spLocks noChangeArrowheads="1"/>
          </p:cNvSpPr>
          <p:nvPr/>
        </p:nvSpPr>
        <p:spPr bwMode="auto">
          <a:xfrm>
            <a:off x="4830763" y="2205038"/>
            <a:ext cx="9858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hoch</a:t>
            </a:r>
          </a:p>
        </p:txBody>
      </p:sp>
      <p:sp>
        <p:nvSpPr>
          <p:cNvPr id="20503" name="Text Box 23"/>
          <p:cNvSpPr txBox="1">
            <a:spLocks noChangeArrowheads="1"/>
          </p:cNvSpPr>
          <p:nvPr/>
        </p:nvSpPr>
        <p:spPr bwMode="auto">
          <a:xfrm rot="3513015">
            <a:off x="6898482" y="3047206"/>
            <a:ext cx="928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hoch</a:t>
            </a:r>
          </a:p>
        </p:txBody>
      </p:sp>
      <p:sp>
        <p:nvSpPr>
          <p:cNvPr id="20505" name="Text Box 25"/>
          <p:cNvSpPr txBox="1">
            <a:spLocks noChangeArrowheads="1"/>
          </p:cNvSpPr>
          <p:nvPr/>
        </p:nvSpPr>
        <p:spPr bwMode="auto">
          <a:xfrm rot="-1113145">
            <a:off x="1547813" y="3716338"/>
            <a:ext cx="1322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anterior</a:t>
            </a:r>
          </a:p>
        </p:txBody>
      </p:sp>
      <p:sp>
        <p:nvSpPr>
          <p:cNvPr id="20506" name="Text Box 26"/>
          <p:cNvSpPr txBox="1">
            <a:spLocks noChangeArrowheads="1"/>
          </p:cNvSpPr>
          <p:nvPr/>
        </p:nvSpPr>
        <p:spPr bwMode="auto">
          <a:xfrm rot="-1998252">
            <a:off x="3492500" y="3068638"/>
            <a:ext cx="1230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anterior</a:t>
            </a:r>
          </a:p>
        </p:txBody>
      </p:sp>
      <p:sp>
        <p:nvSpPr>
          <p:cNvPr id="20507" name="Text Box 27"/>
          <p:cNvSpPr txBox="1">
            <a:spLocks noChangeArrowheads="1"/>
          </p:cNvSpPr>
          <p:nvPr/>
        </p:nvSpPr>
        <p:spPr bwMode="auto">
          <a:xfrm rot="-2036615">
            <a:off x="677863" y="3508375"/>
            <a:ext cx="1000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koronal</a:t>
            </a:r>
          </a:p>
        </p:txBody>
      </p:sp>
      <p:sp>
        <p:nvSpPr>
          <p:cNvPr id="20508" name="Text Box 28"/>
          <p:cNvSpPr txBox="1">
            <a:spLocks noChangeArrowheads="1"/>
          </p:cNvSpPr>
          <p:nvPr/>
        </p:nvSpPr>
        <p:spPr bwMode="auto">
          <a:xfrm rot="-1716628">
            <a:off x="1908175" y="2781300"/>
            <a:ext cx="1276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koronal</a:t>
            </a:r>
          </a:p>
        </p:txBody>
      </p:sp>
      <p:sp>
        <p:nvSpPr>
          <p:cNvPr id="20509" name="Text Box 29"/>
          <p:cNvSpPr txBox="1">
            <a:spLocks noChangeArrowheads="1"/>
          </p:cNvSpPr>
          <p:nvPr/>
        </p:nvSpPr>
        <p:spPr bwMode="auto">
          <a:xfrm rot="-2311015">
            <a:off x="3348038" y="1773238"/>
            <a:ext cx="1184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koronal</a:t>
            </a:r>
          </a:p>
        </p:txBody>
      </p:sp>
      <p:sp>
        <p:nvSpPr>
          <p:cNvPr id="20510" name="Text Box 30"/>
          <p:cNvSpPr txBox="1">
            <a:spLocks noChangeArrowheads="1"/>
          </p:cNvSpPr>
          <p:nvPr/>
        </p:nvSpPr>
        <p:spPr bwMode="auto">
          <a:xfrm>
            <a:off x="4284663" y="1341438"/>
            <a:ext cx="105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hinten</a:t>
            </a:r>
          </a:p>
        </p:txBody>
      </p:sp>
      <p:sp>
        <p:nvSpPr>
          <p:cNvPr id="20511" name="Text Box 31"/>
          <p:cNvSpPr txBox="1">
            <a:spLocks noChangeArrowheads="1"/>
          </p:cNvSpPr>
          <p:nvPr/>
        </p:nvSpPr>
        <p:spPr bwMode="auto">
          <a:xfrm rot="1190552">
            <a:off x="6372225" y="1700213"/>
            <a:ext cx="1149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hinten</a:t>
            </a:r>
          </a:p>
        </p:txBody>
      </p:sp>
      <p:sp>
        <p:nvSpPr>
          <p:cNvPr id="20512" name="Freeform 32"/>
          <p:cNvSpPr>
            <a:spLocks/>
          </p:cNvSpPr>
          <p:nvPr/>
        </p:nvSpPr>
        <p:spPr bwMode="auto">
          <a:xfrm>
            <a:off x="1763713" y="3429000"/>
            <a:ext cx="576262" cy="600075"/>
          </a:xfrm>
          <a:custGeom>
            <a:avLst/>
            <a:gdLst>
              <a:gd name="T0" fmla="*/ 45 w 363"/>
              <a:gd name="T1" fmla="*/ 91 h 378"/>
              <a:gd name="T2" fmla="*/ 0 w 363"/>
              <a:gd name="T3" fmla="*/ 272 h 378"/>
              <a:gd name="T4" fmla="*/ 45 w 363"/>
              <a:gd name="T5" fmla="*/ 363 h 378"/>
              <a:gd name="T6" fmla="*/ 136 w 363"/>
              <a:gd name="T7" fmla="*/ 318 h 378"/>
              <a:gd name="T8" fmla="*/ 363 w 363"/>
              <a:gd name="T9" fmla="*/ 0 h 378"/>
            </a:gdLst>
            <a:ahLst/>
            <a:cxnLst>
              <a:cxn ang="0">
                <a:pos x="T0" y="T1"/>
              </a:cxn>
              <a:cxn ang="0">
                <a:pos x="T2" y="T3"/>
              </a:cxn>
              <a:cxn ang="0">
                <a:pos x="T4" y="T5"/>
              </a:cxn>
              <a:cxn ang="0">
                <a:pos x="T6" y="T7"/>
              </a:cxn>
              <a:cxn ang="0">
                <a:pos x="T8" y="T9"/>
              </a:cxn>
            </a:cxnLst>
            <a:rect l="0" t="0" r="r" b="b"/>
            <a:pathLst>
              <a:path w="363" h="378">
                <a:moveTo>
                  <a:pt x="45" y="91"/>
                </a:moveTo>
                <a:cubicBezTo>
                  <a:pt x="22" y="159"/>
                  <a:pt x="0" y="227"/>
                  <a:pt x="0" y="272"/>
                </a:cubicBezTo>
                <a:cubicBezTo>
                  <a:pt x="0" y="317"/>
                  <a:pt x="22" y="355"/>
                  <a:pt x="45" y="363"/>
                </a:cubicBezTo>
                <a:cubicBezTo>
                  <a:pt x="68" y="371"/>
                  <a:pt x="83" y="378"/>
                  <a:pt x="136" y="318"/>
                </a:cubicBezTo>
                <a:cubicBezTo>
                  <a:pt x="189" y="258"/>
                  <a:pt x="276" y="129"/>
                  <a:pt x="363" y="0"/>
                </a:cubicBezTo>
              </a:path>
            </a:pathLst>
          </a:custGeom>
          <a:solidFill>
            <a:schemeClr val="accent1"/>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3" name="Text Box 33"/>
          <p:cNvSpPr txBox="1">
            <a:spLocks noChangeArrowheads="1"/>
          </p:cNvSpPr>
          <p:nvPr/>
        </p:nvSpPr>
        <p:spPr bwMode="auto">
          <a:xfrm>
            <a:off x="7019925" y="3789363"/>
            <a:ext cx="1119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de-DE" altLang="de-DE" sz="2000">
                <a:solidFill>
                  <a:srgbClr val="0033CC"/>
                </a:solidFill>
                <a:effectLst>
                  <a:outerShdw blurRad="38100" dist="38100" dir="2700000" algn="tl">
                    <a:srgbClr val="C0C0C0"/>
                  </a:outerShdw>
                </a:effectLst>
                <a:latin typeface="Tahoma" pitchFamily="34" charset="0"/>
              </a:rPr>
              <a:t>- niedrig</a:t>
            </a:r>
          </a:p>
        </p:txBody>
      </p:sp>
      <p:sp>
        <p:nvSpPr>
          <p:cNvPr id="20514" name="Line 34"/>
          <p:cNvSpPr>
            <a:spLocks noChangeShapeType="1"/>
          </p:cNvSpPr>
          <p:nvPr/>
        </p:nvSpPr>
        <p:spPr bwMode="auto">
          <a:xfrm flipH="1" flipV="1">
            <a:off x="7164388" y="2708275"/>
            <a:ext cx="215900" cy="288925"/>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5" name="Line 35"/>
          <p:cNvSpPr>
            <a:spLocks noChangeShapeType="1"/>
          </p:cNvSpPr>
          <p:nvPr/>
        </p:nvSpPr>
        <p:spPr bwMode="auto">
          <a:xfrm flipH="1" flipV="1">
            <a:off x="5795963" y="1700213"/>
            <a:ext cx="504825" cy="73025"/>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6" name="Line 36"/>
          <p:cNvSpPr>
            <a:spLocks noChangeShapeType="1"/>
          </p:cNvSpPr>
          <p:nvPr/>
        </p:nvSpPr>
        <p:spPr bwMode="auto">
          <a:xfrm flipV="1">
            <a:off x="5292725" y="1700213"/>
            <a:ext cx="503238" cy="0"/>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7" name="Line 37"/>
          <p:cNvSpPr>
            <a:spLocks noChangeShapeType="1"/>
          </p:cNvSpPr>
          <p:nvPr/>
        </p:nvSpPr>
        <p:spPr bwMode="auto">
          <a:xfrm flipV="1">
            <a:off x="2771775" y="3573463"/>
            <a:ext cx="431800" cy="215900"/>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8" name="Line 38"/>
          <p:cNvSpPr>
            <a:spLocks noChangeShapeType="1"/>
          </p:cNvSpPr>
          <p:nvPr/>
        </p:nvSpPr>
        <p:spPr bwMode="auto">
          <a:xfrm flipV="1">
            <a:off x="1619250" y="3284538"/>
            <a:ext cx="215900" cy="144462"/>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19" name="Line 39"/>
          <p:cNvSpPr>
            <a:spLocks noChangeShapeType="1"/>
          </p:cNvSpPr>
          <p:nvPr/>
        </p:nvSpPr>
        <p:spPr bwMode="auto">
          <a:xfrm flipH="1">
            <a:off x="1835150" y="3213100"/>
            <a:ext cx="215900" cy="71438"/>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20" name="Line 40"/>
          <p:cNvSpPr>
            <a:spLocks noChangeShapeType="1"/>
          </p:cNvSpPr>
          <p:nvPr/>
        </p:nvSpPr>
        <p:spPr bwMode="auto">
          <a:xfrm flipV="1">
            <a:off x="3059113" y="2492375"/>
            <a:ext cx="217487" cy="215900"/>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0521" name="Line 41"/>
          <p:cNvSpPr>
            <a:spLocks noChangeShapeType="1"/>
          </p:cNvSpPr>
          <p:nvPr/>
        </p:nvSpPr>
        <p:spPr bwMode="auto">
          <a:xfrm flipH="1">
            <a:off x="3276600" y="2349500"/>
            <a:ext cx="215900" cy="142875"/>
          </a:xfrm>
          <a:prstGeom prst="line">
            <a:avLst/>
          </a:prstGeom>
          <a:noFill/>
          <a:ln w="5715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ox(out)">
                                      <p:cBhvr>
                                        <p:cTn id="7" dur="5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de-DE" altLang="de-DE"/>
              <a:t>Resonanzmerkmale: </a:t>
            </a:r>
            <a:r>
              <a:rPr lang="de-DE" altLang="de-DE" i="1"/>
              <a:t>koronal</a:t>
            </a:r>
          </a:p>
        </p:txBody>
      </p:sp>
      <p:sp>
        <p:nvSpPr>
          <p:cNvPr id="21507" name="Rectangle 3"/>
          <p:cNvSpPr>
            <a:spLocks noGrp="1" noChangeArrowheads="1"/>
          </p:cNvSpPr>
          <p:nvPr>
            <p:ph type="body" idx="1"/>
          </p:nvPr>
        </p:nvSpPr>
        <p:spPr>
          <a:xfrm>
            <a:off x="684213" y="1752600"/>
            <a:ext cx="7704137" cy="4343400"/>
          </a:xfrm>
        </p:spPr>
        <p:txBody>
          <a:bodyPr/>
          <a:lstStyle/>
          <a:p>
            <a:pPr marL="0" indent="0" algn="just">
              <a:buFont typeface="Wingdings 2" pitchFamily="18" charset="2"/>
              <a:buNone/>
            </a:pPr>
            <a:r>
              <a:rPr lang="de-DE" altLang="de-DE">
                <a:solidFill>
                  <a:schemeClr val="accent2"/>
                </a:solidFill>
                <a:cs typeface="Times New Roman" pitchFamily="18" charset="0"/>
              </a:rPr>
              <a:t>Koronale</a:t>
            </a:r>
            <a:r>
              <a:rPr lang="de-DE" altLang="de-DE">
                <a:cs typeface="Times New Roman" pitchFamily="18" charset="0"/>
              </a:rPr>
              <a:t> Laute werden durch eine Anhebung des Zungenkranzes (lat. </a:t>
            </a:r>
            <a:r>
              <a:rPr lang="de-DE" altLang="de-DE" i="1">
                <a:cs typeface="Times New Roman" pitchFamily="18" charset="0"/>
              </a:rPr>
              <a:t>corona</a:t>
            </a:r>
            <a:r>
              <a:rPr lang="de-DE" altLang="de-DE">
                <a:cs typeface="Times New Roman" pitchFamily="18" charset="0"/>
              </a:rPr>
              <a:t>, d.h. Zungenspitze bzw. Zungenblatt) über die seine neutrale Stellung hinaus gebildet; bei </a:t>
            </a:r>
            <a:r>
              <a:rPr lang="de-DE" altLang="de-DE">
                <a:solidFill>
                  <a:schemeClr val="accent2"/>
                </a:solidFill>
                <a:cs typeface="Times New Roman" pitchFamily="18" charset="0"/>
              </a:rPr>
              <a:t>nicht-koronalen</a:t>
            </a:r>
            <a:r>
              <a:rPr lang="de-DE" altLang="de-DE">
                <a:cs typeface="Times New Roman" pitchFamily="18" charset="0"/>
              </a:rPr>
              <a:t> Lauten befindet sich der Zungenkranz in der neutralen Stellung.</a:t>
            </a:r>
          </a:p>
          <a:p>
            <a:pPr marL="0" indent="0"/>
            <a:endParaRPr lang="de-DE" altLang="de-D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de-DE" altLang="de-DE"/>
              <a:t>Resonanzmerkmal </a:t>
            </a:r>
            <a:r>
              <a:rPr lang="de-DE" altLang="de-DE" i="1"/>
              <a:t>koronal</a:t>
            </a:r>
            <a:r>
              <a:rPr lang="de-DE" altLang="de-DE"/>
              <a:t>: Beispiele</a:t>
            </a:r>
          </a:p>
        </p:txBody>
      </p:sp>
      <p:sp>
        <p:nvSpPr>
          <p:cNvPr id="22531" name="Rectangle 3"/>
          <p:cNvSpPr>
            <a:spLocks noGrp="1" noChangeArrowheads="1"/>
          </p:cNvSpPr>
          <p:nvPr>
            <p:ph type="body" idx="1"/>
          </p:nvPr>
        </p:nvSpPr>
        <p:spPr/>
        <p:txBody>
          <a:bodyPr/>
          <a:lstStyle/>
          <a:p>
            <a:pPr marL="0" indent="0">
              <a:buFont typeface="Wingdings 2" pitchFamily="18" charset="2"/>
              <a:buNone/>
            </a:pPr>
            <a:r>
              <a:rPr lang="de-DE" altLang="de-DE" dirty="0">
                <a:cs typeface="Times New Roman" pitchFamily="18" charset="0"/>
              </a:rPr>
              <a:t>Die sog. </a:t>
            </a:r>
            <a:r>
              <a:rPr lang="de-DE" altLang="de-DE" dirty="0">
                <a:solidFill>
                  <a:schemeClr val="accent2"/>
                </a:solidFill>
                <a:cs typeface="Times New Roman" pitchFamily="18" charset="0"/>
              </a:rPr>
              <a:t>dentalen</a:t>
            </a:r>
            <a:r>
              <a:rPr lang="de-DE" altLang="de-DE" dirty="0">
                <a:cs typeface="Times New Roman" pitchFamily="18" charset="0"/>
              </a:rPr>
              <a:t>, </a:t>
            </a:r>
            <a:r>
              <a:rPr lang="de-DE" altLang="de-DE" dirty="0">
                <a:solidFill>
                  <a:schemeClr val="accent2"/>
                </a:solidFill>
                <a:cs typeface="Times New Roman" pitchFamily="18" charset="0"/>
              </a:rPr>
              <a:t>alveolaren</a:t>
            </a:r>
            <a:r>
              <a:rPr lang="de-DE" altLang="de-DE" dirty="0">
                <a:cs typeface="Times New Roman" pitchFamily="18" charset="0"/>
              </a:rPr>
              <a:t>, und </a:t>
            </a:r>
            <a:r>
              <a:rPr lang="de-DE" altLang="de-DE" dirty="0" err="1">
                <a:solidFill>
                  <a:schemeClr val="accent2"/>
                </a:solidFill>
                <a:cs typeface="Times New Roman" pitchFamily="18" charset="0"/>
              </a:rPr>
              <a:t>palato</a:t>
            </a:r>
            <a:r>
              <a:rPr lang="de-DE" altLang="de-DE" dirty="0">
                <a:solidFill>
                  <a:schemeClr val="accent2"/>
                </a:solidFill>
                <a:cs typeface="Times New Roman" pitchFamily="18" charset="0"/>
              </a:rPr>
              <a:t>-alveolaren</a:t>
            </a:r>
            <a:r>
              <a:rPr lang="de-DE" altLang="de-DE" dirty="0">
                <a:cs typeface="Times New Roman" pitchFamily="18" charset="0"/>
              </a:rPr>
              <a:t> Konsonanten sind </a:t>
            </a:r>
            <a:r>
              <a:rPr lang="de-DE" altLang="de-DE" dirty="0" err="1">
                <a:solidFill>
                  <a:schemeClr val="accent2"/>
                </a:solidFill>
                <a:cs typeface="Times New Roman" pitchFamily="18" charset="0"/>
              </a:rPr>
              <a:t>koronal</a:t>
            </a:r>
            <a:r>
              <a:rPr lang="de-DE" altLang="de-DE" dirty="0">
                <a:cs typeface="Times New Roman" pitchFamily="18" charset="0"/>
              </a:rPr>
              <a:t>, ebenso wie die </a:t>
            </a:r>
            <a:r>
              <a:rPr lang="de-DE" altLang="de-DE" dirty="0">
                <a:solidFill>
                  <a:schemeClr val="accent2"/>
                </a:solidFill>
                <a:cs typeface="Times New Roman" pitchFamily="18" charset="0"/>
              </a:rPr>
              <a:t>apikal</a:t>
            </a:r>
            <a:r>
              <a:rPr lang="de-DE" altLang="de-DE" dirty="0">
                <a:cs typeface="Times New Roman" pitchFamily="18" charset="0"/>
              </a:rPr>
              <a:t> oder </a:t>
            </a:r>
            <a:r>
              <a:rPr lang="de-DE" altLang="de-DE" dirty="0">
                <a:solidFill>
                  <a:schemeClr val="accent2"/>
                </a:solidFill>
                <a:cs typeface="Times New Roman" pitchFamily="18" charset="0"/>
              </a:rPr>
              <a:t>laminal</a:t>
            </a:r>
            <a:r>
              <a:rPr lang="de-DE" altLang="de-DE" dirty="0">
                <a:cs typeface="Times New Roman" pitchFamily="18" charset="0"/>
              </a:rPr>
              <a:t> artikulierten Liquide. Konsonanten, die mit den Lippen oder mit dem Zungenrücken artikuliert werden, sind </a:t>
            </a:r>
            <a:r>
              <a:rPr lang="de-DE" altLang="de-DE" dirty="0">
                <a:solidFill>
                  <a:schemeClr val="accent2"/>
                </a:solidFill>
                <a:cs typeface="Times New Roman" pitchFamily="18" charset="0"/>
              </a:rPr>
              <a:t>nicht-</a:t>
            </a:r>
            <a:r>
              <a:rPr lang="de-DE" altLang="de-DE" dirty="0" err="1">
                <a:solidFill>
                  <a:schemeClr val="accent2"/>
                </a:solidFill>
                <a:cs typeface="Times New Roman" pitchFamily="18" charset="0"/>
              </a:rPr>
              <a:t>koronal</a:t>
            </a:r>
            <a:r>
              <a:rPr lang="de-DE" altLang="de-DE" dirty="0">
                <a:cs typeface="Times New Roman" pitchFamily="18" charset="0"/>
              </a:rPr>
              <a:t>. Die Gleitlaute /j/ und /w/ sind demnach nicht-</a:t>
            </a:r>
            <a:r>
              <a:rPr lang="de-DE" altLang="de-DE" dirty="0" err="1">
                <a:cs typeface="Times New Roman" pitchFamily="18" charset="0"/>
              </a:rPr>
              <a:t>koronal</a:t>
            </a:r>
            <a:r>
              <a:rPr lang="de-DE" altLang="de-DE" dirty="0">
                <a:cs typeface="Times New Roman" pitchFamily="18" charset="0"/>
              </a:rPr>
              <a:t>. </a:t>
            </a:r>
            <a:r>
              <a:rPr lang="de-DE" altLang="de-DE" dirty="0">
                <a:solidFill>
                  <a:schemeClr val="accent2"/>
                </a:solidFill>
                <a:cs typeface="Times New Roman" pitchFamily="18" charset="0"/>
              </a:rPr>
              <a:t>Retroflexe</a:t>
            </a:r>
            <a:r>
              <a:rPr lang="de-DE" altLang="de-DE" dirty="0">
                <a:cs typeface="Times New Roman" pitchFamily="18" charset="0"/>
              </a:rPr>
              <a:t> Laute sind </a:t>
            </a:r>
            <a:r>
              <a:rPr lang="de-DE" altLang="de-DE" dirty="0" err="1">
                <a:cs typeface="Times New Roman" pitchFamily="18" charset="0"/>
              </a:rPr>
              <a:t>koronal</a:t>
            </a:r>
            <a:r>
              <a:rPr lang="de-DE" altLang="de-DE" dirty="0">
                <a:cs typeface="Times New Roman" pitchFamily="18" charset="0"/>
              </a:rPr>
              <a:t>.</a:t>
            </a:r>
          </a:p>
          <a:p>
            <a:pPr marL="0" indent="0">
              <a:buFont typeface="Wingdings 2" pitchFamily="18" charset="2"/>
              <a:buNone/>
            </a:pPr>
            <a:r>
              <a:rPr lang="en-GB" altLang="de-DE" dirty="0">
                <a:cs typeface="Times New Roman" pitchFamily="18" charset="0"/>
              </a:rPr>
              <a:t>[+</a:t>
            </a:r>
            <a:r>
              <a:rPr lang="en-GB" altLang="de-DE" dirty="0" err="1">
                <a:cs typeface="Times New Roman" pitchFamily="18" charset="0"/>
              </a:rPr>
              <a:t>koronal</a:t>
            </a:r>
            <a:r>
              <a:rPr lang="en-GB" altLang="de-DE" dirty="0">
                <a:cs typeface="Times New Roman" pitchFamily="18" charset="0"/>
              </a:rPr>
              <a:t>] = </a:t>
            </a:r>
            <a:r>
              <a:rPr lang="en-GB" altLang="de-DE" dirty="0" smtClean="0">
                <a:cs typeface="Times New Roman" pitchFamily="18" charset="0"/>
              </a:rPr>
              <a:t>{θ, ð, </a:t>
            </a:r>
            <a:r>
              <a:rPr lang="en-GB" altLang="de-DE" dirty="0">
                <a:cs typeface="Times New Roman" pitchFamily="18" charset="0"/>
              </a:rPr>
              <a:t>t, d, n, s, z, l, r, </a:t>
            </a:r>
            <a:r>
              <a:rPr lang="en-GB" altLang="de-DE" dirty="0" smtClean="0">
                <a:cs typeface="Times New Roman" pitchFamily="18" charset="0"/>
              </a:rPr>
              <a:t>ʃ, ʒ, </a:t>
            </a:r>
            <a:r>
              <a:rPr lang="en-GB" altLang="de-DE" dirty="0" err="1" smtClean="0">
                <a:cs typeface="Times New Roman" pitchFamily="18" charset="0"/>
              </a:rPr>
              <a:t>tʃ</a:t>
            </a:r>
            <a:r>
              <a:rPr lang="en-GB" altLang="de-DE" dirty="0" smtClean="0">
                <a:cs typeface="Times New Roman" pitchFamily="18" charset="0"/>
              </a:rPr>
              <a:t>, </a:t>
            </a:r>
            <a:r>
              <a:rPr lang="en-GB" altLang="de-DE" dirty="0" err="1" smtClean="0">
                <a:cs typeface="Times New Roman" pitchFamily="18" charset="0"/>
              </a:rPr>
              <a:t>dʒ</a:t>
            </a:r>
            <a:r>
              <a:rPr lang="en-GB" altLang="de-DE" dirty="0" smtClean="0">
                <a:cs typeface="Times New Roman" pitchFamily="18" charset="0"/>
              </a:rPr>
              <a:t>}</a:t>
            </a:r>
            <a:endParaRPr lang="de-DE" altLang="de-DE" dirty="0">
              <a:cs typeface="Times New Roman" pitchFamily="18" charset="0"/>
            </a:endParaRPr>
          </a:p>
          <a:p>
            <a:pPr marL="0" indent="0">
              <a:buFont typeface="Wingdings 2" pitchFamily="18" charset="2"/>
              <a:buNone/>
            </a:pPr>
            <a:r>
              <a:rPr lang="en-GB" altLang="de-DE" dirty="0">
                <a:cs typeface="Times New Roman" pitchFamily="18" charset="0"/>
              </a:rPr>
              <a:t>[</a:t>
            </a:r>
            <a:r>
              <a:rPr lang="de-DE" altLang="de-DE" dirty="0">
                <a:latin typeface="Symbol" pitchFamily="18" charset="2"/>
                <a:cs typeface="Times New Roman" pitchFamily="18" charset="0"/>
              </a:rPr>
              <a:t>-</a:t>
            </a:r>
            <a:r>
              <a:rPr lang="en-GB" altLang="de-DE" dirty="0" err="1">
                <a:cs typeface="Times New Roman" pitchFamily="18" charset="0"/>
              </a:rPr>
              <a:t>koronal</a:t>
            </a:r>
            <a:r>
              <a:rPr lang="en-GB" altLang="de-DE" dirty="0">
                <a:cs typeface="Times New Roman" pitchFamily="18" charset="0"/>
              </a:rPr>
              <a:t>] = {p, b, f, v, m, j, w, k, g, </a:t>
            </a:r>
            <a:r>
              <a:rPr lang="en-GB" altLang="de-DE" dirty="0" smtClean="0">
                <a:cs typeface="Times New Roman" pitchFamily="18" charset="0"/>
              </a:rPr>
              <a:t>ŋ} </a:t>
            </a:r>
            <a:r>
              <a:rPr lang="de-DE" altLang="de-DE" dirty="0">
                <a:cs typeface="Times New Roman" pitchFamily="18" charset="0"/>
                <a:sym typeface="Symbol" pitchFamily="18" charset="2"/>
              </a:rPr>
              <a:t></a:t>
            </a:r>
            <a:r>
              <a:rPr lang="en-GB" altLang="de-DE" dirty="0">
                <a:cs typeface="Times New Roman" pitchFamily="18" charset="0"/>
              </a:rPr>
              <a:t> </a:t>
            </a:r>
            <a:r>
              <a:rPr lang="en-GB" altLang="de-DE" dirty="0" err="1">
                <a:cs typeface="Times New Roman" pitchFamily="18" charset="0"/>
              </a:rPr>
              <a:t>Vokale</a:t>
            </a:r>
            <a:endParaRPr lang="de-DE" altLang="de-DE"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left)">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de-DE" altLang="de-DE">
                <a:cs typeface="Times New Roman" pitchFamily="18" charset="0"/>
              </a:rPr>
              <a:t>Resonanzmerkmal</a:t>
            </a:r>
            <a:r>
              <a:rPr lang="de-DE" altLang="de-DE" i="1">
                <a:cs typeface="Times New Roman" pitchFamily="18" charset="0"/>
              </a:rPr>
              <a:t>: anterior</a:t>
            </a:r>
          </a:p>
        </p:txBody>
      </p:sp>
      <p:sp>
        <p:nvSpPr>
          <p:cNvPr id="23555" name="Rectangle 3"/>
          <p:cNvSpPr>
            <a:spLocks noGrp="1" noChangeArrowheads="1"/>
          </p:cNvSpPr>
          <p:nvPr>
            <p:ph type="body" idx="1"/>
          </p:nvPr>
        </p:nvSpPr>
        <p:spPr/>
        <p:txBody>
          <a:bodyPr/>
          <a:lstStyle/>
          <a:p>
            <a:pPr marL="0" indent="0">
              <a:buFont typeface="Wingdings 2" pitchFamily="18" charset="2"/>
              <a:buNone/>
            </a:pPr>
            <a:r>
              <a:rPr lang="de-DE" altLang="de-DE" sz="2800" dirty="0">
                <a:cs typeface="Times New Roman" pitchFamily="18" charset="0"/>
              </a:rPr>
              <a:t>Laute mit einem Hindernis </a:t>
            </a:r>
            <a:r>
              <a:rPr lang="de-DE" altLang="de-DE" sz="2800" dirty="0">
                <a:solidFill>
                  <a:schemeClr val="accent2"/>
                </a:solidFill>
                <a:cs typeface="Times New Roman" pitchFamily="18" charset="0"/>
              </a:rPr>
              <a:t>vor</a:t>
            </a:r>
            <a:r>
              <a:rPr lang="de-DE" altLang="de-DE" sz="2800" dirty="0">
                <a:cs typeface="Times New Roman" pitchFamily="18" charset="0"/>
              </a:rPr>
              <a:t> der </a:t>
            </a:r>
            <a:r>
              <a:rPr lang="de-DE" altLang="de-DE" sz="2800" dirty="0" err="1">
                <a:cs typeface="Times New Roman" pitchFamily="18" charset="0"/>
              </a:rPr>
              <a:t>palato</a:t>
            </a:r>
            <a:r>
              <a:rPr lang="de-DE" altLang="de-DE" sz="2800" dirty="0">
                <a:cs typeface="Times New Roman" pitchFamily="18" charset="0"/>
              </a:rPr>
              <a:t>-alveolaren Zone sind </a:t>
            </a:r>
            <a:r>
              <a:rPr lang="de-DE" altLang="de-DE" sz="2800" dirty="0" err="1">
                <a:solidFill>
                  <a:schemeClr val="accent2"/>
                </a:solidFill>
                <a:cs typeface="Times New Roman" pitchFamily="18" charset="0"/>
              </a:rPr>
              <a:t>anterior</a:t>
            </a:r>
            <a:r>
              <a:rPr lang="de-DE" altLang="de-DE" sz="2800" dirty="0">
                <a:cs typeface="Times New Roman" pitchFamily="18" charset="0"/>
              </a:rPr>
              <a:t>. Alle anderen sind </a:t>
            </a:r>
            <a:r>
              <a:rPr lang="de-DE" altLang="de-DE" sz="2800" dirty="0">
                <a:solidFill>
                  <a:schemeClr val="accent2"/>
                </a:solidFill>
                <a:cs typeface="Times New Roman" pitchFamily="18" charset="0"/>
              </a:rPr>
              <a:t>nicht-</a:t>
            </a:r>
            <a:r>
              <a:rPr lang="de-DE" altLang="de-DE" sz="2800" dirty="0" err="1">
                <a:solidFill>
                  <a:schemeClr val="accent2"/>
                </a:solidFill>
                <a:cs typeface="Times New Roman" pitchFamily="18" charset="0"/>
              </a:rPr>
              <a:t>anterior</a:t>
            </a:r>
            <a:r>
              <a:rPr lang="de-DE" altLang="de-DE" sz="2800" dirty="0">
                <a:cs typeface="Times New Roman" pitchFamily="18" charset="0"/>
              </a:rPr>
              <a:t>.</a:t>
            </a:r>
          </a:p>
          <a:p>
            <a:pPr marL="0" indent="0">
              <a:buFont typeface="Wingdings 2" pitchFamily="18" charset="2"/>
              <a:buNone/>
            </a:pPr>
            <a:r>
              <a:rPr lang="de-DE" altLang="de-DE" sz="2800" dirty="0">
                <a:cs typeface="Times New Roman" pitchFamily="18" charset="0"/>
              </a:rPr>
              <a:t>[+</a:t>
            </a:r>
            <a:r>
              <a:rPr lang="de-DE" altLang="de-DE" sz="2800" dirty="0" err="1">
                <a:cs typeface="Times New Roman" pitchFamily="18" charset="0"/>
              </a:rPr>
              <a:t>anterior</a:t>
            </a:r>
            <a:r>
              <a:rPr lang="de-DE" altLang="de-DE" sz="2800" dirty="0">
                <a:cs typeface="Times New Roman" pitchFamily="18" charset="0"/>
              </a:rPr>
              <a:t>]: {p, b, m, f, v, </a:t>
            </a:r>
            <a:r>
              <a:rPr lang="de-DE" altLang="de-DE" sz="2800" dirty="0" smtClean="0">
                <a:cs typeface="Times New Roman" pitchFamily="18" charset="0"/>
              </a:rPr>
              <a:t>θ, ð, </a:t>
            </a:r>
            <a:r>
              <a:rPr lang="de-DE" altLang="de-DE" sz="2800" dirty="0">
                <a:cs typeface="Times New Roman" pitchFamily="18" charset="0"/>
              </a:rPr>
              <a:t>t, d, n, l, r, s, z}</a:t>
            </a:r>
          </a:p>
          <a:p>
            <a:pPr marL="0" indent="0">
              <a:buFont typeface="Wingdings 2" pitchFamily="18" charset="2"/>
              <a:buNone/>
            </a:pPr>
            <a:r>
              <a:rPr lang="de-DE" altLang="de-DE" sz="2800" dirty="0">
                <a:cs typeface="Times New Roman" pitchFamily="18" charset="0"/>
              </a:rPr>
              <a:t>[-</a:t>
            </a:r>
            <a:r>
              <a:rPr lang="de-DE" altLang="de-DE" sz="2800" dirty="0" err="1">
                <a:cs typeface="Times New Roman" pitchFamily="18" charset="0"/>
              </a:rPr>
              <a:t>anterior</a:t>
            </a:r>
            <a:r>
              <a:rPr lang="de-DE" altLang="de-DE" sz="2800" dirty="0">
                <a:cs typeface="Times New Roman" pitchFamily="18" charset="0"/>
              </a:rPr>
              <a:t>]: </a:t>
            </a:r>
            <a:r>
              <a:rPr lang="de-DE" altLang="de-DE" sz="2800" dirty="0" smtClean="0">
                <a:cs typeface="Times New Roman" pitchFamily="18" charset="0"/>
              </a:rPr>
              <a:t>{ʃ, ʒ, </a:t>
            </a:r>
            <a:r>
              <a:rPr lang="de-DE" altLang="de-DE" sz="2800" dirty="0" err="1" smtClean="0">
                <a:cs typeface="Times New Roman" pitchFamily="18" charset="0"/>
              </a:rPr>
              <a:t>tʃ</a:t>
            </a:r>
            <a:r>
              <a:rPr lang="de-DE" altLang="de-DE" sz="2800" dirty="0" smtClean="0">
                <a:cs typeface="Times New Roman" pitchFamily="18" charset="0"/>
              </a:rPr>
              <a:t>, </a:t>
            </a:r>
            <a:r>
              <a:rPr lang="de-DE" altLang="de-DE" sz="2800" dirty="0" err="1" smtClean="0">
                <a:cs typeface="Times New Roman" pitchFamily="18" charset="0"/>
              </a:rPr>
              <a:t>dʒ</a:t>
            </a:r>
            <a:r>
              <a:rPr lang="de-DE" altLang="de-DE" sz="2800" dirty="0" smtClean="0">
                <a:cs typeface="Times New Roman" pitchFamily="18" charset="0"/>
              </a:rPr>
              <a:t>, </a:t>
            </a:r>
            <a:r>
              <a:rPr lang="de-DE" altLang="de-DE" sz="2800" dirty="0">
                <a:cs typeface="Times New Roman" pitchFamily="18" charset="0"/>
              </a:rPr>
              <a:t>k, g, </a:t>
            </a:r>
            <a:r>
              <a:rPr lang="de-DE" altLang="de-DE" sz="2800" dirty="0" smtClean="0">
                <a:cs typeface="Times New Roman" pitchFamily="18" charset="0"/>
              </a:rPr>
              <a:t>ŋ, </a:t>
            </a:r>
            <a:r>
              <a:rPr lang="de-DE" altLang="de-DE" sz="2800" dirty="0">
                <a:cs typeface="Times New Roman" pitchFamily="18" charset="0"/>
              </a:rPr>
              <a:t>j, w, h, </a:t>
            </a:r>
            <a:r>
              <a:rPr lang="de-DE" altLang="de-DE" sz="2800" dirty="0" smtClean="0">
                <a:cs typeface="Times New Roman" pitchFamily="18" charset="0"/>
              </a:rPr>
              <a:t>Ɂ} </a:t>
            </a:r>
            <a:r>
              <a:rPr lang="de-DE" altLang="de-DE" sz="2800" dirty="0">
                <a:cs typeface="Times New Roman" pitchFamily="18" charset="0"/>
                <a:sym typeface="Symbol" pitchFamily="18" charset="2"/>
              </a:rPr>
              <a:t></a:t>
            </a:r>
            <a:r>
              <a:rPr lang="de-DE" altLang="de-DE" sz="2800" dirty="0">
                <a:cs typeface="Times New Roman" pitchFamily="18" charset="0"/>
              </a:rPr>
              <a:t> Vokale</a:t>
            </a:r>
            <a:endParaRPr lang="de-DE" altLang="de-DE"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altLang="de-DE"/>
              <a:t>Zungenrücken-Merkmale</a:t>
            </a:r>
          </a:p>
        </p:txBody>
      </p:sp>
      <p:sp>
        <p:nvSpPr>
          <p:cNvPr id="24579" name="Rectangle 3"/>
          <p:cNvSpPr>
            <a:spLocks noGrp="1" noChangeArrowheads="1"/>
          </p:cNvSpPr>
          <p:nvPr>
            <p:ph type="body" idx="1"/>
          </p:nvPr>
        </p:nvSpPr>
        <p:spPr>
          <a:xfrm>
            <a:off x="685800" y="1676400"/>
            <a:ext cx="7772400" cy="4419600"/>
          </a:xfrm>
        </p:spPr>
        <p:txBody>
          <a:bodyPr/>
          <a:lstStyle/>
          <a:p>
            <a:pPr marL="0" indent="0">
              <a:buFont typeface="Wingdings 2" pitchFamily="18" charset="2"/>
              <a:buNone/>
            </a:pPr>
            <a:r>
              <a:rPr lang="de-DE" altLang="de-DE">
                <a:cs typeface="Times New Roman" pitchFamily="18" charset="0"/>
              </a:rPr>
              <a:t>Eine weitere Verfeinerung wird durch die Zungenrücken-Merkmale erzielt:</a:t>
            </a:r>
          </a:p>
          <a:p>
            <a:pPr marL="768350" lvl="1"/>
            <a:r>
              <a:rPr lang="de-DE" altLang="de-DE">
                <a:cs typeface="Times New Roman" pitchFamily="18" charset="0"/>
              </a:rPr>
              <a:t>hoch–nicht-hoch		[</a:t>
            </a:r>
            <a:r>
              <a:rPr lang="en-US" altLang="de-DE"/>
              <a:t>± hoch]</a:t>
            </a:r>
          </a:p>
          <a:p>
            <a:pPr marL="768350" lvl="1"/>
            <a:r>
              <a:rPr lang="de-DE" altLang="de-DE">
                <a:cs typeface="Times New Roman" pitchFamily="18" charset="0"/>
              </a:rPr>
              <a:t>niedrig–nicht-niedrig	[</a:t>
            </a:r>
            <a:r>
              <a:rPr lang="en-US" altLang="de-DE"/>
              <a:t>± niedrig]</a:t>
            </a:r>
            <a:endParaRPr lang="de-DE" altLang="de-DE">
              <a:cs typeface="Times New Roman" pitchFamily="18" charset="0"/>
            </a:endParaRPr>
          </a:p>
          <a:p>
            <a:pPr marL="768350" lvl="1"/>
            <a:r>
              <a:rPr lang="de-DE" altLang="de-DE">
                <a:cs typeface="Times New Roman" pitchFamily="18" charset="0"/>
              </a:rPr>
              <a:t>hinten–nicht-hinten	[</a:t>
            </a:r>
            <a:r>
              <a:rPr lang="en-US" altLang="de-DE"/>
              <a:t>± hinten]</a:t>
            </a:r>
            <a:endParaRPr lang="de-DE" altLang="de-DE">
              <a:cs typeface="Times New Roman" pitchFamily="18" charset="0"/>
            </a:endParaRPr>
          </a:p>
          <a:p>
            <a:pPr marL="0" indent="0">
              <a:buFont typeface="Wingdings 2" pitchFamily="18" charset="2"/>
              <a:buNone/>
            </a:pPr>
            <a:r>
              <a:rPr lang="de-DE" altLang="de-DE">
                <a:cs typeface="Times New Roman" pitchFamily="18" charset="0"/>
              </a:rPr>
              <a:t>Diese Merkmale haben jetzt Konsonanten mit den Vokalen gemeinsam.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de-DE" altLang="de-DE"/>
              <a:t>Zungenrücken-Merkmale: </a:t>
            </a:r>
            <a:r>
              <a:rPr lang="de-DE" altLang="de-DE" i="1">
                <a:cs typeface="Times New Roman" pitchFamily="18" charset="0"/>
              </a:rPr>
              <a:t>hoch</a:t>
            </a:r>
          </a:p>
        </p:txBody>
      </p:sp>
      <p:sp>
        <p:nvSpPr>
          <p:cNvPr id="25603" name="Rectangle 3"/>
          <p:cNvSpPr>
            <a:spLocks noGrp="1" noChangeArrowheads="1"/>
          </p:cNvSpPr>
          <p:nvPr>
            <p:ph type="body" idx="1"/>
          </p:nvPr>
        </p:nvSpPr>
        <p:spPr>
          <a:xfrm>
            <a:off x="685800" y="1676400"/>
            <a:ext cx="8255000" cy="4419600"/>
          </a:xfrm>
        </p:spPr>
        <p:txBody>
          <a:bodyPr/>
          <a:lstStyle/>
          <a:p>
            <a:pPr marL="0" indent="0">
              <a:buFont typeface="Wingdings 2" pitchFamily="18" charset="2"/>
              <a:buNone/>
            </a:pPr>
            <a:r>
              <a:rPr lang="de-DE" altLang="de-DE" dirty="0">
                <a:cs typeface="Times New Roman" pitchFamily="18" charset="0"/>
              </a:rPr>
              <a:t>Laute, die durch Anheben des Zungenrückens über die neutrale Stellung hinaus gebildet werden, heißen </a:t>
            </a:r>
            <a:r>
              <a:rPr lang="de-DE" altLang="de-DE" dirty="0">
                <a:solidFill>
                  <a:schemeClr val="accent2"/>
                </a:solidFill>
                <a:cs typeface="Times New Roman" pitchFamily="18" charset="0"/>
              </a:rPr>
              <a:t>hoch</a:t>
            </a:r>
            <a:r>
              <a:rPr lang="de-DE" altLang="de-DE" dirty="0">
                <a:cs typeface="Times New Roman" pitchFamily="18" charset="0"/>
              </a:rPr>
              <a:t>. Bei </a:t>
            </a:r>
            <a:r>
              <a:rPr lang="de-DE" altLang="de-DE" dirty="0">
                <a:solidFill>
                  <a:schemeClr val="accent2"/>
                </a:solidFill>
                <a:cs typeface="Times New Roman" pitchFamily="18" charset="0"/>
              </a:rPr>
              <a:t>nicht-hohen</a:t>
            </a:r>
            <a:r>
              <a:rPr lang="de-DE" altLang="de-DE" dirty="0">
                <a:cs typeface="Times New Roman" pitchFamily="18" charset="0"/>
              </a:rPr>
              <a:t> Lauten findet keine derartige Anhebung statt.</a:t>
            </a:r>
          </a:p>
          <a:p>
            <a:pPr marL="0" indent="0">
              <a:buFont typeface="Wingdings 2" pitchFamily="18" charset="2"/>
              <a:buNone/>
            </a:pPr>
            <a:r>
              <a:rPr lang="de-DE" altLang="de-DE" dirty="0">
                <a:cs typeface="Times New Roman" pitchFamily="18" charset="0"/>
              </a:rPr>
              <a:t>[+hoch]: </a:t>
            </a:r>
            <a:r>
              <a:rPr lang="de-DE" altLang="de-DE" dirty="0" smtClean="0">
                <a:cs typeface="Times New Roman" pitchFamily="18" charset="0"/>
              </a:rPr>
              <a:t>{ʃ, ʒ, </a:t>
            </a:r>
            <a:r>
              <a:rPr lang="de-DE" altLang="de-DE" dirty="0" err="1" smtClean="0">
                <a:cs typeface="Times New Roman" pitchFamily="18" charset="0"/>
              </a:rPr>
              <a:t>tʃ</a:t>
            </a:r>
            <a:r>
              <a:rPr lang="de-DE" altLang="de-DE" dirty="0" smtClean="0">
                <a:cs typeface="Times New Roman" pitchFamily="18" charset="0"/>
              </a:rPr>
              <a:t>, </a:t>
            </a:r>
            <a:r>
              <a:rPr lang="de-DE" altLang="de-DE" dirty="0" err="1" smtClean="0">
                <a:cs typeface="Times New Roman" pitchFamily="18" charset="0"/>
              </a:rPr>
              <a:t>dʒ</a:t>
            </a:r>
            <a:r>
              <a:rPr lang="de-DE" altLang="de-DE" dirty="0" smtClean="0">
                <a:cs typeface="Times New Roman" pitchFamily="18" charset="0"/>
              </a:rPr>
              <a:t>, </a:t>
            </a:r>
            <a:r>
              <a:rPr lang="de-DE" altLang="de-DE" dirty="0">
                <a:cs typeface="Times New Roman" pitchFamily="18" charset="0"/>
              </a:rPr>
              <a:t>j, k, g, ŋ</a:t>
            </a:r>
            <a:r>
              <a:rPr lang="de-DE" altLang="de-DE" dirty="0" smtClean="0">
                <a:cs typeface="Times New Roman" pitchFamily="18" charset="0"/>
              </a:rPr>
              <a:t>} </a:t>
            </a:r>
            <a:endParaRPr lang="de-DE" altLang="de-DE" dirty="0">
              <a:cs typeface="Times New Roman" pitchFamily="18" charset="0"/>
            </a:endParaRPr>
          </a:p>
          <a:p>
            <a:pPr marL="0" indent="0">
              <a:buFont typeface="Wingdings 2" pitchFamily="18" charset="2"/>
              <a:buNone/>
            </a:pPr>
            <a:r>
              <a:rPr lang="de-DE" altLang="de-DE" dirty="0">
                <a:cs typeface="Times New Roman" pitchFamily="18" charset="0"/>
              </a:rPr>
              <a:t>[ </a:t>
            </a:r>
            <a:r>
              <a:rPr lang="de-DE" altLang="de-DE" dirty="0"/>
              <a:t>̵</a:t>
            </a:r>
            <a:r>
              <a:rPr lang="de-DE" altLang="de-DE" dirty="0">
                <a:cs typeface="Times New Roman" pitchFamily="18" charset="0"/>
              </a:rPr>
              <a:t> hoch]: {p, b, f, v, m, </a:t>
            </a:r>
            <a:r>
              <a:rPr lang="de-DE" altLang="de-DE" dirty="0" smtClean="0">
                <a:cs typeface="Times New Roman" pitchFamily="18" charset="0"/>
              </a:rPr>
              <a:t>θ, ð, </a:t>
            </a:r>
            <a:r>
              <a:rPr lang="de-DE" altLang="de-DE" dirty="0">
                <a:cs typeface="Times New Roman" pitchFamily="18" charset="0"/>
              </a:rPr>
              <a:t>t, d, s 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de-DE" altLang="de-DE"/>
              <a:t>Zungenrücken-Merkmale: </a:t>
            </a:r>
            <a:r>
              <a:rPr lang="de-DE" altLang="de-DE" i="1">
                <a:cs typeface="Times New Roman" pitchFamily="18" charset="0"/>
              </a:rPr>
              <a:t>niedrig</a:t>
            </a:r>
          </a:p>
        </p:txBody>
      </p:sp>
      <p:sp>
        <p:nvSpPr>
          <p:cNvPr id="26627" name="Rectangle 3"/>
          <p:cNvSpPr>
            <a:spLocks noGrp="1" noChangeArrowheads="1"/>
          </p:cNvSpPr>
          <p:nvPr>
            <p:ph type="body" idx="1"/>
          </p:nvPr>
        </p:nvSpPr>
        <p:spPr>
          <a:xfrm>
            <a:off x="685800" y="1676400"/>
            <a:ext cx="7772400" cy="4419600"/>
          </a:xfrm>
        </p:spPr>
        <p:txBody>
          <a:bodyPr/>
          <a:lstStyle/>
          <a:p>
            <a:pPr marL="0" indent="0" algn="just">
              <a:buFont typeface="Wingdings 2" pitchFamily="18" charset="2"/>
              <a:buNone/>
            </a:pPr>
            <a:r>
              <a:rPr lang="de-DE" altLang="de-DE">
                <a:solidFill>
                  <a:schemeClr val="accent2"/>
                </a:solidFill>
                <a:cs typeface="Times New Roman" pitchFamily="18" charset="0"/>
              </a:rPr>
              <a:t>Niedrige</a:t>
            </a:r>
            <a:r>
              <a:rPr lang="de-DE" altLang="de-DE">
                <a:cs typeface="Times New Roman" pitchFamily="18" charset="0"/>
              </a:rPr>
              <a:t> Laute werden durch Absenken des Zungen-rückens unterhalb der Zungenhöhe der neutralen Stellung gebildet. </a:t>
            </a:r>
          </a:p>
          <a:p>
            <a:pPr marL="0" indent="0" algn="just">
              <a:buFont typeface="Wingdings 2" pitchFamily="18" charset="2"/>
              <a:buNone/>
            </a:pPr>
            <a:r>
              <a:rPr lang="de-DE" altLang="de-DE">
                <a:solidFill>
                  <a:schemeClr val="accent2"/>
                </a:solidFill>
                <a:cs typeface="Times New Roman" pitchFamily="18" charset="0"/>
              </a:rPr>
              <a:t>Nicht-niedrige</a:t>
            </a:r>
            <a:r>
              <a:rPr lang="de-DE" altLang="de-DE">
                <a:cs typeface="Times New Roman" pitchFamily="18" charset="0"/>
              </a:rPr>
              <a:t> Laute werden ohne eine derartige Senkung gebildet.</a:t>
            </a:r>
            <a:endParaRPr lang="de-DE" altLang="de-D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825" y="765175"/>
            <a:ext cx="8642350" cy="833438"/>
          </a:xfrm>
        </p:spPr>
        <p:txBody>
          <a:bodyPr/>
          <a:lstStyle/>
          <a:p>
            <a:r>
              <a:rPr lang="de-DE" altLang="de-DE"/>
              <a:t>Merkmale von Objekten: Farbe</a:t>
            </a:r>
          </a:p>
        </p:txBody>
      </p:sp>
      <p:sp>
        <p:nvSpPr>
          <p:cNvPr id="50179" name="AutoShape 3"/>
          <p:cNvSpPr>
            <a:spLocks noChangeArrowheads="1"/>
          </p:cNvSpPr>
          <p:nvPr/>
        </p:nvSpPr>
        <p:spPr bwMode="auto">
          <a:xfrm>
            <a:off x="990600" y="1816100"/>
            <a:ext cx="1066800" cy="1320800"/>
          </a:xfrm>
          <a:prstGeom prst="can">
            <a:avLst>
              <a:gd name="adj" fmla="val 30952"/>
            </a:avLst>
          </a:prstGeom>
          <a:solidFill>
            <a:schemeClr val="hlink"/>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0180" name="AutoShape 4"/>
          <p:cNvSpPr>
            <a:spLocks noChangeArrowheads="1"/>
          </p:cNvSpPr>
          <p:nvPr/>
        </p:nvSpPr>
        <p:spPr bwMode="auto">
          <a:xfrm>
            <a:off x="5283200" y="2451100"/>
            <a:ext cx="1092200" cy="1206500"/>
          </a:xfrm>
          <a:prstGeom prst="cube">
            <a:avLst>
              <a:gd name="adj" fmla="val 25000"/>
            </a:avLst>
          </a:prstGeom>
          <a:solidFill>
            <a:srgbClr val="00CC99"/>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0181" name="AutoShape 5"/>
          <p:cNvSpPr>
            <a:spLocks noChangeArrowheads="1"/>
          </p:cNvSpPr>
          <p:nvPr/>
        </p:nvSpPr>
        <p:spPr bwMode="auto">
          <a:xfrm>
            <a:off x="1295400" y="3733800"/>
            <a:ext cx="736600" cy="850900"/>
          </a:xfrm>
          <a:prstGeom prst="can">
            <a:avLst>
              <a:gd name="adj" fmla="val 28879"/>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2" name="AutoShape 6"/>
          <p:cNvSpPr>
            <a:spLocks noChangeArrowheads="1"/>
          </p:cNvSpPr>
          <p:nvPr/>
        </p:nvSpPr>
        <p:spPr bwMode="auto">
          <a:xfrm>
            <a:off x="2590800" y="1371600"/>
            <a:ext cx="1333500" cy="2044700"/>
          </a:xfrm>
          <a:prstGeom prst="can">
            <a:avLst>
              <a:gd name="adj" fmla="val 38333"/>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3" name="AutoShape 7"/>
          <p:cNvSpPr>
            <a:spLocks noChangeArrowheads="1"/>
          </p:cNvSpPr>
          <p:nvPr/>
        </p:nvSpPr>
        <p:spPr bwMode="auto">
          <a:xfrm>
            <a:off x="4902200" y="3848100"/>
            <a:ext cx="1092200" cy="1206500"/>
          </a:xfrm>
          <a:prstGeom prst="cube">
            <a:avLst>
              <a:gd name="adj" fmla="val 25000"/>
            </a:avLst>
          </a:prstGeom>
          <a:solidFill>
            <a:schemeClr val="hlink"/>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0184" name="AutoShape 8"/>
          <p:cNvSpPr>
            <a:spLocks noChangeArrowheads="1"/>
          </p:cNvSpPr>
          <p:nvPr/>
        </p:nvSpPr>
        <p:spPr bwMode="auto">
          <a:xfrm>
            <a:off x="6502400" y="3644900"/>
            <a:ext cx="1320800" cy="1917700"/>
          </a:xfrm>
          <a:prstGeom prst="cube">
            <a:avLst>
              <a:gd name="adj" fmla="val 25000"/>
            </a:avLst>
          </a:prstGeom>
          <a:solidFill>
            <a:srgbClr val="3366CC"/>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5" name="AutoShape 9"/>
          <p:cNvSpPr>
            <a:spLocks noChangeArrowheads="1"/>
          </p:cNvSpPr>
          <p:nvPr/>
        </p:nvSpPr>
        <p:spPr bwMode="auto">
          <a:xfrm>
            <a:off x="6845300" y="2260600"/>
            <a:ext cx="635000" cy="711200"/>
          </a:xfrm>
          <a:prstGeom prst="cube">
            <a:avLst>
              <a:gd name="adj" fmla="val 25000"/>
            </a:avLst>
          </a:prstGeom>
          <a:solidFill>
            <a:srgbClr val="FFCC66"/>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6" name="Oval 10"/>
          <p:cNvSpPr>
            <a:spLocks noChangeArrowheads="1"/>
          </p:cNvSpPr>
          <p:nvPr/>
        </p:nvSpPr>
        <p:spPr bwMode="auto">
          <a:xfrm>
            <a:off x="1104900" y="5105400"/>
            <a:ext cx="739775" cy="774700"/>
          </a:xfrm>
          <a:prstGeom prst="ellipse">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7" name="Oval 11"/>
          <p:cNvSpPr>
            <a:spLocks noChangeArrowheads="1"/>
          </p:cNvSpPr>
          <p:nvPr/>
        </p:nvSpPr>
        <p:spPr bwMode="auto">
          <a:xfrm>
            <a:off x="2540000" y="5397500"/>
            <a:ext cx="1168400" cy="1222375"/>
          </a:xfrm>
          <a:prstGeom prst="ellipse">
            <a:avLst/>
          </a:prstGeom>
          <a:solidFill>
            <a:srgbClr val="3366CC"/>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8" name="Oval 12"/>
          <p:cNvSpPr>
            <a:spLocks noChangeArrowheads="1"/>
          </p:cNvSpPr>
          <p:nvPr/>
        </p:nvSpPr>
        <p:spPr bwMode="auto">
          <a:xfrm>
            <a:off x="3022600" y="3848100"/>
            <a:ext cx="1577975" cy="1651000"/>
          </a:xfrm>
          <a:prstGeom prst="ellipse">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0189" name="Freeform 13"/>
          <p:cNvSpPr>
            <a:spLocks/>
          </p:cNvSpPr>
          <p:nvPr/>
        </p:nvSpPr>
        <p:spPr bwMode="auto">
          <a:xfrm>
            <a:off x="334963" y="1270000"/>
            <a:ext cx="4625975" cy="3746500"/>
          </a:xfrm>
          <a:custGeom>
            <a:avLst/>
            <a:gdLst>
              <a:gd name="T0" fmla="*/ 1845 w 2914"/>
              <a:gd name="T1" fmla="*/ 24 h 2360"/>
              <a:gd name="T2" fmla="*/ 869 w 2914"/>
              <a:gd name="T3" fmla="*/ 104 h 2360"/>
              <a:gd name="T4" fmla="*/ 165 w 2914"/>
              <a:gd name="T5" fmla="*/ 520 h 2360"/>
              <a:gd name="T6" fmla="*/ 197 w 2914"/>
              <a:gd name="T7" fmla="*/ 2072 h 2360"/>
              <a:gd name="T8" fmla="*/ 1349 w 2914"/>
              <a:gd name="T9" fmla="*/ 2248 h 2360"/>
              <a:gd name="T10" fmla="*/ 1813 w 2914"/>
              <a:gd name="T11" fmla="*/ 1560 h 2360"/>
              <a:gd name="T12" fmla="*/ 2757 w 2914"/>
              <a:gd name="T13" fmla="*/ 1432 h 2360"/>
              <a:gd name="T14" fmla="*/ 2757 w 2914"/>
              <a:gd name="T15" fmla="*/ 248 h 2360"/>
              <a:gd name="T16" fmla="*/ 1845 w 2914"/>
              <a:gd name="T17" fmla="*/ 24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4" h="2360">
                <a:moveTo>
                  <a:pt x="1845" y="24"/>
                </a:moveTo>
                <a:cubicBezTo>
                  <a:pt x="1530" y="0"/>
                  <a:pt x="1149" y="21"/>
                  <a:pt x="869" y="104"/>
                </a:cubicBezTo>
                <a:cubicBezTo>
                  <a:pt x="589" y="187"/>
                  <a:pt x="277" y="192"/>
                  <a:pt x="165" y="520"/>
                </a:cubicBezTo>
                <a:cubicBezTo>
                  <a:pt x="53" y="848"/>
                  <a:pt x="0" y="1784"/>
                  <a:pt x="197" y="2072"/>
                </a:cubicBezTo>
                <a:cubicBezTo>
                  <a:pt x="394" y="2360"/>
                  <a:pt x="1080" y="2333"/>
                  <a:pt x="1349" y="2248"/>
                </a:cubicBezTo>
                <a:cubicBezTo>
                  <a:pt x="1618" y="2163"/>
                  <a:pt x="1578" y="1696"/>
                  <a:pt x="1813" y="1560"/>
                </a:cubicBezTo>
                <a:cubicBezTo>
                  <a:pt x="2048" y="1424"/>
                  <a:pt x="2600" y="1651"/>
                  <a:pt x="2757" y="1432"/>
                </a:cubicBezTo>
                <a:cubicBezTo>
                  <a:pt x="2914" y="1213"/>
                  <a:pt x="2906" y="483"/>
                  <a:pt x="2757" y="248"/>
                </a:cubicBezTo>
                <a:cubicBezTo>
                  <a:pt x="2608" y="13"/>
                  <a:pt x="2160" y="48"/>
                  <a:pt x="1845" y="24"/>
                </a:cubicBezTo>
                <a:close/>
              </a:path>
            </a:pathLst>
          </a:custGeom>
          <a:noFill/>
          <a:ln w="38100" cap="sq"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0190" name="Freeform 14"/>
          <p:cNvSpPr>
            <a:spLocks/>
          </p:cNvSpPr>
          <p:nvPr/>
        </p:nvSpPr>
        <p:spPr bwMode="auto">
          <a:xfrm>
            <a:off x="731838" y="3665538"/>
            <a:ext cx="4225925" cy="3057525"/>
          </a:xfrm>
          <a:custGeom>
            <a:avLst/>
            <a:gdLst>
              <a:gd name="T0" fmla="*/ 2043 w 2662"/>
              <a:gd name="T1" fmla="*/ 67 h 1926"/>
              <a:gd name="T2" fmla="*/ 1611 w 2662"/>
              <a:gd name="T3" fmla="*/ 131 h 1926"/>
              <a:gd name="T4" fmla="*/ 1195 w 2662"/>
              <a:gd name="T5" fmla="*/ 851 h 1926"/>
              <a:gd name="T6" fmla="*/ 155 w 2662"/>
              <a:gd name="T7" fmla="*/ 851 h 1926"/>
              <a:gd name="T8" fmla="*/ 267 w 2662"/>
              <a:gd name="T9" fmla="*/ 1491 h 1926"/>
              <a:gd name="T10" fmla="*/ 1419 w 2662"/>
              <a:gd name="T11" fmla="*/ 1923 h 1926"/>
              <a:gd name="T12" fmla="*/ 2491 w 2662"/>
              <a:gd name="T13" fmla="*/ 1475 h 1926"/>
              <a:gd name="T14" fmla="*/ 2443 w 2662"/>
              <a:gd name="T15" fmla="*/ 275 h 1926"/>
              <a:gd name="T16" fmla="*/ 2043 w 2662"/>
              <a:gd name="T17" fmla="*/ 67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2" h="1926">
                <a:moveTo>
                  <a:pt x="2043" y="67"/>
                </a:moveTo>
                <a:cubicBezTo>
                  <a:pt x="1835" y="35"/>
                  <a:pt x="1752" y="0"/>
                  <a:pt x="1611" y="131"/>
                </a:cubicBezTo>
                <a:cubicBezTo>
                  <a:pt x="1470" y="262"/>
                  <a:pt x="1438" y="731"/>
                  <a:pt x="1195" y="851"/>
                </a:cubicBezTo>
                <a:cubicBezTo>
                  <a:pt x="952" y="971"/>
                  <a:pt x="310" y="744"/>
                  <a:pt x="155" y="851"/>
                </a:cubicBezTo>
                <a:cubicBezTo>
                  <a:pt x="0" y="958"/>
                  <a:pt x="56" y="1312"/>
                  <a:pt x="267" y="1491"/>
                </a:cubicBezTo>
                <a:cubicBezTo>
                  <a:pt x="478" y="1670"/>
                  <a:pt x="1048" y="1926"/>
                  <a:pt x="1419" y="1923"/>
                </a:cubicBezTo>
                <a:cubicBezTo>
                  <a:pt x="1790" y="1920"/>
                  <a:pt x="2320" y="1750"/>
                  <a:pt x="2491" y="1475"/>
                </a:cubicBezTo>
                <a:cubicBezTo>
                  <a:pt x="2662" y="1200"/>
                  <a:pt x="2518" y="510"/>
                  <a:pt x="2443" y="275"/>
                </a:cubicBezTo>
                <a:cubicBezTo>
                  <a:pt x="2368" y="40"/>
                  <a:pt x="2378" y="123"/>
                  <a:pt x="2043" y="67"/>
                </a:cubicBezTo>
                <a:close/>
              </a:path>
            </a:pathLst>
          </a:custGeom>
          <a:noFill/>
          <a:ln w="38100" cap="sq"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0191" name="Freeform 15"/>
          <p:cNvSpPr>
            <a:spLocks/>
          </p:cNvSpPr>
          <p:nvPr/>
        </p:nvSpPr>
        <p:spPr bwMode="auto">
          <a:xfrm>
            <a:off x="4719638" y="1816100"/>
            <a:ext cx="4102100" cy="4440238"/>
          </a:xfrm>
          <a:custGeom>
            <a:avLst/>
            <a:gdLst>
              <a:gd name="T0" fmla="*/ 1467 w 2584"/>
              <a:gd name="T1" fmla="*/ 0 h 2797"/>
              <a:gd name="T2" fmla="*/ 507 w 2584"/>
              <a:gd name="T3" fmla="*/ 272 h 2797"/>
              <a:gd name="T4" fmla="*/ 43 w 2584"/>
              <a:gd name="T5" fmla="*/ 1200 h 2797"/>
              <a:gd name="T6" fmla="*/ 251 w 2584"/>
              <a:gd name="T7" fmla="*/ 2368 h 2797"/>
              <a:gd name="T8" fmla="*/ 1291 w 2584"/>
              <a:gd name="T9" fmla="*/ 2752 h 2797"/>
              <a:gd name="T10" fmla="*/ 2379 w 2584"/>
              <a:gd name="T11" fmla="*/ 2096 h 2797"/>
              <a:gd name="T12" fmla="*/ 2523 w 2584"/>
              <a:gd name="T13" fmla="*/ 864 h 2797"/>
              <a:gd name="T14" fmla="*/ 2139 w 2584"/>
              <a:gd name="T15" fmla="*/ 224 h 2797"/>
              <a:gd name="T16" fmla="*/ 1467 w 2584"/>
              <a:gd name="T17" fmla="*/ 0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4" h="2797">
                <a:moveTo>
                  <a:pt x="1467" y="0"/>
                </a:moveTo>
                <a:cubicBezTo>
                  <a:pt x="1224" y="0"/>
                  <a:pt x="744" y="72"/>
                  <a:pt x="507" y="272"/>
                </a:cubicBezTo>
                <a:cubicBezTo>
                  <a:pt x="270" y="472"/>
                  <a:pt x="86" y="851"/>
                  <a:pt x="43" y="1200"/>
                </a:cubicBezTo>
                <a:cubicBezTo>
                  <a:pt x="0" y="1549"/>
                  <a:pt x="43" y="2109"/>
                  <a:pt x="251" y="2368"/>
                </a:cubicBezTo>
                <a:cubicBezTo>
                  <a:pt x="459" y="2627"/>
                  <a:pt x="936" y="2797"/>
                  <a:pt x="1291" y="2752"/>
                </a:cubicBezTo>
                <a:cubicBezTo>
                  <a:pt x="1646" y="2707"/>
                  <a:pt x="2174" y="2411"/>
                  <a:pt x="2379" y="2096"/>
                </a:cubicBezTo>
                <a:cubicBezTo>
                  <a:pt x="2584" y="1781"/>
                  <a:pt x="2563" y="1176"/>
                  <a:pt x="2523" y="864"/>
                </a:cubicBezTo>
                <a:cubicBezTo>
                  <a:pt x="2483" y="552"/>
                  <a:pt x="2315" y="368"/>
                  <a:pt x="2139" y="224"/>
                </a:cubicBezTo>
                <a:cubicBezTo>
                  <a:pt x="1963" y="80"/>
                  <a:pt x="1659" y="16"/>
                  <a:pt x="1467" y="0"/>
                </a:cubicBezTo>
                <a:close/>
              </a:path>
            </a:pathLst>
          </a:custGeom>
          <a:noFill/>
          <a:ln w="38100" cap="sq" cmpd="sng">
            <a:solidFill>
              <a:srgbClr val="3366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grpSp>
        <p:nvGrpSpPr>
          <p:cNvPr id="50192" name="Group 16"/>
          <p:cNvGrpSpPr>
            <a:grpSpLocks/>
          </p:cNvGrpSpPr>
          <p:nvPr/>
        </p:nvGrpSpPr>
        <p:grpSpPr bwMode="auto">
          <a:xfrm>
            <a:off x="858838" y="2192338"/>
            <a:ext cx="5940425" cy="3527425"/>
            <a:chOff x="541" y="1381"/>
            <a:chExt cx="3742" cy="2222"/>
          </a:xfrm>
        </p:grpSpPr>
        <p:sp>
          <p:nvSpPr>
            <p:cNvPr id="50193" name="Freeform 17"/>
            <p:cNvSpPr>
              <a:spLocks/>
            </p:cNvSpPr>
            <p:nvPr/>
          </p:nvSpPr>
          <p:spPr bwMode="auto">
            <a:xfrm>
              <a:off x="541" y="1381"/>
              <a:ext cx="3742" cy="2222"/>
            </a:xfrm>
            <a:custGeom>
              <a:avLst/>
              <a:gdLst>
                <a:gd name="T0" fmla="*/ 1627 w 3742"/>
                <a:gd name="T1" fmla="*/ 867 h 2222"/>
                <a:gd name="T2" fmla="*/ 523 w 3742"/>
                <a:gd name="T3" fmla="*/ 867 h 2222"/>
                <a:gd name="T4" fmla="*/ 91 w 3742"/>
                <a:gd name="T5" fmla="*/ 1123 h 2222"/>
                <a:gd name="T6" fmla="*/ 219 w 3742"/>
                <a:gd name="T7" fmla="*/ 1683 h 2222"/>
                <a:gd name="T8" fmla="*/ 1403 w 3742"/>
                <a:gd name="T9" fmla="*/ 1923 h 2222"/>
                <a:gd name="T10" fmla="*/ 2027 w 3742"/>
                <a:gd name="T11" fmla="*/ 2179 h 2222"/>
                <a:gd name="T12" fmla="*/ 2411 w 3742"/>
                <a:gd name="T13" fmla="*/ 1667 h 2222"/>
                <a:gd name="T14" fmla="*/ 2555 w 3742"/>
                <a:gd name="T15" fmla="*/ 1059 h 2222"/>
                <a:gd name="T16" fmla="*/ 3451 w 3742"/>
                <a:gd name="T17" fmla="*/ 915 h 2222"/>
                <a:gd name="T18" fmla="*/ 3675 w 3742"/>
                <a:gd name="T19" fmla="*/ 611 h 2222"/>
                <a:gd name="T20" fmla="*/ 3531 w 3742"/>
                <a:gd name="T21" fmla="*/ 67 h 2222"/>
                <a:gd name="T22" fmla="*/ 2411 w 3742"/>
                <a:gd name="T23" fmla="*/ 211 h 2222"/>
                <a:gd name="T24" fmla="*/ 2059 w 3742"/>
                <a:gd name="T25" fmla="*/ 771 h 2222"/>
                <a:gd name="T26" fmla="*/ 1627 w 3742"/>
                <a:gd name="T27" fmla="*/ 86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2" h="2222">
                  <a:moveTo>
                    <a:pt x="1627" y="867"/>
                  </a:moveTo>
                  <a:cubicBezTo>
                    <a:pt x="1392" y="870"/>
                    <a:pt x="779" y="824"/>
                    <a:pt x="523" y="867"/>
                  </a:cubicBezTo>
                  <a:cubicBezTo>
                    <a:pt x="267" y="910"/>
                    <a:pt x="142" y="987"/>
                    <a:pt x="91" y="1123"/>
                  </a:cubicBezTo>
                  <a:cubicBezTo>
                    <a:pt x="40" y="1259"/>
                    <a:pt x="0" y="1550"/>
                    <a:pt x="219" y="1683"/>
                  </a:cubicBezTo>
                  <a:cubicBezTo>
                    <a:pt x="438" y="1816"/>
                    <a:pt x="1102" y="1840"/>
                    <a:pt x="1403" y="1923"/>
                  </a:cubicBezTo>
                  <a:cubicBezTo>
                    <a:pt x="1704" y="2006"/>
                    <a:pt x="1859" y="2222"/>
                    <a:pt x="2027" y="2179"/>
                  </a:cubicBezTo>
                  <a:cubicBezTo>
                    <a:pt x="2195" y="2136"/>
                    <a:pt x="2323" y="1854"/>
                    <a:pt x="2411" y="1667"/>
                  </a:cubicBezTo>
                  <a:cubicBezTo>
                    <a:pt x="2499" y="1480"/>
                    <a:pt x="2382" y="1184"/>
                    <a:pt x="2555" y="1059"/>
                  </a:cubicBezTo>
                  <a:cubicBezTo>
                    <a:pt x="2728" y="934"/>
                    <a:pt x="3264" y="990"/>
                    <a:pt x="3451" y="915"/>
                  </a:cubicBezTo>
                  <a:cubicBezTo>
                    <a:pt x="3638" y="840"/>
                    <a:pt x="3662" y="752"/>
                    <a:pt x="3675" y="611"/>
                  </a:cubicBezTo>
                  <a:cubicBezTo>
                    <a:pt x="3688" y="470"/>
                    <a:pt x="3742" y="134"/>
                    <a:pt x="3531" y="67"/>
                  </a:cubicBezTo>
                  <a:cubicBezTo>
                    <a:pt x="3320" y="0"/>
                    <a:pt x="2656" y="94"/>
                    <a:pt x="2411" y="211"/>
                  </a:cubicBezTo>
                  <a:cubicBezTo>
                    <a:pt x="2166" y="328"/>
                    <a:pt x="2190" y="662"/>
                    <a:pt x="2059" y="771"/>
                  </a:cubicBezTo>
                  <a:cubicBezTo>
                    <a:pt x="1928" y="880"/>
                    <a:pt x="1717" y="847"/>
                    <a:pt x="1627" y="867"/>
                  </a:cubicBezTo>
                  <a:close/>
                </a:path>
              </a:pathLst>
            </a:custGeom>
            <a:solidFill>
              <a:srgbClr val="66FF66">
                <a:alpha val="50000"/>
              </a:srgbClr>
            </a:solidFill>
            <a:ln>
              <a:noFill/>
            </a:ln>
            <a:effectLst/>
            <a:extLst>
              <a:ext uri="{91240B29-F687-4F45-9708-019B960494DF}">
                <a14:hiddenLine xmlns:a14="http://schemas.microsoft.com/office/drawing/2010/main" w="38100" cap="sq" cmpd="sng">
                  <a:solidFill>
                    <a:srgbClr val="009999"/>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0194" name="Text Box 18"/>
            <p:cNvSpPr txBox="1">
              <a:spLocks noChangeArrowheads="1"/>
            </p:cNvSpPr>
            <p:nvPr/>
          </p:nvSpPr>
          <p:spPr bwMode="auto">
            <a:xfrm>
              <a:off x="1320" y="239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Grün</a:t>
              </a:r>
            </a:p>
          </p:txBody>
        </p:sp>
      </p:grpSp>
      <p:grpSp>
        <p:nvGrpSpPr>
          <p:cNvPr id="50195" name="Group 19"/>
          <p:cNvGrpSpPr>
            <a:grpSpLocks/>
          </p:cNvGrpSpPr>
          <p:nvPr/>
        </p:nvGrpSpPr>
        <p:grpSpPr bwMode="auto">
          <a:xfrm>
            <a:off x="2179638" y="3340100"/>
            <a:ext cx="6329362" cy="3424238"/>
            <a:chOff x="1373" y="2104"/>
            <a:chExt cx="3987" cy="2157"/>
          </a:xfrm>
        </p:grpSpPr>
        <p:sp>
          <p:nvSpPr>
            <p:cNvPr id="50196" name="Freeform 20"/>
            <p:cNvSpPr>
              <a:spLocks/>
            </p:cNvSpPr>
            <p:nvPr/>
          </p:nvSpPr>
          <p:spPr bwMode="auto">
            <a:xfrm>
              <a:off x="1373" y="2104"/>
              <a:ext cx="3987" cy="2157"/>
            </a:xfrm>
            <a:custGeom>
              <a:avLst/>
              <a:gdLst>
                <a:gd name="T0" fmla="*/ 1755 w 3987"/>
                <a:gd name="T1" fmla="*/ 1504 h 2157"/>
                <a:gd name="T2" fmla="*/ 1115 w 3987"/>
                <a:gd name="T3" fmla="*/ 1536 h 2157"/>
                <a:gd name="T4" fmla="*/ 731 w 3987"/>
                <a:gd name="T5" fmla="*/ 1264 h 2157"/>
                <a:gd name="T6" fmla="*/ 187 w 3987"/>
                <a:gd name="T7" fmla="*/ 1344 h 2157"/>
                <a:gd name="T8" fmla="*/ 59 w 3987"/>
                <a:gd name="T9" fmla="*/ 1840 h 2157"/>
                <a:gd name="T10" fmla="*/ 539 w 3987"/>
                <a:gd name="T11" fmla="*/ 2112 h 2157"/>
                <a:gd name="T12" fmla="*/ 2235 w 3987"/>
                <a:gd name="T13" fmla="*/ 1568 h 2157"/>
                <a:gd name="T14" fmla="*/ 3467 w 3987"/>
                <a:gd name="T15" fmla="*/ 1456 h 2157"/>
                <a:gd name="T16" fmla="*/ 3947 w 3987"/>
                <a:gd name="T17" fmla="*/ 416 h 2157"/>
                <a:gd name="T18" fmla="*/ 3227 w 3987"/>
                <a:gd name="T19" fmla="*/ 0 h 2157"/>
                <a:gd name="T20" fmla="*/ 2619 w 3987"/>
                <a:gd name="T21" fmla="*/ 416 h 2157"/>
                <a:gd name="T22" fmla="*/ 2283 w 3987"/>
                <a:gd name="T23" fmla="*/ 1264 h 2157"/>
                <a:gd name="T24" fmla="*/ 1755 w 3987"/>
                <a:gd name="T25" fmla="*/ 1504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7" h="2157">
                  <a:moveTo>
                    <a:pt x="1755" y="1504"/>
                  </a:moveTo>
                  <a:cubicBezTo>
                    <a:pt x="1560" y="1541"/>
                    <a:pt x="1286" y="1576"/>
                    <a:pt x="1115" y="1536"/>
                  </a:cubicBezTo>
                  <a:cubicBezTo>
                    <a:pt x="944" y="1496"/>
                    <a:pt x="886" y="1296"/>
                    <a:pt x="731" y="1264"/>
                  </a:cubicBezTo>
                  <a:cubicBezTo>
                    <a:pt x="576" y="1232"/>
                    <a:pt x="299" y="1248"/>
                    <a:pt x="187" y="1344"/>
                  </a:cubicBezTo>
                  <a:cubicBezTo>
                    <a:pt x="75" y="1440"/>
                    <a:pt x="0" y="1712"/>
                    <a:pt x="59" y="1840"/>
                  </a:cubicBezTo>
                  <a:cubicBezTo>
                    <a:pt x="118" y="1968"/>
                    <a:pt x="176" y="2157"/>
                    <a:pt x="539" y="2112"/>
                  </a:cubicBezTo>
                  <a:cubicBezTo>
                    <a:pt x="902" y="2067"/>
                    <a:pt x="1747" y="1677"/>
                    <a:pt x="2235" y="1568"/>
                  </a:cubicBezTo>
                  <a:cubicBezTo>
                    <a:pt x="2723" y="1459"/>
                    <a:pt x="3182" y="1648"/>
                    <a:pt x="3467" y="1456"/>
                  </a:cubicBezTo>
                  <a:cubicBezTo>
                    <a:pt x="3752" y="1264"/>
                    <a:pt x="3987" y="659"/>
                    <a:pt x="3947" y="416"/>
                  </a:cubicBezTo>
                  <a:cubicBezTo>
                    <a:pt x="3907" y="173"/>
                    <a:pt x="3448" y="0"/>
                    <a:pt x="3227" y="0"/>
                  </a:cubicBezTo>
                  <a:cubicBezTo>
                    <a:pt x="3006" y="0"/>
                    <a:pt x="2776" y="205"/>
                    <a:pt x="2619" y="416"/>
                  </a:cubicBezTo>
                  <a:cubicBezTo>
                    <a:pt x="2462" y="627"/>
                    <a:pt x="2427" y="1083"/>
                    <a:pt x="2283" y="1264"/>
                  </a:cubicBezTo>
                  <a:cubicBezTo>
                    <a:pt x="2139" y="1445"/>
                    <a:pt x="1865" y="1454"/>
                    <a:pt x="1755" y="1504"/>
                  </a:cubicBezTo>
                  <a:close/>
                </a:path>
              </a:pathLst>
            </a:custGeom>
            <a:solidFill>
              <a:srgbClr val="3366CC">
                <a:alpha val="50000"/>
              </a:srgbClr>
            </a:solidFill>
            <a:ln>
              <a:noFill/>
            </a:ln>
            <a:effectLst/>
            <a:extLst>
              <a:ext uri="{91240B29-F687-4F45-9708-019B960494DF}">
                <a14:hiddenLine xmlns:a14="http://schemas.microsoft.com/office/drawing/2010/main" w="38100" cap="sq"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0197" name="Text Box 21"/>
            <p:cNvSpPr txBox="1">
              <a:spLocks noChangeArrowheads="1"/>
            </p:cNvSpPr>
            <p:nvPr/>
          </p:nvSpPr>
          <p:spPr bwMode="auto">
            <a:xfrm>
              <a:off x="3608" y="3400"/>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Blau</a:t>
              </a:r>
            </a:p>
          </p:txBody>
        </p:sp>
      </p:grpSp>
      <p:grpSp>
        <p:nvGrpSpPr>
          <p:cNvPr id="50198" name="Group 22"/>
          <p:cNvGrpSpPr>
            <a:grpSpLocks/>
          </p:cNvGrpSpPr>
          <p:nvPr/>
        </p:nvGrpSpPr>
        <p:grpSpPr bwMode="auto">
          <a:xfrm>
            <a:off x="652463" y="1633538"/>
            <a:ext cx="5651500" cy="3852862"/>
            <a:chOff x="411" y="1029"/>
            <a:chExt cx="3560" cy="2427"/>
          </a:xfrm>
        </p:grpSpPr>
        <p:sp>
          <p:nvSpPr>
            <p:cNvPr id="50199" name="Freeform 23"/>
            <p:cNvSpPr>
              <a:spLocks/>
            </p:cNvSpPr>
            <p:nvPr/>
          </p:nvSpPr>
          <p:spPr bwMode="auto">
            <a:xfrm>
              <a:off x="411" y="1029"/>
              <a:ext cx="3560" cy="2427"/>
            </a:xfrm>
            <a:custGeom>
              <a:avLst/>
              <a:gdLst>
                <a:gd name="T0" fmla="*/ 589 w 3560"/>
                <a:gd name="T1" fmla="*/ 19 h 2427"/>
                <a:gd name="T2" fmla="*/ 205 w 3560"/>
                <a:gd name="T3" fmla="*/ 99 h 2427"/>
                <a:gd name="T4" fmla="*/ 29 w 3560"/>
                <a:gd name="T5" fmla="*/ 611 h 2427"/>
                <a:gd name="T6" fmla="*/ 381 w 3560"/>
                <a:gd name="T7" fmla="*/ 1123 h 2427"/>
                <a:gd name="T8" fmla="*/ 1757 w 3560"/>
                <a:gd name="T9" fmla="*/ 1219 h 2427"/>
                <a:gd name="T10" fmla="*/ 2541 w 3560"/>
                <a:gd name="T11" fmla="*/ 1443 h 2427"/>
                <a:gd name="T12" fmla="*/ 2685 w 3560"/>
                <a:gd name="T13" fmla="*/ 2275 h 2427"/>
                <a:gd name="T14" fmla="*/ 3229 w 3560"/>
                <a:gd name="T15" fmla="*/ 2355 h 2427"/>
                <a:gd name="T16" fmla="*/ 3501 w 3560"/>
                <a:gd name="T17" fmla="*/ 1843 h 2427"/>
                <a:gd name="T18" fmla="*/ 3373 w 3560"/>
                <a:gd name="T19" fmla="*/ 1379 h 2427"/>
                <a:gd name="T20" fmla="*/ 2381 w 3560"/>
                <a:gd name="T21" fmla="*/ 1203 h 2427"/>
                <a:gd name="T22" fmla="*/ 1053 w 3560"/>
                <a:gd name="T23" fmla="*/ 1043 h 2427"/>
                <a:gd name="T24" fmla="*/ 1053 w 3560"/>
                <a:gd name="T25" fmla="*/ 483 h 2427"/>
                <a:gd name="T26" fmla="*/ 973 w 3560"/>
                <a:gd name="T27" fmla="*/ 163 h 2427"/>
                <a:gd name="T28" fmla="*/ 589 w 3560"/>
                <a:gd name="T29" fmla="*/ 19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0" h="2427">
                  <a:moveTo>
                    <a:pt x="589" y="19"/>
                  </a:moveTo>
                  <a:cubicBezTo>
                    <a:pt x="461" y="24"/>
                    <a:pt x="298" y="0"/>
                    <a:pt x="205" y="99"/>
                  </a:cubicBezTo>
                  <a:cubicBezTo>
                    <a:pt x="112" y="198"/>
                    <a:pt x="0" y="440"/>
                    <a:pt x="29" y="611"/>
                  </a:cubicBezTo>
                  <a:cubicBezTo>
                    <a:pt x="58" y="782"/>
                    <a:pt x="93" y="1022"/>
                    <a:pt x="381" y="1123"/>
                  </a:cubicBezTo>
                  <a:cubicBezTo>
                    <a:pt x="669" y="1224"/>
                    <a:pt x="1397" y="1166"/>
                    <a:pt x="1757" y="1219"/>
                  </a:cubicBezTo>
                  <a:cubicBezTo>
                    <a:pt x="2117" y="1272"/>
                    <a:pt x="2386" y="1267"/>
                    <a:pt x="2541" y="1443"/>
                  </a:cubicBezTo>
                  <a:cubicBezTo>
                    <a:pt x="2696" y="1619"/>
                    <a:pt x="2570" y="2123"/>
                    <a:pt x="2685" y="2275"/>
                  </a:cubicBezTo>
                  <a:cubicBezTo>
                    <a:pt x="2800" y="2427"/>
                    <a:pt x="3093" y="2427"/>
                    <a:pt x="3229" y="2355"/>
                  </a:cubicBezTo>
                  <a:cubicBezTo>
                    <a:pt x="3365" y="2283"/>
                    <a:pt x="3477" y="2006"/>
                    <a:pt x="3501" y="1843"/>
                  </a:cubicBezTo>
                  <a:cubicBezTo>
                    <a:pt x="3525" y="1680"/>
                    <a:pt x="3560" y="1486"/>
                    <a:pt x="3373" y="1379"/>
                  </a:cubicBezTo>
                  <a:cubicBezTo>
                    <a:pt x="3186" y="1272"/>
                    <a:pt x="2768" y="1259"/>
                    <a:pt x="2381" y="1203"/>
                  </a:cubicBezTo>
                  <a:cubicBezTo>
                    <a:pt x="1994" y="1147"/>
                    <a:pt x="1274" y="1163"/>
                    <a:pt x="1053" y="1043"/>
                  </a:cubicBezTo>
                  <a:cubicBezTo>
                    <a:pt x="832" y="923"/>
                    <a:pt x="1066" y="630"/>
                    <a:pt x="1053" y="483"/>
                  </a:cubicBezTo>
                  <a:cubicBezTo>
                    <a:pt x="1040" y="336"/>
                    <a:pt x="1050" y="240"/>
                    <a:pt x="973" y="163"/>
                  </a:cubicBezTo>
                  <a:cubicBezTo>
                    <a:pt x="896" y="86"/>
                    <a:pt x="669" y="49"/>
                    <a:pt x="589" y="19"/>
                  </a:cubicBezTo>
                  <a:close/>
                </a:path>
              </a:pathLst>
            </a:custGeom>
            <a:solidFill>
              <a:schemeClr val="folHlink">
                <a:alpha val="50000"/>
              </a:schemeClr>
            </a:solidFill>
            <a:ln>
              <a:noFill/>
            </a:ln>
            <a:effectLst/>
            <a:extLst>
              <a:ext uri="{91240B29-F687-4F45-9708-019B960494DF}">
                <a14:hiddenLine xmlns:a14="http://schemas.microsoft.com/office/drawing/2010/main" w="38100" cap="sq"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0200" name="Text Box 24"/>
            <p:cNvSpPr txBox="1">
              <a:spLocks noChangeArrowheads="1"/>
            </p:cNvSpPr>
            <p:nvPr/>
          </p:nvSpPr>
          <p:spPr bwMode="auto">
            <a:xfrm>
              <a:off x="920" y="199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Rot</a:t>
              </a:r>
            </a:p>
          </p:txBody>
        </p:sp>
      </p:grpSp>
      <p:grpSp>
        <p:nvGrpSpPr>
          <p:cNvPr id="50201" name="Group 25"/>
          <p:cNvGrpSpPr>
            <a:grpSpLocks/>
          </p:cNvGrpSpPr>
          <p:nvPr/>
        </p:nvGrpSpPr>
        <p:grpSpPr bwMode="auto">
          <a:xfrm>
            <a:off x="944563" y="1239838"/>
            <a:ext cx="6997700" cy="4856162"/>
            <a:chOff x="595" y="781"/>
            <a:chExt cx="4408" cy="3059"/>
          </a:xfrm>
        </p:grpSpPr>
        <p:sp>
          <p:nvSpPr>
            <p:cNvPr id="50202" name="Freeform 26"/>
            <p:cNvSpPr>
              <a:spLocks/>
            </p:cNvSpPr>
            <p:nvPr/>
          </p:nvSpPr>
          <p:spPr bwMode="auto">
            <a:xfrm>
              <a:off x="595" y="781"/>
              <a:ext cx="4408" cy="3059"/>
            </a:xfrm>
            <a:custGeom>
              <a:avLst/>
              <a:gdLst>
                <a:gd name="T0" fmla="*/ 3669 w 4408"/>
                <a:gd name="T1" fmla="*/ 859 h 3059"/>
                <a:gd name="T2" fmla="*/ 3733 w 4408"/>
                <a:gd name="T3" fmla="*/ 1163 h 3059"/>
                <a:gd name="T4" fmla="*/ 4133 w 4408"/>
                <a:gd name="T5" fmla="*/ 1211 h 3059"/>
                <a:gd name="T6" fmla="*/ 4357 w 4408"/>
                <a:gd name="T7" fmla="*/ 795 h 3059"/>
                <a:gd name="T8" fmla="*/ 3829 w 4408"/>
                <a:gd name="T9" fmla="*/ 427 h 3059"/>
                <a:gd name="T10" fmla="*/ 1957 w 4408"/>
                <a:gd name="T11" fmla="*/ 91 h 3059"/>
                <a:gd name="T12" fmla="*/ 1061 w 4408"/>
                <a:gd name="T13" fmla="*/ 123 h 3059"/>
                <a:gd name="T14" fmla="*/ 869 w 4408"/>
                <a:gd name="T15" fmla="*/ 827 h 3059"/>
                <a:gd name="T16" fmla="*/ 741 w 4408"/>
                <a:gd name="T17" fmla="*/ 1691 h 3059"/>
                <a:gd name="T18" fmla="*/ 789 w 4408"/>
                <a:gd name="T19" fmla="*/ 2091 h 3059"/>
                <a:gd name="T20" fmla="*/ 117 w 4408"/>
                <a:gd name="T21" fmla="*/ 2443 h 3059"/>
                <a:gd name="T22" fmla="*/ 85 w 4408"/>
                <a:gd name="T23" fmla="*/ 2907 h 3059"/>
                <a:gd name="T24" fmla="*/ 357 w 4408"/>
                <a:gd name="T25" fmla="*/ 3003 h 3059"/>
                <a:gd name="T26" fmla="*/ 901 w 4408"/>
                <a:gd name="T27" fmla="*/ 2571 h 3059"/>
                <a:gd name="T28" fmla="*/ 805 w 4408"/>
                <a:gd name="T29" fmla="*/ 1835 h 3059"/>
                <a:gd name="T30" fmla="*/ 885 w 4408"/>
                <a:gd name="T31" fmla="*/ 1451 h 3059"/>
                <a:gd name="T32" fmla="*/ 1669 w 4408"/>
                <a:gd name="T33" fmla="*/ 1419 h 3059"/>
                <a:gd name="T34" fmla="*/ 2469 w 4408"/>
                <a:gd name="T35" fmla="*/ 475 h 3059"/>
                <a:gd name="T36" fmla="*/ 3541 w 4408"/>
                <a:gd name="T37" fmla="*/ 523 h 3059"/>
                <a:gd name="T38" fmla="*/ 3669 w 4408"/>
                <a:gd name="T39" fmla="*/ 859 h 3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08" h="3059">
                  <a:moveTo>
                    <a:pt x="3669" y="859"/>
                  </a:moveTo>
                  <a:cubicBezTo>
                    <a:pt x="3701" y="966"/>
                    <a:pt x="3656" y="1104"/>
                    <a:pt x="3733" y="1163"/>
                  </a:cubicBezTo>
                  <a:cubicBezTo>
                    <a:pt x="3810" y="1222"/>
                    <a:pt x="4029" y="1272"/>
                    <a:pt x="4133" y="1211"/>
                  </a:cubicBezTo>
                  <a:cubicBezTo>
                    <a:pt x="4237" y="1150"/>
                    <a:pt x="4408" y="926"/>
                    <a:pt x="4357" y="795"/>
                  </a:cubicBezTo>
                  <a:cubicBezTo>
                    <a:pt x="4306" y="664"/>
                    <a:pt x="4229" y="544"/>
                    <a:pt x="3829" y="427"/>
                  </a:cubicBezTo>
                  <a:cubicBezTo>
                    <a:pt x="3429" y="310"/>
                    <a:pt x="2418" y="142"/>
                    <a:pt x="1957" y="91"/>
                  </a:cubicBezTo>
                  <a:cubicBezTo>
                    <a:pt x="1496" y="40"/>
                    <a:pt x="1242" y="0"/>
                    <a:pt x="1061" y="123"/>
                  </a:cubicBezTo>
                  <a:cubicBezTo>
                    <a:pt x="880" y="246"/>
                    <a:pt x="922" y="566"/>
                    <a:pt x="869" y="827"/>
                  </a:cubicBezTo>
                  <a:cubicBezTo>
                    <a:pt x="816" y="1088"/>
                    <a:pt x="754" y="1480"/>
                    <a:pt x="741" y="1691"/>
                  </a:cubicBezTo>
                  <a:cubicBezTo>
                    <a:pt x="728" y="1902"/>
                    <a:pt x="893" y="1966"/>
                    <a:pt x="789" y="2091"/>
                  </a:cubicBezTo>
                  <a:cubicBezTo>
                    <a:pt x="685" y="2216"/>
                    <a:pt x="234" y="2307"/>
                    <a:pt x="117" y="2443"/>
                  </a:cubicBezTo>
                  <a:cubicBezTo>
                    <a:pt x="0" y="2579"/>
                    <a:pt x="45" y="2814"/>
                    <a:pt x="85" y="2907"/>
                  </a:cubicBezTo>
                  <a:cubicBezTo>
                    <a:pt x="125" y="3000"/>
                    <a:pt x="221" y="3059"/>
                    <a:pt x="357" y="3003"/>
                  </a:cubicBezTo>
                  <a:cubicBezTo>
                    <a:pt x="493" y="2947"/>
                    <a:pt x="826" y="2766"/>
                    <a:pt x="901" y="2571"/>
                  </a:cubicBezTo>
                  <a:cubicBezTo>
                    <a:pt x="976" y="2376"/>
                    <a:pt x="808" y="2022"/>
                    <a:pt x="805" y="1835"/>
                  </a:cubicBezTo>
                  <a:cubicBezTo>
                    <a:pt x="802" y="1648"/>
                    <a:pt x="741" y="1520"/>
                    <a:pt x="885" y="1451"/>
                  </a:cubicBezTo>
                  <a:cubicBezTo>
                    <a:pt x="1029" y="1382"/>
                    <a:pt x="1405" y="1582"/>
                    <a:pt x="1669" y="1419"/>
                  </a:cubicBezTo>
                  <a:cubicBezTo>
                    <a:pt x="1933" y="1256"/>
                    <a:pt x="2157" y="624"/>
                    <a:pt x="2469" y="475"/>
                  </a:cubicBezTo>
                  <a:cubicBezTo>
                    <a:pt x="2781" y="326"/>
                    <a:pt x="3344" y="459"/>
                    <a:pt x="3541" y="523"/>
                  </a:cubicBezTo>
                  <a:cubicBezTo>
                    <a:pt x="3738" y="587"/>
                    <a:pt x="3648" y="752"/>
                    <a:pt x="3669" y="859"/>
                  </a:cubicBezTo>
                  <a:close/>
                </a:path>
              </a:pathLst>
            </a:custGeom>
            <a:solidFill>
              <a:srgbClr val="FFCC66">
                <a:alpha val="50000"/>
              </a:srgbClr>
            </a:solidFill>
            <a:ln>
              <a:noFill/>
            </a:ln>
            <a:effectLst/>
            <a:extLst>
              <a:ext uri="{91240B29-F687-4F45-9708-019B960494DF}">
                <a14:hiddenLine xmlns:a14="http://schemas.microsoft.com/office/drawing/2010/main" w="38100" cap="sq"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0203" name="Text Box 27"/>
            <p:cNvSpPr txBox="1">
              <a:spLocks noChangeArrowheads="1"/>
            </p:cNvSpPr>
            <p:nvPr/>
          </p:nvSpPr>
          <p:spPr bwMode="auto">
            <a:xfrm>
              <a:off x="2472" y="1112"/>
              <a:ext cx="46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Gelb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0192"/>
                                        </p:tgtEl>
                                        <p:attrNameLst>
                                          <p:attrName>style.visibility</p:attrName>
                                        </p:attrNameLst>
                                      </p:cBhvr>
                                      <p:to>
                                        <p:strVal val="visible"/>
                                      </p:to>
                                    </p:set>
                                    <p:animEffect transition="in" filter="wipe(left)">
                                      <p:cBhvr>
                                        <p:cTn id="7" dur="500"/>
                                        <p:tgtEl>
                                          <p:spTgt spid="501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0198"/>
                                        </p:tgtEl>
                                        <p:attrNameLst>
                                          <p:attrName>style.visibility</p:attrName>
                                        </p:attrNameLst>
                                      </p:cBhvr>
                                      <p:to>
                                        <p:strVal val="visible"/>
                                      </p:to>
                                    </p:set>
                                    <p:animEffect transition="in" filter="wipe(left)">
                                      <p:cBhvr>
                                        <p:cTn id="12" dur="500"/>
                                        <p:tgtEl>
                                          <p:spTgt spid="50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0201"/>
                                        </p:tgtEl>
                                        <p:attrNameLst>
                                          <p:attrName>style.visibility</p:attrName>
                                        </p:attrNameLst>
                                      </p:cBhvr>
                                      <p:to>
                                        <p:strVal val="visible"/>
                                      </p:to>
                                    </p:set>
                                    <p:animEffect transition="in" filter="wipe(left)">
                                      <p:cBhvr>
                                        <p:cTn id="17" dur="500"/>
                                        <p:tgtEl>
                                          <p:spTgt spid="502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0195"/>
                                        </p:tgtEl>
                                        <p:attrNameLst>
                                          <p:attrName>style.visibility</p:attrName>
                                        </p:attrNameLst>
                                      </p:cBhvr>
                                      <p:to>
                                        <p:strVal val="visible"/>
                                      </p:to>
                                    </p:set>
                                    <p:animEffect transition="in" filter="wipe(left)">
                                      <p:cBhvr>
                                        <p:cTn id="22" dur="500"/>
                                        <p:tgtEl>
                                          <p:spTgt spid="50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de-DE" altLang="de-DE"/>
              <a:t>Zungenrücken-Merkmale: </a:t>
            </a:r>
            <a:r>
              <a:rPr lang="de-DE" altLang="de-DE" i="1">
                <a:cs typeface="Times New Roman" pitchFamily="18" charset="0"/>
              </a:rPr>
              <a:t>hinten</a:t>
            </a:r>
          </a:p>
        </p:txBody>
      </p:sp>
      <p:sp>
        <p:nvSpPr>
          <p:cNvPr id="27651" name="Rectangle 3"/>
          <p:cNvSpPr>
            <a:spLocks noGrp="1" noChangeArrowheads="1"/>
          </p:cNvSpPr>
          <p:nvPr>
            <p:ph type="body" idx="1"/>
          </p:nvPr>
        </p:nvSpPr>
        <p:spPr>
          <a:xfrm>
            <a:off x="685800" y="1981200"/>
            <a:ext cx="8204200" cy="4114800"/>
          </a:xfrm>
        </p:spPr>
        <p:txBody>
          <a:bodyPr/>
          <a:lstStyle/>
          <a:p>
            <a:pPr marL="0" indent="0" algn="just">
              <a:buFont typeface="Wingdings 2" pitchFamily="18" charset="2"/>
              <a:buNone/>
            </a:pPr>
            <a:r>
              <a:rPr lang="de-DE" altLang="de-DE" dirty="0">
                <a:solidFill>
                  <a:schemeClr val="accent2"/>
                </a:solidFill>
                <a:cs typeface="Times New Roman" pitchFamily="18" charset="0"/>
              </a:rPr>
              <a:t>Hintere</a:t>
            </a:r>
            <a:r>
              <a:rPr lang="de-DE" altLang="de-DE" dirty="0">
                <a:cs typeface="Times New Roman" pitchFamily="18" charset="0"/>
              </a:rPr>
              <a:t> Laute werden dadurch gebildet, dass der Zungenrücken im Vergleich zur neutralen Stellung zurückgezogen ist.</a:t>
            </a:r>
          </a:p>
          <a:p>
            <a:pPr marL="0" indent="0">
              <a:buFont typeface="Wingdings 2" pitchFamily="18" charset="2"/>
              <a:buNone/>
            </a:pPr>
            <a:r>
              <a:rPr lang="de-DE" altLang="de-DE" dirty="0">
                <a:cs typeface="Times New Roman" pitchFamily="18" charset="0"/>
              </a:rPr>
              <a:t>[+hinten]: {k, g, </a:t>
            </a:r>
            <a:r>
              <a:rPr lang="de-DE" altLang="de-DE" dirty="0" smtClean="0">
                <a:cs typeface="Times New Roman" pitchFamily="18" charset="0"/>
              </a:rPr>
              <a:t>ŋ}</a:t>
            </a:r>
            <a:endParaRPr lang="de-DE" altLang="de-DE" dirty="0">
              <a:cs typeface="Times New Roman" pitchFamily="18" charset="0"/>
            </a:endParaRPr>
          </a:p>
          <a:p>
            <a:pPr marL="0" indent="0"/>
            <a:endParaRPr lang="de-DE" altLang="de-DE"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de-DE" altLang="de-DE"/>
              <a:t>Merkmale für Artikulationsstellen</a:t>
            </a:r>
          </a:p>
        </p:txBody>
      </p:sp>
      <p:grpSp>
        <p:nvGrpSpPr>
          <p:cNvPr id="28675" name="Group 3"/>
          <p:cNvGrpSpPr>
            <a:grpSpLocks/>
          </p:cNvGrpSpPr>
          <p:nvPr/>
        </p:nvGrpSpPr>
        <p:grpSpPr bwMode="auto">
          <a:xfrm>
            <a:off x="1050925" y="1752600"/>
            <a:ext cx="7700963" cy="4492625"/>
            <a:chOff x="0" y="0"/>
            <a:chExt cx="2835" cy="4334"/>
          </a:xfrm>
        </p:grpSpPr>
        <p:grpSp>
          <p:nvGrpSpPr>
            <p:cNvPr id="28676" name="Group 4"/>
            <p:cNvGrpSpPr>
              <a:grpSpLocks/>
            </p:cNvGrpSpPr>
            <p:nvPr/>
          </p:nvGrpSpPr>
          <p:grpSpPr bwMode="auto">
            <a:xfrm>
              <a:off x="0" y="0"/>
              <a:ext cx="734" cy="394"/>
              <a:chOff x="0" y="0"/>
              <a:chExt cx="734" cy="394"/>
            </a:xfrm>
          </p:grpSpPr>
          <p:sp>
            <p:nvSpPr>
              <p:cNvPr id="28677" name="Rectangle 5"/>
              <p:cNvSpPr>
                <a:spLocks noChangeArrowheads="1"/>
              </p:cNvSpPr>
              <p:nvPr/>
            </p:nvSpPr>
            <p:spPr bwMode="auto">
              <a:xfrm>
                <a:off x="28" y="0"/>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 </a:t>
                </a:r>
              </a:p>
              <a:p>
                <a:pPr algn="l"/>
                <a:endParaRPr lang="de-DE" altLang="de-DE" sz="2000">
                  <a:effectLst/>
                  <a:latin typeface="Tahoma" pitchFamily="34" charset="0"/>
                </a:endParaRPr>
              </a:p>
            </p:txBody>
          </p:sp>
          <p:sp>
            <p:nvSpPr>
              <p:cNvPr id="28678" name="Rectangle 6"/>
              <p:cNvSpPr>
                <a:spLocks noChangeArrowheads="1"/>
              </p:cNvSpPr>
              <p:nvPr/>
            </p:nvSpPr>
            <p:spPr bwMode="auto">
              <a:xfrm>
                <a:off x="0" y="0"/>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79" name="Group 7"/>
            <p:cNvGrpSpPr>
              <a:grpSpLocks/>
            </p:cNvGrpSpPr>
            <p:nvPr/>
          </p:nvGrpSpPr>
          <p:grpSpPr bwMode="auto">
            <a:xfrm>
              <a:off x="734" y="0"/>
              <a:ext cx="458" cy="394"/>
              <a:chOff x="734" y="0"/>
              <a:chExt cx="458" cy="394"/>
            </a:xfrm>
          </p:grpSpPr>
          <p:sp>
            <p:nvSpPr>
              <p:cNvPr id="28680" name="Rectangle 8"/>
              <p:cNvSpPr>
                <a:spLocks noChangeArrowheads="1"/>
              </p:cNvSpPr>
              <p:nvPr/>
            </p:nvSpPr>
            <p:spPr bwMode="auto">
              <a:xfrm>
                <a:off x="762" y="0"/>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anterior</a:t>
                </a:r>
              </a:p>
              <a:p>
                <a:endParaRPr lang="de-DE" altLang="de-DE" sz="2000">
                  <a:effectLst/>
                  <a:latin typeface="Tahoma" pitchFamily="34" charset="0"/>
                </a:endParaRPr>
              </a:p>
            </p:txBody>
          </p:sp>
          <p:sp>
            <p:nvSpPr>
              <p:cNvPr id="28681" name="Rectangle 9"/>
              <p:cNvSpPr>
                <a:spLocks noChangeArrowheads="1"/>
              </p:cNvSpPr>
              <p:nvPr/>
            </p:nvSpPr>
            <p:spPr bwMode="auto">
              <a:xfrm>
                <a:off x="734" y="0"/>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82" name="Group 10"/>
            <p:cNvGrpSpPr>
              <a:grpSpLocks/>
            </p:cNvGrpSpPr>
            <p:nvPr/>
          </p:nvGrpSpPr>
          <p:grpSpPr bwMode="auto">
            <a:xfrm>
              <a:off x="1192" y="0"/>
              <a:ext cx="454" cy="394"/>
              <a:chOff x="1192" y="0"/>
              <a:chExt cx="454" cy="394"/>
            </a:xfrm>
          </p:grpSpPr>
          <p:sp>
            <p:nvSpPr>
              <p:cNvPr id="28683" name="Rectangle 11"/>
              <p:cNvSpPr>
                <a:spLocks noChangeArrowheads="1"/>
              </p:cNvSpPr>
              <p:nvPr/>
            </p:nvSpPr>
            <p:spPr bwMode="auto">
              <a:xfrm>
                <a:off x="1220" y="0"/>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koronal</a:t>
                </a:r>
              </a:p>
              <a:p>
                <a:endParaRPr lang="de-DE" altLang="de-DE" sz="2000">
                  <a:effectLst/>
                  <a:latin typeface="Tahoma" pitchFamily="34" charset="0"/>
                </a:endParaRPr>
              </a:p>
            </p:txBody>
          </p:sp>
          <p:sp>
            <p:nvSpPr>
              <p:cNvPr id="28684" name="Rectangle 12"/>
              <p:cNvSpPr>
                <a:spLocks noChangeArrowheads="1"/>
              </p:cNvSpPr>
              <p:nvPr/>
            </p:nvSpPr>
            <p:spPr bwMode="auto">
              <a:xfrm>
                <a:off x="1192" y="0"/>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85" name="Group 13"/>
            <p:cNvGrpSpPr>
              <a:grpSpLocks/>
            </p:cNvGrpSpPr>
            <p:nvPr/>
          </p:nvGrpSpPr>
          <p:grpSpPr bwMode="auto">
            <a:xfrm>
              <a:off x="1646" y="0"/>
              <a:ext cx="354" cy="394"/>
              <a:chOff x="1646" y="0"/>
              <a:chExt cx="354" cy="394"/>
            </a:xfrm>
          </p:grpSpPr>
          <p:sp>
            <p:nvSpPr>
              <p:cNvPr id="28686" name="Rectangle 14"/>
              <p:cNvSpPr>
                <a:spLocks noChangeArrowheads="1"/>
              </p:cNvSpPr>
              <p:nvPr/>
            </p:nvSpPr>
            <p:spPr bwMode="auto">
              <a:xfrm>
                <a:off x="1674" y="0"/>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hoch</a:t>
                </a:r>
              </a:p>
              <a:p>
                <a:endParaRPr lang="de-DE" altLang="de-DE" sz="2000">
                  <a:effectLst/>
                  <a:latin typeface="Tahoma" pitchFamily="34" charset="0"/>
                </a:endParaRPr>
              </a:p>
            </p:txBody>
          </p:sp>
          <p:sp>
            <p:nvSpPr>
              <p:cNvPr id="28687" name="Rectangle 15"/>
              <p:cNvSpPr>
                <a:spLocks noChangeArrowheads="1"/>
              </p:cNvSpPr>
              <p:nvPr/>
            </p:nvSpPr>
            <p:spPr bwMode="auto">
              <a:xfrm>
                <a:off x="1646" y="0"/>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88" name="Group 16"/>
            <p:cNvGrpSpPr>
              <a:grpSpLocks/>
            </p:cNvGrpSpPr>
            <p:nvPr/>
          </p:nvGrpSpPr>
          <p:grpSpPr bwMode="auto">
            <a:xfrm>
              <a:off x="2000" y="0"/>
              <a:ext cx="404" cy="394"/>
              <a:chOff x="2000" y="0"/>
              <a:chExt cx="404" cy="394"/>
            </a:xfrm>
          </p:grpSpPr>
          <p:sp>
            <p:nvSpPr>
              <p:cNvPr id="28689" name="Rectangle 17"/>
              <p:cNvSpPr>
                <a:spLocks noChangeArrowheads="1"/>
              </p:cNvSpPr>
              <p:nvPr/>
            </p:nvSpPr>
            <p:spPr bwMode="auto">
              <a:xfrm>
                <a:off x="2028" y="0"/>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hinten</a:t>
                </a:r>
              </a:p>
              <a:p>
                <a:endParaRPr lang="de-DE" altLang="de-DE" sz="2000">
                  <a:effectLst/>
                  <a:latin typeface="Tahoma" pitchFamily="34" charset="0"/>
                </a:endParaRPr>
              </a:p>
            </p:txBody>
          </p:sp>
          <p:sp>
            <p:nvSpPr>
              <p:cNvPr id="28690" name="Rectangle 18"/>
              <p:cNvSpPr>
                <a:spLocks noChangeArrowheads="1"/>
              </p:cNvSpPr>
              <p:nvPr/>
            </p:nvSpPr>
            <p:spPr bwMode="auto">
              <a:xfrm>
                <a:off x="2000" y="0"/>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91" name="Group 19"/>
            <p:cNvGrpSpPr>
              <a:grpSpLocks/>
            </p:cNvGrpSpPr>
            <p:nvPr/>
          </p:nvGrpSpPr>
          <p:grpSpPr bwMode="auto">
            <a:xfrm>
              <a:off x="2404" y="0"/>
              <a:ext cx="431" cy="394"/>
              <a:chOff x="2404" y="0"/>
              <a:chExt cx="431" cy="394"/>
            </a:xfrm>
          </p:grpSpPr>
          <p:sp>
            <p:nvSpPr>
              <p:cNvPr id="28692" name="Rectangle 20"/>
              <p:cNvSpPr>
                <a:spLocks noChangeArrowheads="1"/>
              </p:cNvSpPr>
              <p:nvPr/>
            </p:nvSpPr>
            <p:spPr bwMode="auto">
              <a:xfrm>
                <a:off x="2432" y="0"/>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niedrig</a:t>
                </a:r>
              </a:p>
              <a:p>
                <a:endParaRPr lang="de-DE" altLang="de-DE" sz="2000">
                  <a:effectLst/>
                  <a:latin typeface="Tahoma" pitchFamily="34" charset="0"/>
                </a:endParaRPr>
              </a:p>
            </p:txBody>
          </p:sp>
          <p:sp>
            <p:nvSpPr>
              <p:cNvPr id="28693" name="Rectangle 21"/>
              <p:cNvSpPr>
                <a:spLocks noChangeArrowheads="1"/>
              </p:cNvSpPr>
              <p:nvPr/>
            </p:nvSpPr>
            <p:spPr bwMode="auto">
              <a:xfrm>
                <a:off x="2404" y="0"/>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94" name="Group 22"/>
            <p:cNvGrpSpPr>
              <a:grpSpLocks/>
            </p:cNvGrpSpPr>
            <p:nvPr/>
          </p:nvGrpSpPr>
          <p:grpSpPr bwMode="auto">
            <a:xfrm>
              <a:off x="0" y="394"/>
              <a:ext cx="734" cy="394"/>
              <a:chOff x="0" y="394"/>
              <a:chExt cx="734" cy="394"/>
            </a:xfrm>
          </p:grpSpPr>
          <p:sp>
            <p:nvSpPr>
              <p:cNvPr id="28695" name="Rectangle 23"/>
              <p:cNvSpPr>
                <a:spLocks noChangeArrowheads="1"/>
              </p:cNvSpPr>
              <p:nvPr/>
            </p:nvSpPr>
            <p:spPr bwMode="auto">
              <a:xfrm>
                <a:off x="28" y="394"/>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bilabial</a:t>
                </a:r>
              </a:p>
              <a:p>
                <a:pPr algn="l"/>
                <a:endParaRPr lang="de-DE" altLang="de-DE" sz="2000">
                  <a:effectLst/>
                  <a:latin typeface="Tahoma" pitchFamily="34" charset="0"/>
                </a:endParaRPr>
              </a:p>
            </p:txBody>
          </p:sp>
          <p:sp>
            <p:nvSpPr>
              <p:cNvPr id="28696" name="Rectangle 24"/>
              <p:cNvSpPr>
                <a:spLocks noChangeArrowheads="1"/>
              </p:cNvSpPr>
              <p:nvPr/>
            </p:nvSpPr>
            <p:spPr bwMode="auto">
              <a:xfrm>
                <a:off x="0" y="394"/>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697" name="Group 25"/>
            <p:cNvGrpSpPr>
              <a:grpSpLocks/>
            </p:cNvGrpSpPr>
            <p:nvPr/>
          </p:nvGrpSpPr>
          <p:grpSpPr bwMode="auto">
            <a:xfrm>
              <a:off x="734" y="394"/>
              <a:ext cx="458" cy="394"/>
              <a:chOff x="734" y="394"/>
              <a:chExt cx="458" cy="394"/>
            </a:xfrm>
          </p:grpSpPr>
          <p:sp>
            <p:nvSpPr>
              <p:cNvPr id="28698" name="Rectangle 26"/>
              <p:cNvSpPr>
                <a:spLocks noChangeArrowheads="1"/>
              </p:cNvSpPr>
              <p:nvPr/>
            </p:nvSpPr>
            <p:spPr bwMode="auto">
              <a:xfrm>
                <a:off x="762" y="394"/>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699" name="Rectangle 27"/>
              <p:cNvSpPr>
                <a:spLocks noChangeArrowheads="1"/>
              </p:cNvSpPr>
              <p:nvPr/>
            </p:nvSpPr>
            <p:spPr bwMode="auto">
              <a:xfrm>
                <a:off x="734" y="394"/>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00" name="Group 28"/>
            <p:cNvGrpSpPr>
              <a:grpSpLocks/>
            </p:cNvGrpSpPr>
            <p:nvPr/>
          </p:nvGrpSpPr>
          <p:grpSpPr bwMode="auto">
            <a:xfrm>
              <a:off x="1192" y="394"/>
              <a:ext cx="454" cy="394"/>
              <a:chOff x="1192" y="394"/>
              <a:chExt cx="454" cy="394"/>
            </a:xfrm>
          </p:grpSpPr>
          <p:sp>
            <p:nvSpPr>
              <p:cNvPr id="28701" name="Rectangle 29"/>
              <p:cNvSpPr>
                <a:spLocks noChangeArrowheads="1"/>
              </p:cNvSpPr>
              <p:nvPr/>
            </p:nvSpPr>
            <p:spPr bwMode="auto">
              <a:xfrm>
                <a:off x="1220" y="394"/>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02" name="Rectangle 30"/>
              <p:cNvSpPr>
                <a:spLocks noChangeArrowheads="1"/>
              </p:cNvSpPr>
              <p:nvPr/>
            </p:nvSpPr>
            <p:spPr bwMode="auto">
              <a:xfrm>
                <a:off x="1192" y="394"/>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03" name="Group 31"/>
            <p:cNvGrpSpPr>
              <a:grpSpLocks/>
            </p:cNvGrpSpPr>
            <p:nvPr/>
          </p:nvGrpSpPr>
          <p:grpSpPr bwMode="auto">
            <a:xfrm>
              <a:off x="1646" y="394"/>
              <a:ext cx="354" cy="394"/>
              <a:chOff x="1646" y="394"/>
              <a:chExt cx="354" cy="394"/>
            </a:xfrm>
          </p:grpSpPr>
          <p:sp>
            <p:nvSpPr>
              <p:cNvPr id="28704" name="Rectangle 32"/>
              <p:cNvSpPr>
                <a:spLocks noChangeArrowheads="1"/>
              </p:cNvSpPr>
              <p:nvPr/>
            </p:nvSpPr>
            <p:spPr bwMode="auto">
              <a:xfrm>
                <a:off x="1674" y="394"/>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05" name="Rectangle 33"/>
              <p:cNvSpPr>
                <a:spLocks noChangeArrowheads="1"/>
              </p:cNvSpPr>
              <p:nvPr/>
            </p:nvSpPr>
            <p:spPr bwMode="auto">
              <a:xfrm>
                <a:off x="1646" y="394"/>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06" name="Group 34"/>
            <p:cNvGrpSpPr>
              <a:grpSpLocks/>
            </p:cNvGrpSpPr>
            <p:nvPr/>
          </p:nvGrpSpPr>
          <p:grpSpPr bwMode="auto">
            <a:xfrm>
              <a:off x="2000" y="394"/>
              <a:ext cx="404" cy="394"/>
              <a:chOff x="2000" y="394"/>
              <a:chExt cx="404" cy="394"/>
            </a:xfrm>
          </p:grpSpPr>
          <p:sp>
            <p:nvSpPr>
              <p:cNvPr id="28707" name="Rectangle 35"/>
              <p:cNvSpPr>
                <a:spLocks noChangeArrowheads="1"/>
              </p:cNvSpPr>
              <p:nvPr/>
            </p:nvSpPr>
            <p:spPr bwMode="auto">
              <a:xfrm>
                <a:off x="2028" y="394"/>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08" name="Rectangle 36"/>
              <p:cNvSpPr>
                <a:spLocks noChangeArrowheads="1"/>
              </p:cNvSpPr>
              <p:nvPr/>
            </p:nvSpPr>
            <p:spPr bwMode="auto">
              <a:xfrm>
                <a:off x="2000" y="394"/>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09" name="Group 37"/>
            <p:cNvGrpSpPr>
              <a:grpSpLocks/>
            </p:cNvGrpSpPr>
            <p:nvPr/>
          </p:nvGrpSpPr>
          <p:grpSpPr bwMode="auto">
            <a:xfrm>
              <a:off x="2404" y="394"/>
              <a:ext cx="431" cy="394"/>
              <a:chOff x="2404" y="394"/>
              <a:chExt cx="431" cy="394"/>
            </a:xfrm>
          </p:grpSpPr>
          <p:sp>
            <p:nvSpPr>
              <p:cNvPr id="28710" name="Rectangle 38"/>
              <p:cNvSpPr>
                <a:spLocks noChangeArrowheads="1"/>
              </p:cNvSpPr>
              <p:nvPr/>
            </p:nvSpPr>
            <p:spPr bwMode="auto">
              <a:xfrm>
                <a:off x="2432" y="394"/>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11" name="Rectangle 39"/>
              <p:cNvSpPr>
                <a:spLocks noChangeArrowheads="1"/>
              </p:cNvSpPr>
              <p:nvPr/>
            </p:nvSpPr>
            <p:spPr bwMode="auto">
              <a:xfrm>
                <a:off x="2404" y="394"/>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12" name="Group 40"/>
            <p:cNvGrpSpPr>
              <a:grpSpLocks/>
            </p:cNvGrpSpPr>
            <p:nvPr/>
          </p:nvGrpSpPr>
          <p:grpSpPr bwMode="auto">
            <a:xfrm>
              <a:off x="0" y="788"/>
              <a:ext cx="734" cy="394"/>
              <a:chOff x="0" y="788"/>
              <a:chExt cx="734" cy="394"/>
            </a:xfrm>
          </p:grpSpPr>
          <p:sp>
            <p:nvSpPr>
              <p:cNvPr id="28713" name="Rectangle 41"/>
              <p:cNvSpPr>
                <a:spLocks noChangeArrowheads="1"/>
              </p:cNvSpPr>
              <p:nvPr/>
            </p:nvSpPr>
            <p:spPr bwMode="auto">
              <a:xfrm>
                <a:off x="28" y="788"/>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labio-dental</a:t>
                </a:r>
              </a:p>
              <a:p>
                <a:pPr algn="l"/>
                <a:endParaRPr lang="de-DE" altLang="de-DE" sz="2000">
                  <a:effectLst/>
                  <a:latin typeface="Tahoma" pitchFamily="34" charset="0"/>
                </a:endParaRPr>
              </a:p>
            </p:txBody>
          </p:sp>
          <p:sp>
            <p:nvSpPr>
              <p:cNvPr id="28714" name="Rectangle 42"/>
              <p:cNvSpPr>
                <a:spLocks noChangeArrowheads="1"/>
              </p:cNvSpPr>
              <p:nvPr/>
            </p:nvSpPr>
            <p:spPr bwMode="auto">
              <a:xfrm>
                <a:off x="0" y="788"/>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15" name="Group 43"/>
            <p:cNvGrpSpPr>
              <a:grpSpLocks/>
            </p:cNvGrpSpPr>
            <p:nvPr/>
          </p:nvGrpSpPr>
          <p:grpSpPr bwMode="auto">
            <a:xfrm>
              <a:off x="734" y="788"/>
              <a:ext cx="458" cy="394"/>
              <a:chOff x="734" y="788"/>
              <a:chExt cx="458" cy="394"/>
            </a:xfrm>
          </p:grpSpPr>
          <p:sp>
            <p:nvSpPr>
              <p:cNvPr id="28716" name="Rectangle 44"/>
              <p:cNvSpPr>
                <a:spLocks noChangeArrowheads="1"/>
              </p:cNvSpPr>
              <p:nvPr/>
            </p:nvSpPr>
            <p:spPr bwMode="auto">
              <a:xfrm>
                <a:off x="762" y="788"/>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17" name="Rectangle 45"/>
              <p:cNvSpPr>
                <a:spLocks noChangeArrowheads="1"/>
              </p:cNvSpPr>
              <p:nvPr/>
            </p:nvSpPr>
            <p:spPr bwMode="auto">
              <a:xfrm>
                <a:off x="734" y="788"/>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18" name="Group 46"/>
            <p:cNvGrpSpPr>
              <a:grpSpLocks/>
            </p:cNvGrpSpPr>
            <p:nvPr/>
          </p:nvGrpSpPr>
          <p:grpSpPr bwMode="auto">
            <a:xfrm>
              <a:off x="1192" y="788"/>
              <a:ext cx="454" cy="394"/>
              <a:chOff x="1192" y="788"/>
              <a:chExt cx="454" cy="394"/>
            </a:xfrm>
          </p:grpSpPr>
          <p:sp>
            <p:nvSpPr>
              <p:cNvPr id="28719" name="Rectangle 47"/>
              <p:cNvSpPr>
                <a:spLocks noChangeArrowheads="1"/>
              </p:cNvSpPr>
              <p:nvPr/>
            </p:nvSpPr>
            <p:spPr bwMode="auto">
              <a:xfrm>
                <a:off x="1220" y="788"/>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20" name="Rectangle 48"/>
              <p:cNvSpPr>
                <a:spLocks noChangeArrowheads="1"/>
              </p:cNvSpPr>
              <p:nvPr/>
            </p:nvSpPr>
            <p:spPr bwMode="auto">
              <a:xfrm>
                <a:off x="1192" y="788"/>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21" name="Group 49"/>
            <p:cNvGrpSpPr>
              <a:grpSpLocks/>
            </p:cNvGrpSpPr>
            <p:nvPr/>
          </p:nvGrpSpPr>
          <p:grpSpPr bwMode="auto">
            <a:xfrm>
              <a:off x="1646" y="788"/>
              <a:ext cx="354" cy="394"/>
              <a:chOff x="1646" y="788"/>
              <a:chExt cx="354" cy="394"/>
            </a:xfrm>
          </p:grpSpPr>
          <p:sp>
            <p:nvSpPr>
              <p:cNvPr id="28722" name="Rectangle 50"/>
              <p:cNvSpPr>
                <a:spLocks noChangeArrowheads="1"/>
              </p:cNvSpPr>
              <p:nvPr/>
            </p:nvSpPr>
            <p:spPr bwMode="auto">
              <a:xfrm>
                <a:off x="1674" y="788"/>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23" name="Rectangle 51"/>
              <p:cNvSpPr>
                <a:spLocks noChangeArrowheads="1"/>
              </p:cNvSpPr>
              <p:nvPr/>
            </p:nvSpPr>
            <p:spPr bwMode="auto">
              <a:xfrm>
                <a:off x="1646" y="788"/>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24" name="Group 52"/>
            <p:cNvGrpSpPr>
              <a:grpSpLocks/>
            </p:cNvGrpSpPr>
            <p:nvPr/>
          </p:nvGrpSpPr>
          <p:grpSpPr bwMode="auto">
            <a:xfrm>
              <a:off x="2000" y="788"/>
              <a:ext cx="404" cy="394"/>
              <a:chOff x="2000" y="788"/>
              <a:chExt cx="404" cy="394"/>
            </a:xfrm>
          </p:grpSpPr>
          <p:sp>
            <p:nvSpPr>
              <p:cNvPr id="28725" name="Rectangle 53"/>
              <p:cNvSpPr>
                <a:spLocks noChangeArrowheads="1"/>
              </p:cNvSpPr>
              <p:nvPr/>
            </p:nvSpPr>
            <p:spPr bwMode="auto">
              <a:xfrm>
                <a:off x="2028" y="788"/>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26" name="Rectangle 54"/>
              <p:cNvSpPr>
                <a:spLocks noChangeArrowheads="1"/>
              </p:cNvSpPr>
              <p:nvPr/>
            </p:nvSpPr>
            <p:spPr bwMode="auto">
              <a:xfrm>
                <a:off x="2000" y="788"/>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27" name="Group 55"/>
            <p:cNvGrpSpPr>
              <a:grpSpLocks/>
            </p:cNvGrpSpPr>
            <p:nvPr/>
          </p:nvGrpSpPr>
          <p:grpSpPr bwMode="auto">
            <a:xfrm>
              <a:off x="2404" y="788"/>
              <a:ext cx="431" cy="394"/>
              <a:chOff x="2404" y="788"/>
              <a:chExt cx="431" cy="394"/>
            </a:xfrm>
          </p:grpSpPr>
          <p:sp>
            <p:nvSpPr>
              <p:cNvPr id="28728" name="Rectangle 56"/>
              <p:cNvSpPr>
                <a:spLocks noChangeArrowheads="1"/>
              </p:cNvSpPr>
              <p:nvPr/>
            </p:nvSpPr>
            <p:spPr bwMode="auto">
              <a:xfrm>
                <a:off x="2432" y="788"/>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29" name="Rectangle 57"/>
              <p:cNvSpPr>
                <a:spLocks noChangeArrowheads="1"/>
              </p:cNvSpPr>
              <p:nvPr/>
            </p:nvSpPr>
            <p:spPr bwMode="auto">
              <a:xfrm>
                <a:off x="2404" y="788"/>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30" name="Group 58"/>
            <p:cNvGrpSpPr>
              <a:grpSpLocks/>
            </p:cNvGrpSpPr>
            <p:nvPr/>
          </p:nvGrpSpPr>
          <p:grpSpPr bwMode="auto">
            <a:xfrm>
              <a:off x="0" y="1182"/>
              <a:ext cx="734" cy="394"/>
              <a:chOff x="0" y="1182"/>
              <a:chExt cx="734" cy="394"/>
            </a:xfrm>
          </p:grpSpPr>
          <p:sp>
            <p:nvSpPr>
              <p:cNvPr id="28731" name="Rectangle 59"/>
              <p:cNvSpPr>
                <a:spLocks noChangeArrowheads="1"/>
              </p:cNvSpPr>
              <p:nvPr/>
            </p:nvSpPr>
            <p:spPr bwMode="auto">
              <a:xfrm>
                <a:off x="28" y="1182"/>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dental</a:t>
                </a:r>
              </a:p>
              <a:p>
                <a:pPr algn="l"/>
                <a:endParaRPr lang="de-DE" altLang="de-DE" sz="2000">
                  <a:effectLst/>
                  <a:latin typeface="Tahoma" pitchFamily="34" charset="0"/>
                </a:endParaRPr>
              </a:p>
            </p:txBody>
          </p:sp>
          <p:sp>
            <p:nvSpPr>
              <p:cNvPr id="28732" name="Rectangle 60"/>
              <p:cNvSpPr>
                <a:spLocks noChangeArrowheads="1"/>
              </p:cNvSpPr>
              <p:nvPr/>
            </p:nvSpPr>
            <p:spPr bwMode="auto">
              <a:xfrm>
                <a:off x="0" y="1182"/>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33" name="Group 61"/>
            <p:cNvGrpSpPr>
              <a:grpSpLocks/>
            </p:cNvGrpSpPr>
            <p:nvPr/>
          </p:nvGrpSpPr>
          <p:grpSpPr bwMode="auto">
            <a:xfrm>
              <a:off x="734" y="1182"/>
              <a:ext cx="458" cy="394"/>
              <a:chOff x="734" y="1182"/>
              <a:chExt cx="458" cy="394"/>
            </a:xfrm>
          </p:grpSpPr>
          <p:sp>
            <p:nvSpPr>
              <p:cNvPr id="28734" name="Rectangle 62"/>
              <p:cNvSpPr>
                <a:spLocks noChangeArrowheads="1"/>
              </p:cNvSpPr>
              <p:nvPr/>
            </p:nvSpPr>
            <p:spPr bwMode="auto">
              <a:xfrm>
                <a:off x="762" y="1182"/>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35" name="Rectangle 63"/>
              <p:cNvSpPr>
                <a:spLocks noChangeArrowheads="1"/>
              </p:cNvSpPr>
              <p:nvPr/>
            </p:nvSpPr>
            <p:spPr bwMode="auto">
              <a:xfrm>
                <a:off x="734" y="1182"/>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36" name="Group 64"/>
            <p:cNvGrpSpPr>
              <a:grpSpLocks/>
            </p:cNvGrpSpPr>
            <p:nvPr/>
          </p:nvGrpSpPr>
          <p:grpSpPr bwMode="auto">
            <a:xfrm>
              <a:off x="1192" y="1182"/>
              <a:ext cx="454" cy="394"/>
              <a:chOff x="1192" y="1182"/>
              <a:chExt cx="454" cy="394"/>
            </a:xfrm>
          </p:grpSpPr>
          <p:sp>
            <p:nvSpPr>
              <p:cNvPr id="28737" name="Rectangle 65"/>
              <p:cNvSpPr>
                <a:spLocks noChangeArrowheads="1"/>
              </p:cNvSpPr>
              <p:nvPr/>
            </p:nvSpPr>
            <p:spPr bwMode="auto">
              <a:xfrm>
                <a:off x="1220" y="1182"/>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38" name="Rectangle 66"/>
              <p:cNvSpPr>
                <a:spLocks noChangeArrowheads="1"/>
              </p:cNvSpPr>
              <p:nvPr/>
            </p:nvSpPr>
            <p:spPr bwMode="auto">
              <a:xfrm>
                <a:off x="1192" y="1182"/>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39" name="Group 67"/>
            <p:cNvGrpSpPr>
              <a:grpSpLocks/>
            </p:cNvGrpSpPr>
            <p:nvPr/>
          </p:nvGrpSpPr>
          <p:grpSpPr bwMode="auto">
            <a:xfrm>
              <a:off x="1646" y="1182"/>
              <a:ext cx="354" cy="394"/>
              <a:chOff x="1646" y="1182"/>
              <a:chExt cx="354" cy="394"/>
            </a:xfrm>
          </p:grpSpPr>
          <p:sp>
            <p:nvSpPr>
              <p:cNvPr id="28740" name="Rectangle 68"/>
              <p:cNvSpPr>
                <a:spLocks noChangeArrowheads="1"/>
              </p:cNvSpPr>
              <p:nvPr/>
            </p:nvSpPr>
            <p:spPr bwMode="auto">
              <a:xfrm>
                <a:off x="1674" y="1182"/>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41" name="Rectangle 69"/>
              <p:cNvSpPr>
                <a:spLocks noChangeArrowheads="1"/>
              </p:cNvSpPr>
              <p:nvPr/>
            </p:nvSpPr>
            <p:spPr bwMode="auto">
              <a:xfrm>
                <a:off x="1646" y="1182"/>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42" name="Group 70"/>
            <p:cNvGrpSpPr>
              <a:grpSpLocks/>
            </p:cNvGrpSpPr>
            <p:nvPr/>
          </p:nvGrpSpPr>
          <p:grpSpPr bwMode="auto">
            <a:xfrm>
              <a:off x="2000" y="1182"/>
              <a:ext cx="404" cy="394"/>
              <a:chOff x="2000" y="1182"/>
              <a:chExt cx="404" cy="394"/>
            </a:xfrm>
          </p:grpSpPr>
          <p:sp>
            <p:nvSpPr>
              <p:cNvPr id="28743" name="Rectangle 71"/>
              <p:cNvSpPr>
                <a:spLocks noChangeArrowheads="1"/>
              </p:cNvSpPr>
              <p:nvPr/>
            </p:nvSpPr>
            <p:spPr bwMode="auto">
              <a:xfrm>
                <a:off x="2028" y="1182"/>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44" name="Rectangle 72"/>
              <p:cNvSpPr>
                <a:spLocks noChangeArrowheads="1"/>
              </p:cNvSpPr>
              <p:nvPr/>
            </p:nvSpPr>
            <p:spPr bwMode="auto">
              <a:xfrm>
                <a:off x="2000" y="1182"/>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45" name="Group 73"/>
            <p:cNvGrpSpPr>
              <a:grpSpLocks/>
            </p:cNvGrpSpPr>
            <p:nvPr/>
          </p:nvGrpSpPr>
          <p:grpSpPr bwMode="auto">
            <a:xfrm>
              <a:off x="2404" y="1182"/>
              <a:ext cx="431" cy="394"/>
              <a:chOff x="2404" y="1182"/>
              <a:chExt cx="431" cy="394"/>
            </a:xfrm>
          </p:grpSpPr>
          <p:sp>
            <p:nvSpPr>
              <p:cNvPr id="28746" name="Rectangle 74"/>
              <p:cNvSpPr>
                <a:spLocks noChangeArrowheads="1"/>
              </p:cNvSpPr>
              <p:nvPr/>
            </p:nvSpPr>
            <p:spPr bwMode="auto">
              <a:xfrm>
                <a:off x="2432" y="1182"/>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47" name="Rectangle 75"/>
              <p:cNvSpPr>
                <a:spLocks noChangeArrowheads="1"/>
              </p:cNvSpPr>
              <p:nvPr/>
            </p:nvSpPr>
            <p:spPr bwMode="auto">
              <a:xfrm>
                <a:off x="2404" y="1182"/>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48" name="Group 76"/>
            <p:cNvGrpSpPr>
              <a:grpSpLocks/>
            </p:cNvGrpSpPr>
            <p:nvPr/>
          </p:nvGrpSpPr>
          <p:grpSpPr bwMode="auto">
            <a:xfrm>
              <a:off x="0" y="1576"/>
              <a:ext cx="734" cy="394"/>
              <a:chOff x="0" y="1576"/>
              <a:chExt cx="734" cy="394"/>
            </a:xfrm>
          </p:grpSpPr>
          <p:sp>
            <p:nvSpPr>
              <p:cNvPr id="28749" name="Rectangle 77"/>
              <p:cNvSpPr>
                <a:spLocks noChangeArrowheads="1"/>
              </p:cNvSpPr>
              <p:nvPr/>
            </p:nvSpPr>
            <p:spPr bwMode="auto">
              <a:xfrm>
                <a:off x="28" y="1576"/>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alveolar</a:t>
                </a:r>
              </a:p>
              <a:p>
                <a:pPr algn="l"/>
                <a:endParaRPr lang="de-DE" altLang="de-DE" sz="2000">
                  <a:effectLst/>
                  <a:latin typeface="Tahoma" pitchFamily="34" charset="0"/>
                </a:endParaRPr>
              </a:p>
            </p:txBody>
          </p:sp>
          <p:sp>
            <p:nvSpPr>
              <p:cNvPr id="28750" name="Rectangle 78"/>
              <p:cNvSpPr>
                <a:spLocks noChangeArrowheads="1"/>
              </p:cNvSpPr>
              <p:nvPr/>
            </p:nvSpPr>
            <p:spPr bwMode="auto">
              <a:xfrm>
                <a:off x="0" y="1576"/>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51" name="Group 79"/>
            <p:cNvGrpSpPr>
              <a:grpSpLocks/>
            </p:cNvGrpSpPr>
            <p:nvPr/>
          </p:nvGrpSpPr>
          <p:grpSpPr bwMode="auto">
            <a:xfrm>
              <a:off x="734" y="1576"/>
              <a:ext cx="458" cy="394"/>
              <a:chOff x="734" y="1576"/>
              <a:chExt cx="458" cy="394"/>
            </a:xfrm>
          </p:grpSpPr>
          <p:sp>
            <p:nvSpPr>
              <p:cNvPr id="28752" name="Rectangle 80"/>
              <p:cNvSpPr>
                <a:spLocks noChangeArrowheads="1"/>
              </p:cNvSpPr>
              <p:nvPr/>
            </p:nvSpPr>
            <p:spPr bwMode="auto">
              <a:xfrm>
                <a:off x="762" y="1576"/>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53" name="Rectangle 81"/>
              <p:cNvSpPr>
                <a:spLocks noChangeArrowheads="1"/>
              </p:cNvSpPr>
              <p:nvPr/>
            </p:nvSpPr>
            <p:spPr bwMode="auto">
              <a:xfrm>
                <a:off x="734" y="1576"/>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54" name="Group 82"/>
            <p:cNvGrpSpPr>
              <a:grpSpLocks/>
            </p:cNvGrpSpPr>
            <p:nvPr/>
          </p:nvGrpSpPr>
          <p:grpSpPr bwMode="auto">
            <a:xfrm>
              <a:off x="1192" y="1576"/>
              <a:ext cx="454" cy="394"/>
              <a:chOff x="1192" y="1576"/>
              <a:chExt cx="454" cy="394"/>
            </a:xfrm>
          </p:grpSpPr>
          <p:sp>
            <p:nvSpPr>
              <p:cNvPr id="28755" name="Rectangle 83"/>
              <p:cNvSpPr>
                <a:spLocks noChangeArrowheads="1"/>
              </p:cNvSpPr>
              <p:nvPr/>
            </p:nvSpPr>
            <p:spPr bwMode="auto">
              <a:xfrm>
                <a:off x="1220" y="1576"/>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56" name="Rectangle 84"/>
              <p:cNvSpPr>
                <a:spLocks noChangeArrowheads="1"/>
              </p:cNvSpPr>
              <p:nvPr/>
            </p:nvSpPr>
            <p:spPr bwMode="auto">
              <a:xfrm>
                <a:off x="1192" y="1576"/>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57" name="Group 85"/>
            <p:cNvGrpSpPr>
              <a:grpSpLocks/>
            </p:cNvGrpSpPr>
            <p:nvPr/>
          </p:nvGrpSpPr>
          <p:grpSpPr bwMode="auto">
            <a:xfrm>
              <a:off x="1646" y="1576"/>
              <a:ext cx="354" cy="394"/>
              <a:chOff x="1646" y="1576"/>
              <a:chExt cx="354" cy="394"/>
            </a:xfrm>
          </p:grpSpPr>
          <p:sp>
            <p:nvSpPr>
              <p:cNvPr id="28758" name="Rectangle 86"/>
              <p:cNvSpPr>
                <a:spLocks noChangeArrowheads="1"/>
              </p:cNvSpPr>
              <p:nvPr/>
            </p:nvSpPr>
            <p:spPr bwMode="auto">
              <a:xfrm>
                <a:off x="1674" y="1576"/>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59" name="Rectangle 87"/>
              <p:cNvSpPr>
                <a:spLocks noChangeArrowheads="1"/>
              </p:cNvSpPr>
              <p:nvPr/>
            </p:nvSpPr>
            <p:spPr bwMode="auto">
              <a:xfrm>
                <a:off x="1646" y="1576"/>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60" name="Group 88"/>
            <p:cNvGrpSpPr>
              <a:grpSpLocks/>
            </p:cNvGrpSpPr>
            <p:nvPr/>
          </p:nvGrpSpPr>
          <p:grpSpPr bwMode="auto">
            <a:xfrm>
              <a:off x="2000" y="1576"/>
              <a:ext cx="404" cy="394"/>
              <a:chOff x="2000" y="1576"/>
              <a:chExt cx="404" cy="394"/>
            </a:xfrm>
          </p:grpSpPr>
          <p:sp>
            <p:nvSpPr>
              <p:cNvPr id="28761" name="Rectangle 89"/>
              <p:cNvSpPr>
                <a:spLocks noChangeArrowheads="1"/>
              </p:cNvSpPr>
              <p:nvPr/>
            </p:nvSpPr>
            <p:spPr bwMode="auto">
              <a:xfrm>
                <a:off x="2028" y="1576"/>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62" name="Rectangle 90"/>
              <p:cNvSpPr>
                <a:spLocks noChangeArrowheads="1"/>
              </p:cNvSpPr>
              <p:nvPr/>
            </p:nvSpPr>
            <p:spPr bwMode="auto">
              <a:xfrm>
                <a:off x="2000" y="1576"/>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63" name="Group 91"/>
            <p:cNvGrpSpPr>
              <a:grpSpLocks/>
            </p:cNvGrpSpPr>
            <p:nvPr/>
          </p:nvGrpSpPr>
          <p:grpSpPr bwMode="auto">
            <a:xfrm>
              <a:off x="2404" y="1576"/>
              <a:ext cx="431" cy="394"/>
              <a:chOff x="2404" y="1576"/>
              <a:chExt cx="431" cy="394"/>
            </a:xfrm>
          </p:grpSpPr>
          <p:sp>
            <p:nvSpPr>
              <p:cNvPr id="28764" name="Rectangle 92"/>
              <p:cNvSpPr>
                <a:spLocks noChangeArrowheads="1"/>
              </p:cNvSpPr>
              <p:nvPr/>
            </p:nvSpPr>
            <p:spPr bwMode="auto">
              <a:xfrm>
                <a:off x="2432" y="1576"/>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65" name="Rectangle 93"/>
              <p:cNvSpPr>
                <a:spLocks noChangeArrowheads="1"/>
              </p:cNvSpPr>
              <p:nvPr/>
            </p:nvSpPr>
            <p:spPr bwMode="auto">
              <a:xfrm>
                <a:off x="2404" y="1576"/>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66" name="Group 94"/>
            <p:cNvGrpSpPr>
              <a:grpSpLocks/>
            </p:cNvGrpSpPr>
            <p:nvPr/>
          </p:nvGrpSpPr>
          <p:grpSpPr bwMode="auto">
            <a:xfrm>
              <a:off x="0" y="1970"/>
              <a:ext cx="734" cy="394"/>
              <a:chOff x="0" y="1970"/>
              <a:chExt cx="734" cy="394"/>
            </a:xfrm>
          </p:grpSpPr>
          <p:sp>
            <p:nvSpPr>
              <p:cNvPr id="28767" name="Rectangle 95"/>
              <p:cNvSpPr>
                <a:spLocks noChangeArrowheads="1"/>
              </p:cNvSpPr>
              <p:nvPr/>
            </p:nvSpPr>
            <p:spPr bwMode="auto">
              <a:xfrm>
                <a:off x="28" y="1970"/>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palato-alveolar</a:t>
                </a:r>
              </a:p>
              <a:p>
                <a:pPr algn="l"/>
                <a:endParaRPr lang="de-DE" altLang="de-DE" sz="2000">
                  <a:effectLst/>
                  <a:latin typeface="Tahoma" pitchFamily="34" charset="0"/>
                </a:endParaRPr>
              </a:p>
            </p:txBody>
          </p:sp>
          <p:sp>
            <p:nvSpPr>
              <p:cNvPr id="28768" name="Rectangle 96"/>
              <p:cNvSpPr>
                <a:spLocks noChangeArrowheads="1"/>
              </p:cNvSpPr>
              <p:nvPr/>
            </p:nvSpPr>
            <p:spPr bwMode="auto">
              <a:xfrm>
                <a:off x="0" y="1970"/>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69" name="Group 97"/>
            <p:cNvGrpSpPr>
              <a:grpSpLocks/>
            </p:cNvGrpSpPr>
            <p:nvPr/>
          </p:nvGrpSpPr>
          <p:grpSpPr bwMode="auto">
            <a:xfrm>
              <a:off x="734" y="1970"/>
              <a:ext cx="458" cy="394"/>
              <a:chOff x="734" y="1970"/>
              <a:chExt cx="458" cy="394"/>
            </a:xfrm>
          </p:grpSpPr>
          <p:sp>
            <p:nvSpPr>
              <p:cNvPr id="28770" name="Rectangle 98"/>
              <p:cNvSpPr>
                <a:spLocks noChangeArrowheads="1"/>
              </p:cNvSpPr>
              <p:nvPr/>
            </p:nvSpPr>
            <p:spPr bwMode="auto">
              <a:xfrm>
                <a:off x="762" y="1970"/>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71" name="Rectangle 99"/>
              <p:cNvSpPr>
                <a:spLocks noChangeArrowheads="1"/>
              </p:cNvSpPr>
              <p:nvPr/>
            </p:nvSpPr>
            <p:spPr bwMode="auto">
              <a:xfrm>
                <a:off x="734" y="1970"/>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72" name="Group 100"/>
            <p:cNvGrpSpPr>
              <a:grpSpLocks/>
            </p:cNvGrpSpPr>
            <p:nvPr/>
          </p:nvGrpSpPr>
          <p:grpSpPr bwMode="auto">
            <a:xfrm>
              <a:off x="1192" y="1970"/>
              <a:ext cx="454" cy="394"/>
              <a:chOff x="1192" y="1970"/>
              <a:chExt cx="454" cy="394"/>
            </a:xfrm>
          </p:grpSpPr>
          <p:sp>
            <p:nvSpPr>
              <p:cNvPr id="28773" name="Rectangle 101"/>
              <p:cNvSpPr>
                <a:spLocks noChangeArrowheads="1"/>
              </p:cNvSpPr>
              <p:nvPr/>
            </p:nvSpPr>
            <p:spPr bwMode="auto">
              <a:xfrm>
                <a:off x="1220" y="1970"/>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74" name="Rectangle 102"/>
              <p:cNvSpPr>
                <a:spLocks noChangeArrowheads="1"/>
              </p:cNvSpPr>
              <p:nvPr/>
            </p:nvSpPr>
            <p:spPr bwMode="auto">
              <a:xfrm>
                <a:off x="1192" y="1970"/>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75" name="Group 103"/>
            <p:cNvGrpSpPr>
              <a:grpSpLocks/>
            </p:cNvGrpSpPr>
            <p:nvPr/>
          </p:nvGrpSpPr>
          <p:grpSpPr bwMode="auto">
            <a:xfrm>
              <a:off x="1646" y="1970"/>
              <a:ext cx="354" cy="394"/>
              <a:chOff x="1646" y="1970"/>
              <a:chExt cx="354" cy="394"/>
            </a:xfrm>
          </p:grpSpPr>
          <p:sp>
            <p:nvSpPr>
              <p:cNvPr id="28776" name="Rectangle 104"/>
              <p:cNvSpPr>
                <a:spLocks noChangeArrowheads="1"/>
              </p:cNvSpPr>
              <p:nvPr/>
            </p:nvSpPr>
            <p:spPr bwMode="auto">
              <a:xfrm>
                <a:off x="1674" y="1970"/>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77" name="Rectangle 105"/>
              <p:cNvSpPr>
                <a:spLocks noChangeArrowheads="1"/>
              </p:cNvSpPr>
              <p:nvPr/>
            </p:nvSpPr>
            <p:spPr bwMode="auto">
              <a:xfrm>
                <a:off x="1646" y="1970"/>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78" name="Group 106"/>
            <p:cNvGrpSpPr>
              <a:grpSpLocks/>
            </p:cNvGrpSpPr>
            <p:nvPr/>
          </p:nvGrpSpPr>
          <p:grpSpPr bwMode="auto">
            <a:xfrm>
              <a:off x="2000" y="1970"/>
              <a:ext cx="404" cy="394"/>
              <a:chOff x="2000" y="1970"/>
              <a:chExt cx="404" cy="394"/>
            </a:xfrm>
          </p:grpSpPr>
          <p:sp>
            <p:nvSpPr>
              <p:cNvPr id="28779" name="Rectangle 107"/>
              <p:cNvSpPr>
                <a:spLocks noChangeArrowheads="1"/>
              </p:cNvSpPr>
              <p:nvPr/>
            </p:nvSpPr>
            <p:spPr bwMode="auto">
              <a:xfrm>
                <a:off x="2028" y="1970"/>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80" name="Rectangle 108"/>
              <p:cNvSpPr>
                <a:spLocks noChangeArrowheads="1"/>
              </p:cNvSpPr>
              <p:nvPr/>
            </p:nvSpPr>
            <p:spPr bwMode="auto">
              <a:xfrm>
                <a:off x="2000" y="1970"/>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81" name="Group 109"/>
            <p:cNvGrpSpPr>
              <a:grpSpLocks/>
            </p:cNvGrpSpPr>
            <p:nvPr/>
          </p:nvGrpSpPr>
          <p:grpSpPr bwMode="auto">
            <a:xfrm>
              <a:off x="2404" y="1970"/>
              <a:ext cx="431" cy="394"/>
              <a:chOff x="2404" y="1970"/>
              <a:chExt cx="431" cy="394"/>
            </a:xfrm>
          </p:grpSpPr>
          <p:sp>
            <p:nvSpPr>
              <p:cNvPr id="28782" name="Rectangle 110"/>
              <p:cNvSpPr>
                <a:spLocks noChangeArrowheads="1"/>
              </p:cNvSpPr>
              <p:nvPr/>
            </p:nvSpPr>
            <p:spPr bwMode="auto">
              <a:xfrm>
                <a:off x="2432" y="1970"/>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83" name="Rectangle 111"/>
              <p:cNvSpPr>
                <a:spLocks noChangeArrowheads="1"/>
              </p:cNvSpPr>
              <p:nvPr/>
            </p:nvSpPr>
            <p:spPr bwMode="auto">
              <a:xfrm>
                <a:off x="2404" y="1970"/>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84" name="Group 112"/>
            <p:cNvGrpSpPr>
              <a:grpSpLocks/>
            </p:cNvGrpSpPr>
            <p:nvPr/>
          </p:nvGrpSpPr>
          <p:grpSpPr bwMode="auto">
            <a:xfrm>
              <a:off x="0" y="2364"/>
              <a:ext cx="734" cy="394"/>
              <a:chOff x="0" y="2364"/>
              <a:chExt cx="734" cy="394"/>
            </a:xfrm>
          </p:grpSpPr>
          <p:sp>
            <p:nvSpPr>
              <p:cNvPr id="28785" name="Rectangle 113"/>
              <p:cNvSpPr>
                <a:spLocks noChangeArrowheads="1"/>
              </p:cNvSpPr>
              <p:nvPr/>
            </p:nvSpPr>
            <p:spPr bwMode="auto">
              <a:xfrm>
                <a:off x="28" y="2364"/>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palatal</a:t>
                </a:r>
              </a:p>
              <a:p>
                <a:pPr algn="l"/>
                <a:endParaRPr lang="de-DE" altLang="de-DE" sz="2000">
                  <a:effectLst/>
                  <a:latin typeface="Tahoma" pitchFamily="34" charset="0"/>
                </a:endParaRPr>
              </a:p>
            </p:txBody>
          </p:sp>
          <p:sp>
            <p:nvSpPr>
              <p:cNvPr id="28786" name="Rectangle 114"/>
              <p:cNvSpPr>
                <a:spLocks noChangeArrowheads="1"/>
              </p:cNvSpPr>
              <p:nvPr/>
            </p:nvSpPr>
            <p:spPr bwMode="auto">
              <a:xfrm>
                <a:off x="0" y="2364"/>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87" name="Group 115"/>
            <p:cNvGrpSpPr>
              <a:grpSpLocks/>
            </p:cNvGrpSpPr>
            <p:nvPr/>
          </p:nvGrpSpPr>
          <p:grpSpPr bwMode="auto">
            <a:xfrm>
              <a:off x="734" y="2364"/>
              <a:ext cx="458" cy="394"/>
              <a:chOff x="734" y="2364"/>
              <a:chExt cx="458" cy="394"/>
            </a:xfrm>
          </p:grpSpPr>
          <p:sp>
            <p:nvSpPr>
              <p:cNvPr id="28788" name="Rectangle 116"/>
              <p:cNvSpPr>
                <a:spLocks noChangeArrowheads="1"/>
              </p:cNvSpPr>
              <p:nvPr/>
            </p:nvSpPr>
            <p:spPr bwMode="auto">
              <a:xfrm>
                <a:off x="762" y="2364"/>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89" name="Rectangle 117"/>
              <p:cNvSpPr>
                <a:spLocks noChangeArrowheads="1"/>
              </p:cNvSpPr>
              <p:nvPr/>
            </p:nvSpPr>
            <p:spPr bwMode="auto">
              <a:xfrm>
                <a:off x="734" y="2364"/>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90" name="Group 118"/>
            <p:cNvGrpSpPr>
              <a:grpSpLocks/>
            </p:cNvGrpSpPr>
            <p:nvPr/>
          </p:nvGrpSpPr>
          <p:grpSpPr bwMode="auto">
            <a:xfrm>
              <a:off x="1192" y="2364"/>
              <a:ext cx="454" cy="394"/>
              <a:chOff x="1192" y="2364"/>
              <a:chExt cx="454" cy="394"/>
            </a:xfrm>
          </p:grpSpPr>
          <p:sp>
            <p:nvSpPr>
              <p:cNvPr id="28791" name="Rectangle 119"/>
              <p:cNvSpPr>
                <a:spLocks noChangeArrowheads="1"/>
              </p:cNvSpPr>
              <p:nvPr/>
            </p:nvSpPr>
            <p:spPr bwMode="auto">
              <a:xfrm>
                <a:off x="1220" y="2364"/>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92" name="Rectangle 120"/>
              <p:cNvSpPr>
                <a:spLocks noChangeArrowheads="1"/>
              </p:cNvSpPr>
              <p:nvPr/>
            </p:nvSpPr>
            <p:spPr bwMode="auto">
              <a:xfrm>
                <a:off x="1192" y="2364"/>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93" name="Group 121"/>
            <p:cNvGrpSpPr>
              <a:grpSpLocks/>
            </p:cNvGrpSpPr>
            <p:nvPr/>
          </p:nvGrpSpPr>
          <p:grpSpPr bwMode="auto">
            <a:xfrm>
              <a:off x="1646" y="2364"/>
              <a:ext cx="354" cy="394"/>
              <a:chOff x="1646" y="2364"/>
              <a:chExt cx="354" cy="394"/>
            </a:xfrm>
          </p:grpSpPr>
          <p:sp>
            <p:nvSpPr>
              <p:cNvPr id="28794" name="Rectangle 122"/>
              <p:cNvSpPr>
                <a:spLocks noChangeArrowheads="1"/>
              </p:cNvSpPr>
              <p:nvPr/>
            </p:nvSpPr>
            <p:spPr bwMode="auto">
              <a:xfrm>
                <a:off x="1674" y="2364"/>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95" name="Rectangle 123"/>
              <p:cNvSpPr>
                <a:spLocks noChangeArrowheads="1"/>
              </p:cNvSpPr>
              <p:nvPr/>
            </p:nvSpPr>
            <p:spPr bwMode="auto">
              <a:xfrm>
                <a:off x="1646" y="2364"/>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96" name="Group 124"/>
            <p:cNvGrpSpPr>
              <a:grpSpLocks/>
            </p:cNvGrpSpPr>
            <p:nvPr/>
          </p:nvGrpSpPr>
          <p:grpSpPr bwMode="auto">
            <a:xfrm>
              <a:off x="2000" y="2364"/>
              <a:ext cx="404" cy="394"/>
              <a:chOff x="2000" y="2364"/>
              <a:chExt cx="404" cy="394"/>
            </a:xfrm>
          </p:grpSpPr>
          <p:sp>
            <p:nvSpPr>
              <p:cNvPr id="28797" name="Rectangle 125"/>
              <p:cNvSpPr>
                <a:spLocks noChangeArrowheads="1"/>
              </p:cNvSpPr>
              <p:nvPr/>
            </p:nvSpPr>
            <p:spPr bwMode="auto">
              <a:xfrm>
                <a:off x="2028" y="2364"/>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798" name="Rectangle 126"/>
              <p:cNvSpPr>
                <a:spLocks noChangeArrowheads="1"/>
              </p:cNvSpPr>
              <p:nvPr/>
            </p:nvSpPr>
            <p:spPr bwMode="auto">
              <a:xfrm>
                <a:off x="2000" y="2364"/>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799" name="Group 127"/>
            <p:cNvGrpSpPr>
              <a:grpSpLocks/>
            </p:cNvGrpSpPr>
            <p:nvPr/>
          </p:nvGrpSpPr>
          <p:grpSpPr bwMode="auto">
            <a:xfrm>
              <a:off x="2404" y="2364"/>
              <a:ext cx="431" cy="394"/>
              <a:chOff x="2404" y="2364"/>
              <a:chExt cx="431" cy="394"/>
            </a:xfrm>
          </p:grpSpPr>
          <p:sp>
            <p:nvSpPr>
              <p:cNvPr id="28800" name="Rectangle 128"/>
              <p:cNvSpPr>
                <a:spLocks noChangeArrowheads="1"/>
              </p:cNvSpPr>
              <p:nvPr/>
            </p:nvSpPr>
            <p:spPr bwMode="auto">
              <a:xfrm>
                <a:off x="2432" y="2364"/>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01" name="Rectangle 129"/>
              <p:cNvSpPr>
                <a:spLocks noChangeArrowheads="1"/>
              </p:cNvSpPr>
              <p:nvPr/>
            </p:nvSpPr>
            <p:spPr bwMode="auto">
              <a:xfrm>
                <a:off x="2404" y="2364"/>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02" name="Group 130"/>
            <p:cNvGrpSpPr>
              <a:grpSpLocks/>
            </p:cNvGrpSpPr>
            <p:nvPr/>
          </p:nvGrpSpPr>
          <p:grpSpPr bwMode="auto">
            <a:xfrm>
              <a:off x="0" y="2758"/>
              <a:ext cx="734" cy="394"/>
              <a:chOff x="0" y="2758"/>
              <a:chExt cx="734" cy="394"/>
            </a:xfrm>
          </p:grpSpPr>
          <p:sp>
            <p:nvSpPr>
              <p:cNvPr id="28803" name="Rectangle 131"/>
              <p:cNvSpPr>
                <a:spLocks noChangeArrowheads="1"/>
              </p:cNvSpPr>
              <p:nvPr/>
            </p:nvSpPr>
            <p:spPr bwMode="auto">
              <a:xfrm>
                <a:off x="28" y="2758"/>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velar</a:t>
                </a:r>
              </a:p>
              <a:p>
                <a:pPr algn="l"/>
                <a:endParaRPr lang="de-DE" altLang="de-DE" sz="2000">
                  <a:effectLst/>
                  <a:latin typeface="Tahoma" pitchFamily="34" charset="0"/>
                </a:endParaRPr>
              </a:p>
            </p:txBody>
          </p:sp>
          <p:sp>
            <p:nvSpPr>
              <p:cNvPr id="28804" name="Rectangle 132"/>
              <p:cNvSpPr>
                <a:spLocks noChangeArrowheads="1"/>
              </p:cNvSpPr>
              <p:nvPr/>
            </p:nvSpPr>
            <p:spPr bwMode="auto">
              <a:xfrm>
                <a:off x="0" y="2758"/>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05" name="Group 133"/>
            <p:cNvGrpSpPr>
              <a:grpSpLocks/>
            </p:cNvGrpSpPr>
            <p:nvPr/>
          </p:nvGrpSpPr>
          <p:grpSpPr bwMode="auto">
            <a:xfrm>
              <a:off x="734" y="2758"/>
              <a:ext cx="458" cy="394"/>
              <a:chOff x="734" y="2758"/>
              <a:chExt cx="458" cy="394"/>
            </a:xfrm>
          </p:grpSpPr>
          <p:sp>
            <p:nvSpPr>
              <p:cNvPr id="28806" name="Rectangle 134"/>
              <p:cNvSpPr>
                <a:spLocks noChangeArrowheads="1"/>
              </p:cNvSpPr>
              <p:nvPr/>
            </p:nvSpPr>
            <p:spPr bwMode="auto">
              <a:xfrm>
                <a:off x="762" y="2758"/>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07" name="Rectangle 135"/>
              <p:cNvSpPr>
                <a:spLocks noChangeArrowheads="1"/>
              </p:cNvSpPr>
              <p:nvPr/>
            </p:nvSpPr>
            <p:spPr bwMode="auto">
              <a:xfrm>
                <a:off x="734" y="2758"/>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08" name="Group 136"/>
            <p:cNvGrpSpPr>
              <a:grpSpLocks/>
            </p:cNvGrpSpPr>
            <p:nvPr/>
          </p:nvGrpSpPr>
          <p:grpSpPr bwMode="auto">
            <a:xfrm>
              <a:off x="1192" y="2758"/>
              <a:ext cx="454" cy="394"/>
              <a:chOff x="1192" y="2758"/>
              <a:chExt cx="454" cy="394"/>
            </a:xfrm>
          </p:grpSpPr>
          <p:sp>
            <p:nvSpPr>
              <p:cNvPr id="28809" name="Rectangle 137"/>
              <p:cNvSpPr>
                <a:spLocks noChangeArrowheads="1"/>
              </p:cNvSpPr>
              <p:nvPr/>
            </p:nvSpPr>
            <p:spPr bwMode="auto">
              <a:xfrm>
                <a:off x="1220" y="2758"/>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10" name="Rectangle 138"/>
              <p:cNvSpPr>
                <a:spLocks noChangeArrowheads="1"/>
              </p:cNvSpPr>
              <p:nvPr/>
            </p:nvSpPr>
            <p:spPr bwMode="auto">
              <a:xfrm>
                <a:off x="1192" y="2758"/>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11" name="Group 139"/>
            <p:cNvGrpSpPr>
              <a:grpSpLocks/>
            </p:cNvGrpSpPr>
            <p:nvPr/>
          </p:nvGrpSpPr>
          <p:grpSpPr bwMode="auto">
            <a:xfrm>
              <a:off x="1646" y="2758"/>
              <a:ext cx="354" cy="394"/>
              <a:chOff x="1646" y="2758"/>
              <a:chExt cx="354" cy="394"/>
            </a:xfrm>
          </p:grpSpPr>
          <p:sp>
            <p:nvSpPr>
              <p:cNvPr id="28812" name="Rectangle 140"/>
              <p:cNvSpPr>
                <a:spLocks noChangeArrowheads="1"/>
              </p:cNvSpPr>
              <p:nvPr/>
            </p:nvSpPr>
            <p:spPr bwMode="auto">
              <a:xfrm>
                <a:off x="1674" y="2758"/>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13" name="Rectangle 141"/>
              <p:cNvSpPr>
                <a:spLocks noChangeArrowheads="1"/>
              </p:cNvSpPr>
              <p:nvPr/>
            </p:nvSpPr>
            <p:spPr bwMode="auto">
              <a:xfrm>
                <a:off x="1646" y="2758"/>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14" name="Group 142"/>
            <p:cNvGrpSpPr>
              <a:grpSpLocks/>
            </p:cNvGrpSpPr>
            <p:nvPr/>
          </p:nvGrpSpPr>
          <p:grpSpPr bwMode="auto">
            <a:xfrm>
              <a:off x="2000" y="2758"/>
              <a:ext cx="404" cy="394"/>
              <a:chOff x="2000" y="2758"/>
              <a:chExt cx="404" cy="394"/>
            </a:xfrm>
          </p:grpSpPr>
          <p:sp>
            <p:nvSpPr>
              <p:cNvPr id="28815" name="Rectangle 143"/>
              <p:cNvSpPr>
                <a:spLocks noChangeArrowheads="1"/>
              </p:cNvSpPr>
              <p:nvPr/>
            </p:nvSpPr>
            <p:spPr bwMode="auto">
              <a:xfrm>
                <a:off x="2028" y="2758"/>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16" name="Rectangle 144"/>
              <p:cNvSpPr>
                <a:spLocks noChangeArrowheads="1"/>
              </p:cNvSpPr>
              <p:nvPr/>
            </p:nvSpPr>
            <p:spPr bwMode="auto">
              <a:xfrm>
                <a:off x="2000" y="2758"/>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17" name="Group 145"/>
            <p:cNvGrpSpPr>
              <a:grpSpLocks/>
            </p:cNvGrpSpPr>
            <p:nvPr/>
          </p:nvGrpSpPr>
          <p:grpSpPr bwMode="auto">
            <a:xfrm>
              <a:off x="2404" y="2758"/>
              <a:ext cx="431" cy="394"/>
              <a:chOff x="2404" y="2758"/>
              <a:chExt cx="431" cy="394"/>
            </a:xfrm>
          </p:grpSpPr>
          <p:sp>
            <p:nvSpPr>
              <p:cNvPr id="28818" name="Rectangle 146"/>
              <p:cNvSpPr>
                <a:spLocks noChangeArrowheads="1"/>
              </p:cNvSpPr>
              <p:nvPr/>
            </p:nvSpPr>
            <p:spPr bwMode="auto">
              <a:xfrm>
                <a:off x="2432" y="2758"/>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19" name="Rectangle 147"/>
              <p:cNvSpPr>
                <a:spLocks noChangeArrowheads="1"/>
              </p:cNvSpPr>
              <p:nvPr/>
            </p:nvSpPr>
            <p:spPr bwMode="auto">
              <a:xfrm>
                <a:off x="2404" y="2758"/>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20" name="Group 148"/>
            <p:cNvGrpSpPr>
              <a:grpSpLocks/>
            </p:cNvGrpSpPr>
            <p:nvPr/>
          </p:nvGrpSpPr>
          <p:grpSpPr bwMode="auto">
            <a:xfrm>
              <a:off x="0" y="3152"/>
              <a:ext cx="734" cy="394"/>
              <a:chOff x="0" y="3152"/>
              <a:chExt cx="734" cy="394"/>
            </a:xfrm>
          </p:grpSpPr>
          <p:sp>
            <p:nvSpPr>
              <p:cNvPr id="28821" name="Rectangle 149"/>
              <p:cNvSpPr>
                <a:spLocks noChangeArrowheads="1"/>
              </p:cNvSpPr>
              <p:nvPr/>
            </p:nvSpPr>
            <p:spPr bwMode="auto">
              <a:xfrm>
                <a:off x="28" y="3152"/>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uvular</a:t>
                </a:r>
              </a:p>
              <a:p>
                <a:pPr algn="l"/>
                <a:endParaRPr lang="de-DE" altLang="de-DE" sz="2000">
                  <a:effectLst/>
                  <a:latin typeface="Tahoma" pitchFamily="34" charset="0"/>
                </a:endParaRPr>
              </a:p>
            </p:txBody>
          </p:sp>
          <p:sp>
            <p:nvSpPr>
              <p:cNvPr id="28822" name="Rectangle 150"/>
              <p:cNvSpPr>
                <a:spLocks noChangeArrowheads="1"/>
              </p:cNvSpPr>
              <p:nvPr/>
            </p:nvSpPr>
            <p:spPr bwMode="auto">
              <a:xfrm>
                <a:off x="0" y="3152"/>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23" name="Group 151"/>
            <p:cNvGrpSpPr>
              <a:grpSpLocks/>
            </p:cNvGrpSpPr>
            <p:nvPr/>
          </p:nvGrpSpPr>
          <p:grpSpPr bwMode="auto">
            <a:xfrm>
              <a:off x="734" y="3152"/>
              <a:ext cx="458" cy="394"/>
              <a:chOff x="734" y="3152"/>
              <a:chExt cx="458" cy="394"/>
            </a:xfrm>
          </p:grpSpPr>
          <p:sp>
            <p:nvSpPr>
              <p:cNvPr id="28824" name="Rectangle 152"/>
              <p:cNvSpPr>
                <a:spLocks noChangeArrowheads="1"/>
              </p:cNvSpPr>
              <p:nvPr/>
            </p:nvSpPr>
            <p:spPr bwMode="auto">
              <a:xfrm>
                <a:off x="762" y="3152"/>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25" name="Rectangle 153"/>
              <p:cNvSpPr>
                <a:spLocks noChangeArrowheads="1"/>
              </p:cNvSpPr>
              <p:nvPr/>
            </p:nvSpPr>
            <p:spPr bwMode="auto">
              <a:xfrm>
                <a:off x="734" y="3152"/>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26" name="Group 154"/>
            <p:cNvGrpSpPr>
              <a:grpSpLocks/>
            </p:cNvGrpSpPr>
            <p:nvPr/>
          </p:nvGrpSpPr>
          <p:grpSpPr bwMode="auto">
            <a:xfrm>
              <a:off x="1192" y="3152"/>
              <a:ext cx="454" cy="394"/>
              <a:chOff x="1192" y="3152"/>
              <a:chExt cx="454" cy="394"/>
            </a:xfrm>
          </p:grpSpPr>
          <p:sp>
            <p:nvSpPr>
              <p:cNvPr id="28827" name="Rectangle 155"/>
              <p:cNvSpPr>
                <a:spLocks noChangeArrowheads="1"/>
              </p:cNvSpPr>
              <p:nvPr/>
            </p:nvSpPr>
            <p:spPr bwMode="auto">
              <a:xfrm>
                <a:off x="1220" y="3152"/>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28" name="Rectangle 156"/>
              <p:cNvSpPr>
                <a:spLocks noChangeArrowheads="1"/>
              </p:cNvSpPr>
              <p:nvPr/>
            </p:nvSpPr>
            <p:spPr bwMode="auto">
              <a:xfrm>
                <a:off x="1192" y="3152"/>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29" name="Group 157"/>
            <p:cNvGrpSpPr>
              <a:grpSpLocks/>
            </p:cNvGrpSpPr>
            <p:nvPr/>
          </p:nvGrpSpPr>
          <p:grpSpPr bwMode="auto">
            <a:xfrm>
              <a:off x="1646" y="3152"/>
              <a:ext cx="354" cy="394"/>
              <a:chOff x="1646" y="3152"/>
              <a:chExt cx="354" cy="394"/>
            </a:xfrm>
          </p:grpSpPr>
          <p:sp>
            <p:nvSpPr>
              <p:cNvPr id="28830" name="Rectangle 158"/>
              <p:cNvSpPr>
                <a:spLocks noChangeArrowheads="1"/>
              </p:cNvSpPr>
              <p:nvPr/>
            </p:nvSpPr>
            <p:spPr bwMode="auto">
              <a:xfrm>
                <a:off x="1674" y="3152"/>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31" name="Rectangle 159"/>
              <p:cNvSpPr>
                <a:spLocks noChangeArrowheads="1"/>
              </p:cNvSpPr>
              <p:nvPr/>
            </p:nvSpPr>
            <p:spPr bwMode="auto">
              <a:xfrm>
                <a:off x="1646" y="3152"/>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32" name="Group 160"/>
            <p:cNvGrpSpPr>
              <a:grpSpLocks/>
            </p:cNvGrpSpPr>
            <p:nvPr/>
          </p:nvGrpSpPr>
          <p:grpSpPr bwMode="auto">
            <a:xfrm>
              <a:off x="2000" y="3152"/>
              <a:ext cx="404" cy="394"/>
              <a:chOff x="2000" y="3152"/>
              <a:chExt cx="404" cy="394"/>
            </a:xfrm>
          </p:grpSpPr>
          <p:sp>
            <p:nvSpPr>
              <p:cNvPr id="28833" name="Rectangle 161"/>
              <p:cNvSpPr>
                <a:spLocks noChangeArrowheads="1"/>
              </p:cNvSpPr>
              <p:nvPr/>
            </p:nvSpPr>
            <p:spPr bwMode="auto">
              <a:xfrm>
                <a:off x="2028" y="3152"/>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34" name="Rectangle 162"/>
              <p:cNvSpPr>
                <a:spLocks noChangeArrowheads="1"/>
              </p:cNvSpPr>
              <p:nvPr/>
            </p:nvSpPr>
            <p:spPr bwMode="auto">
              <a:xfrm>
                <a:off x="2000" y="3152"/>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35" name="Group 163"/>
            <p:cNvGrpSpPr>
              <a:grpSpLocks/>
            </p:cNvGrpSpPr>
            <p:nvPr/>
          </p:nvGrpSpPr>
          <p:grpSpPr bwMode="auto">
            <a:xfrm>
              <a:off x="2404" y="3152"/>
              <a:ext cx="431" cy="394"/>
              <a:chOff x="2404" y="3152"/>
              <a:chExt cx="431" cy="394"/>
            </a:xfrm>
          </p:grpSpPr>
          <p:sp>
            <p:nvSpPr>
              <p:cNvPr id="28836" name="Rectangle 164"/>
              <p:cNvSpPr>
                <a:spLocks noChangeArrowheads="1"/>
              </p:cNvSpPr>
              <p:nvPr/>
            </p:nvSpPr>
            <p:spPr bwMode="auto">
              <a:xfrm>
                <a:off x="2432" y="3152"/>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37" name="Rectangle 165"/>
              <p:cNvSpPr>
                <a:spLocks noChangeArrowheads="1"/>
              </p:cNvSpPr>
              <p:nvPr/>
            </p:nvSpPr>
            <p:spPr bwMode="auto">
              <a:xfrm>
                <a:off x="2404" y="3152"/>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38" name="Group 166"/>
            <p:cNvGrpSpPr>
              <a:grpSpLocks/>
            </p:cNvGrpSpPr>
            <p:nvPr/>
          </p:nvGrpSpPr>
          <p:grpSpPr bwMode="auto">
            <a:xfrm>
              <a:off x="0" y="3546"/>
              <a:ext cx="734" cy="394"/>
              <a:chOff x="0" y="3546"/>
              <a:chExt cx="734" cy="394"/>
            </a:xfrm>
          </p:grpSpPr>
          <p:sp>
            <p:nvSpPr>
              <p:cNvPr id="28839" name="Rectangle 167"/>
              <p:cNvSpPr>
                <a:spLocks noChangeArrowheads="1"/>
              </p:cNvSpPr>
              <p:nvPr/>
            </p:nvSpPr>
            <p:spPr bwMode="auto">
              <a:xfrm>
                <a:off x="28" y="3546"/>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pharyngal</a:t>
                </a:r>
              </a:p>
              <a:p>
                <a:pPr algn="l"/>
                <a:endParaRPr lang="de-DE" altLang="de-DE" sz="2000">
                  <a:effectLst/>
                  <a:latin typeface="Tahoma" pitchFamily="34" charset="0"/>
                </a:endParaRPr>
              </a:p>
            </p:txBody>
          </p:sp>
          <p:sp>
            <p:nvSpPr>
              <p:cNvPr id="28840" name="Rectangle 168"/>
              <p:cNvSpPr>
                <a:spLocks noChangeArrowheads="1"/>
              </p:cNvSpPr>
              <p:nvPr/>
            </p:nvSpPr>
            <p:spPr bwMode="auto">
              <a:xfrm>
                <a:off x="0" y="3546"/>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41" name="Group 169"/>
            <p:cNvGrpSpPr>
              <a:grpSpLocks/>
            </p:cNvGrpSpPr>
            <p:nvPr/>
          </p:nvGrpSpPr>
          <p:grpSpPr bwMode="auto">
            <a:xfrm>
              <a:off x="734" y="3546"/>
              <a:ext cx="458" cy="394"/>
              <a:chOff x="734" y="3546"/>
              <a:chExt cx="458" cy="394"/>
            </a:xfrm>
          </p:grpSpPr>
          <p:sp>
            <p:nvSpPr>
              <p:cNvPr id="28842" name="Rectangle 170"/>
              <p:cNvSpPr>
                <a:spLocks noChangeArrowheads="1"/>
              </p:cNvSpPr>
              <p:nvPr/>
            </p:nvSpPr>
            <p:spPr bwMode="auto">
              <a:xfrm>
                <a:off x="762" y="3546"/>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43" name="Rectangle 171"/>
              <p:cNvSpPr>
                <a:spLocks noChangeArrowheads="1"/>
              </p:cNvSpPr>
              <p:nvPr/>
            </p:nvSpPr>
            <p:spPr bwMode="auto">
              <a:xfrm>
                <a:off x="734" y="3546"/>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44" name="Group 172"/>
            <p:cNvGrpSpPr>
              <a:grpSpLocks/>
            </p:cNvGrpSpPr>
            <p:nvPr/>
          </p:nvGrpSpPr>
          <p:grpSpPr bwMode="auto">
            <a:xfrm>
              <a:off x="1192" y="3546"/>
              <a:ext cx="454" cy="394"/>
              <a:chOff x="1192" y="3546"/>
              <a:chExt cx="454" cy="394"/>
            </a:xfrm>
          </p:grpSpPr>
          <p:sp>
            <p:nvSpPr>
              <p:cNvPr id="28845" name="Rectangle 173"/>
              <p:cNvSpPr>
                <a:spLocks noChangeArrowheads="1"/>
              </p:cNvSpPr>
              <p:nvPr/>
            </p:nvSpPr>
            <p:spPr bwMode="auto">
              <a:xfrm>
                <a:off x="1220" y="3546"/>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46" name="Rectangle 174"/>
              <p:cNvSpPr>
                <a:spLocks noChangeArrowheads="1"/>
              </p:cNvSpPr>
              <p:nvPr/>
            </p:nvSpPr>
            <p:spPr bwMode="auto">
              <a:xfrm>
                <a:off x="1192" y="3546"/>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47" name="Group 175"/>
            <p:cNvGrpSpPr>
              <a:grpSpLocks/>
            </p:cNvGrpSpPr>
            <p:nvPr/>
          </p:nvGrpSpPr>
          <p:grpSpPr bwMode="auto">
            <a:xfrm>
              <a:off x="1646" y="3546"/>
              <a:ext cx="354" cy="394"/>
              <a:chOff x="1646" y="3546"/>
              <a:chExt cx="354" cy="394"/>
            </a:xfrm>
          </p:grpSpPr>
          <p:sp>
            <p:nvSpPr>
              <p:cNvPr id="28848" name="Rectangle 176"/>
              <p:cNvSpPr>
                <a:spLocks noChangeArrowheads="1"/>
              </p:cNvSpPr>
              <p:nvPr/>
            </p:nvSpPr>
            <p:spPr bwMode="auto">
              <a:xfrm>
                <a:off x="1674" y="3546"/>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49" name="Rectangle 177"/>
              <p:cNvSpPr>
                <a:spLocks noChangeArrowheads="1"/>
              </p:cNvSpPr>
              <p:nvPr/>
            </p:nvSpPr>
            <p:spPr bwMode="auto">
              <a:xfrm>
                <a:off x="1646" y="3546"/>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50" name="Group 178"/>
            <p:cNvGrpSpPr>
              <a:grpSpLocks/>
            </p:cNvGrpSpPr>
            <p:nvPr/>
          </p:nvGrpSpPr>
          <p:grpSpPr bwMode="auto">
            <a:xfrm>
              <a:off x="2000" y="3546"/>
              <a:ext cx="404" cy="394"/>
              <a:chOff x="2000" y="3546"/>
              <a:chExt cx="404" cy="394"/>
            </a:xfrm>
          </p:grpSpPr>
          <p:sp>
            <p:nvSpPr>
              <p:cNvPr id="28851" name="Rectangle 179"/>
              <p:cNvSpPr>
                <a:spLocks noChangeArrowheads="1"/>
              </p:cNvSpPr>
              <p:nvPr/>
            </p:nvSpPr>
            <p:spPr bwMode="auto">
              <a:xfrm>
                <a:off x="2028" y="3546"/>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52" name="Rectangle 180"/>
              <p:cNvSpPr>
                <a:spLocks noChangeArrowheads="1"/>
              </p:cNvSpPr>
              <p:nvPr/>
            </p:nvSpPr>
            <p:spPr bwMode="auto">
              <a:xfrm>
                <a:off x="2000" y="3546"/>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53" name="Group 181"/>
            <p:cNvGrpSpPr>
              <a:grpSpLocks/>
            </p:cNvGrpSpPr>
            <p:nvPr/>
          </p:nvGrpSpPr>
          <p:grpSpPr bwMode="auto">
            <a:xfrm>
              <a:off x="2404" y="3546"/>
              <a:ext cx="431" cy="394"/>
              <a:chOff x="2404" y="3546"/>
              <a:chExt cx="431" cy="394"/>
            </a:xfrm>
          </p:grpSpPr>
          <p:sp>
            <p:nvSpPr>
              <p:cNvPr id="28854" name="Rectangle 182"/>
              <p:cNvSpPr>
                <a:spLocks noChangeArrowheads="1"/>
              </p:cNvSpPr>
              <p:nvPr/>
            </p:nvSpPr>
            <p:spPr bwMode="auto">
              <a:xfrm>
                <a:off x="2432" y="3546"/>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55" name="Rectangle 183"/>
              <p:cNvSpPr>
                <a:spLocks noChangeArrowheads="1"/>
              </p:cNvSpPr>
              <p:nvPr/>
            </p:nvSpPr>
            <p:spPr bwMode="auto">
              <a:xfrm>
                <a:off x="2404" y="3546"/>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56" name="Group 184"/>
            <p:cNvGrpSpPr>
              <a:grpSpLocks/>
            </p:cNvGrpSpPr>
            <p:nvPr/>
          </p:nvGrpSpPr>
          <p:grpSpPr bwMode="auto">
            <a:xfrm>
              <a:off x="0" y="3940"/>
              <a:ext cx="734" cy="394"/>
              <a:chOff x="0" y="3940"/>
              <a:chExt cx="734" cy="394"/>
            </a:xfrm>
          </p:grpSpPr>
          <p:sp>
            <p:nvSpPr>
              <p:cNvPr id="28857" name="Rectangle 185"/>
              <p:cNvSpPr>
                <a:spLocks noChangeArrowheads="1"/>
              </p:cNvSpPr>
              <p:nvPr/>
            </p:nvSpPr>
            <p:spPr bwMode="auto">
              <a:xfrm>
                <a:off x="28" y="3940"/>
                <a:ext cx="67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2000">
                    <a:effectLst/>
                    <a:latin typeface="Tahoma" pitchFamily="34" charset="0"/>
                    <a:cs typeface="Times New Roman" pitchFamily="18" charset="0"/>
                  </a:rPr>
                  <a:t>glottal</a:t>
                </a:r>
              </a:p>
              <a:p>
                <a:pPr algn="l"/>
                <a:endParaRPr lang="de-DE" altLang="de-DE" sz="2000">
                  <a:effectLst/>
                  <a:latin typeface="Tahoma" pitchFamily="34" charset="0"/>
                </a:endParaRPr>
              </a:p>
            </p:txBody>
          </p:sp>
          <p:sp>
            <p:nvSpPr>
              <p:cNvPr id="28858" name="Rectangle 186"/>
              <p:cNvSpPr>
                <a:spLocks noChangeArrowheads="1"/>
              </p:cNvSpPr>
              <p:nvPr/>
            </p:nvSpPr>
            <p:spPr bwMode="auto">
              <a:xfrm>
                <a:off x="0" y="3940"/>
                <a:ext cx="73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59" name="Group 187"/>
            <p:cNvGrpSpPr>
              <a:grpSpLocks/>
            </p:cNvGrpSpPr>
            <p:nvPr/>
          </p:nvGrpSpPr>
          <p:grpSpPr bwMode="auto">
            <a:xfrm>
              <a:off x="734" y="3940"/>
              <a:ext cx="458" cy="394"/>
              <a:chOff x="734" y="3940"/>
              <a:chExt cx="458" cy="394"/>
            </a:xfrm>
          </p:grpSpPr>
          <p:sp>
            <p:nvSpPr>
              <p:cNvPr id="28860" name="Rectangle 188"/>
              <p:cNvSpPr>
                <a:spLocks noChangeArrowheads="1"/>
              </p:cNvSpPr>
              <p:nvPr/>
            </p:nvSpPr>
            <p:spPr bwMode="auto">
              <a:xfrm>
                <a:off x="762" y="3940"/>
                <a:ext cx="402"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61" name="Rectangle 189"/>
              <p:cNvSpPr>
                <a:spLocks noChangeArrowheads="1"/>
              </p:cNvSpPr>
              <p:nvPr/>
            </p:nvSpPr>
            <p:spPr bwMode="auto">
              <a:xfrm>
                <a:off x="734" y="3940"/>
                <a:ext cx="458"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62" name="Group 190"/>
            <p:cNvGrpSpPr>
              <a:grpSpLocks/>
            </p:cNvGrpSpPr>
            <p:nvPr/>
          </p:nvGrpSpPr>
          <p:grpSpPr bwMode="auto">
            <a:xfrm>
              <a:off x="1192" y="3940"/>
              <a:ext cx="454" cy="394"/>
              <a:chOff x="1192" y="3940"/>
              <a:chExt cx="454" cy="394"/>
            </a:xfrm>
          </p:grpSpPr>
          <p:sp>
            <p:nvSpPr>
              <p:cNvPr id="28863" name="Rectangle 191"/>
              <p:cNvSpPr>
                <a:spLocks noChangeArrowheads="1"/>
              </p:cNvSpPr>
              <p:nvPr/>
            </p:nvSpPr>
            <p:spPr bwMode="auto">
              <a:xfrm>
                <a:off x="1220" y="3940"/>
                <a:ext cx="3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64" name="Rectangle 192"/>
              <p:cNvSpPr>
                <a:spLocks noChangeArrowheads="1"/>
              </p:cNvSpPr>
              <p:nvPr/>
            </p:nvSpPr>
            <p:spPr bwMode="auto">
              <a:xfrm>
                <a:off x="1192" y="3940"/>
                <a:ext cx="4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65" name="Group 193"/>
            <p:cNvGrpSpPr>
              <a:grpSpLocks/>
            </p:cNvGrpSpPr>
            <p:nvPr/>
          </p:nvGrpSpPr>
          <p:grpSpPr bwMode="auto">
            <a:xfrm>
              <a:off x="1646" y="3940"/>
              <a:ext cx="354" cy="394"/>
              <a:chOff x="1646" y="3940"/>
              <a:chExt cx="354" cy="394"/>
            </a:xfrm>
          </p:grpSpPr>
          <p:sp>
            <p:nvSpPr>
              <p:cNvPr id="28866" name="Rectangle 194"/>
              <p:cNvSpPr>
                <a:spLocks noChangeArrowheads="1"/>
              </p:cNvSpPr>
              <p:nvPr/>
            </p:nvSpPr>
            <p:spPr bwMode="auto">
              <a:xfrm>
                <a:off x="1674" y="3940"/>
                <a:ext cx="29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67" name="Rectangle 195"/>
              <p:cNvSpPr>
                <a:spLocks noChangeArrowheads="1"/>
              </p:cNvSpPr>
              <p:nvPr/>
            </p:nvSpPr>
            <p:spPr bwMode="auto">
              <a:xfrm>
                <a:off x="1646" y="3940"/>
                <a:ext cx="35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68" name="Group 196"/>
            <p:cNvGrpSpPr>
              <a:grpSpLocks/>
            </p:cNvGrpSpPr>
            <p:nvPr/>
          </p:nvGrpSpPr>
          <p:grpSpPr bwMode="auto">
            <a:xfrm>
              <a:off x="2000" y="3940"/>
              <a:ext cx="404" cy="394"/>
              <a:chOff x="2000" y="3940"/>
              <a:chExt cx="404" cy="394"/>
            </a:xfrm>
          </p:grpSpPr>
          <p:sp>
            <p:nvSpPr>
              <p:cNvPr id="28869" name="Rectangle 197"/>
              <p:cNvSpPr>
                <a:spLocks noChangeArrowheads="1"/>
              </p:cNvSpPr>
              <p:nvPr/>
            </p:nvSpPr>
            <p:spPr bwMode="auto">
              <a:xfrm>
                <a:off x="2028" y="3940"/>
                <a:ext cx="348"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70" name="Rectangle 198"/>
              <p:cNvSpPr>
                <a:spLocks noChangeArrowheads="1"/>
              </p:cNvSpPr>
              <p:nvPr/>
            </p:nvSpPr>
            <p:spPr bwMode="auto">
              <a:xfrm>
                <a:off x="2000" y="3940"/>
                <a:ext cx="404"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28871" name="Group 199"/>
            <p:cNvGrpSpPr>
              <a:grpSpLocks/>
            </p:cNvGrpSpPr>
            <p:nvPr/>
          </p:nvGrpSpPr>
          <p:grpSpPr bwMode="auto">
            <a:xfrm>
              <a:off x="2404" y="3940"/>
              <a:ext cx="431" cy="394"/>
              <a:chOff x="2404" y="3940"/>
              <a:chExt cx="431" cy="394"/>
            </a:xfrm>
          </p:grpSpPr>
          <p:sp>
            <p:nvSpPr>
              <p:cNvPr id="28872" name="Rectangle 200"/>
              <p:cNvSpPr>
                <a:spLocks noChangeArrowheads="1"/>
              </p:cNvSpPr>
              <p:nvPr/>
            </p:nvSpPr>
            <p:spPr bwMode="auto">
              <a:xfrm>
                <a:off x="2432" y="3940"/>
                <a:ext cx="375"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de-DE" altLang="de-DE" sz="2000">
                    <a:effectLst/>
                    <a:latin typeface="Tahoma" pitchFamily="34" charset="0"/>
                    <a:cs typeface="Times New Roman" pitchFamily="18" charset="0"/>
                  </a:rPr>
                  <a:t>-</a:t>
                </a:r>
              </a:p>
              <a:p>
                <a:endParaRPr lang="de-DE" altLang="de-DE" sz="2000">
                  <a:effectLst/>
                  <a:latin typeface="Tahoma" pitchFamily="34" charset="0"/>
                </a:endParaRPr>
              </a:p>
            </p:txBody>
          </p:sp>
          <p:sp>
            <p:nvSpPr>
              <p:cNvPr id="28873" name="Rectangle 201"/>
              <p:cNvSpPr>
                <a:spLocks noChangeArrowheads="1"/>
              </p:cNvSpPr>
              <p:nvPr/>
            </p:nvSpPr>
            <p:spPr bwMode="auto">
              <a:xfrm>
                <a:off x="2404" y="3940"/>
                <a:ext cx="431" cy="39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out)">
                                      <p:cBhvr>
                                        <p:cTn id="7"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de-DE" altLang="de-DE"/>
              <a:t>Phonologische Repräsentation</a:t>
            </a:r>
          </a:p>
        </p:txBody>
      </p:sp>
      <p:grpSp>
        <p:nvGrpSpPr>
          <p:cNvPr id="29699" name="Group 3"/>
          <p:cNvGrpSpPr>
            <a:grpSpLocks/>
          </p:cNvGrpSpPr>
          <p:nvPr/>
        </p:nvGrpSpPr>
        <p:grpSpPr bwMode="auto">
          <a:xfrm>
            <a:off x="2525713" y="1635125"/>
            <a:ext cx="4678362" cy="4625975"/>
            <a:chOff x="28" y="0"/>
            <a:chExt cx="1299" cy="5994"/>
          </a:xfrm>
        </p:grpSpPr>
        <p:sp>
          <p:nvSpPr>
            <p:cNvPr id="29700" name="Rectangle 4"/>
            <p:cNvSpPr>
              <a:spLocks noChangeArrowheads="1"/>
            </p:cNvSpPr>
            <p:nvPr/>
          </p:nvSpPr>
          <p:spPr bwMode="auto">
            <a:xfrm>
              <a:off x="28" y="0"/>
              <a:ext cx="659"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 </a:t>
              </a:r>
            </a:p>
            <a:p>
              <a:pPr algn="l"/>
              <a:endParaRPr lang="de-DE" altLang="de-DE" sz="1800">
                <a:effectLst/>
                <a:latin typeface="Tahoma" pitchFamily="34" charset="0"/>
              </a:endParaRPr>
            </a:p>
          </p:txBody>
        </p:sp>
        <p:sp>
          <p:nvSpPr>
            <p:cNvPr id="29701" name="Rectangle 5"/>
            <p:cNvSpPr>
              <a:spLocks noChangeArrowheads="1"/>
            </p:cNvSpPr>
            <p:nvPr/>
          </p:nvSpPr>
          <p:spPr bwMode="auto">
            <a:xfrm>
              <a:off x="687" y="0"/>
              <a:ext cx="16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s</a:t>
              </a:r>
            </a:p>
            <a:p>
              <a:pPr algn="l"/>
              <a:endParaRPr lang="de-DE" altLang="de-DE" sz="1800">
                <a:effectLst/>
                <a:latin typeface="Tahoma" pitchFamily="34" charset="0"/>
              </a:endParaRPr>
            </a:p>
          </p:txBody>
        </p:sp>
        <p:sp>
          <p:nvSpPr>
            <p:cNvPr id="29702" name="Rectangle 6"/>
            <p:cNvSpPr>
              <a:spLocks noChangeArrowheads="1"/>
            </p:cNvSpPr>
            <p:nvPr/>
          </p:nvSpPr>
          <p:spPr bwMode="auto">
            <a:xfrm>
              <a:off x="847" y="0"/>
              <a:ext cx="16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p</a:t>
              </a:r>
            </a:p>
            <a:p>
              <a:pPr algn="l"/>
              <a:endParaRPr lang="de-DE" altLang="de-DE" sz="1800">
                <a:effectLst/>
                <a:latin typeface="Tahoma" pitchFamily="34" charset="0"/>
              </a:endParaRPr>
            </a:p>
          </p:txBody>
        </p:sp>
        <p:sp>
          <p:nvSpPr>
            <p:cNvPr id="29703" name="Rectangle 7"/>
            <p:cNvSpPr>
              <a:spLocks noChangeArrowheads="1"/>
            </p:cNvSpPr>
            <p:nvPr/>
          </p:nvSpPr>
          <p:spPr bwMode="auto">
            <a:xfrm>
              <a:off x="1007" y="0"/>
              <a:ext cx="16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i</a:t>
              </a:r>
            </a:p>
            <a:p>
              <a:pPr algn="l"/>
              <a:endParaRPr lang="de-DE" altLang="de-DE" sz="1800">
                <a:effectLst/>
                <a:latin typeface="Tahoma" pitchFamily="34" charset="0"/>
              </a:endParaRPr>
            </a:p>
          </p:txBody>
        </p:sp>
        <p:sp>
          <p:nvSpPr>
            <p:cNvPr id="29704" name="Rectangle 8"/>
            <p:cNvSpPr>
              <a:spLocks noChangeArrowheads="1"/>
            </p:cNvSpPr>
            <p:nvPr/>
          </p:nvSpPr>
          <p:spPr bwMode="auto">
            <a:xfrm>
              <a:off x="1167" y="0"/>
              <a:ext cx="160"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n</a:t>
              </a:r>
            </a:p>
            <a:p>
              <a:pPr algn="l"/>
              <a:endParaRPr lang="de-DE" altLang="de-DE" sz="1800">
                <a:effectLst/>
                <a:latin typeface="Tahoma" pitchFamily="34" charset="0"/>
              </a:endParaRPr>
            </a:p>
          </p:txBody>
        </p:sp>
        <p:sp>
          <p:nvSpPr>
            <p:cNvPr id="29705" name="Rectangle 9"/>
            <p:cNvSpPr>
              <a:spLocks noChangeArrowheads="1"/>
            </p:cNvSpPr>
            <p:nvPr/>
          </p:nvSpPr>
          <p:spPr bwMode="auto">
            <a:xfrm>
              <a:off x="28" y="384"/>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silbisch</a:t>
              </a:r>
            </a:p>
            <a:p>
              <a:pPr algn="l"/>
              <a:endParaRPr lang="de-DE" altLang="de-DE" sz="1800">
                <a:effectLst/>
                <a:latin typeface="Tahoma" pitchFamily="34" charset="0"/>
              </a:endParaRPr>
            </a:p>
          </p:txBody>
        </p:sp>
        <p:sp>
          <p:nvSpPr>
            <p:cNvPr id="29706" name="Rectangle 10"/>
            <p:cNvSpPr>
              <a:spLocks noChangeArrowheads="1"/>
            </p:cNvSpPr>
            <p:nvPr/>
          </p:nvSpPr>
          <p:spPr bwMode="auto">
            <a:xfrm>
              <a:off x="687" y="38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07" name="Rectangle 11"/>
            <p:cNvSpPr>
              <a:spLocks noChangeArrowheads="1"/>
            </p:cNvSpPr>
            <p:nvPr/>
          </p:nvSpPr>
          <p:spPr bwMode="auto">
            <a:xfrm>
              <a:off x="847" y="38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08" name="Rectangle 12"/>
            <p:cNvSpPr>
              <a:spLocks noChangeArrowheads="1"/>
            </p:cNvSpPr>
            <p:nvPr/>
          </p:nvSpPr>
          <p:spPr bwMode="auto">
            <a:xfrm>
              <a:off x="1007" y="38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09" name="Rectangle 13"/>
            <p:cNvSpPr>
              <a:spLocks noChangeArrowheads="1"/>
            </p:cNvSpPr>
            <p:nvPr/>
          </p:nvSpPr>
          <p:spPr bwMode="auto">
            <a:xfrm>
              <a:off x="1167" y="38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0" name="Rectangle 14"/>
            <p:cNvSpPr>
              <a:spLocks noChangeArrowheads="1"/>
            </p:cNvSpPr>
            <p:nvPr/>
          </p:nvSpPr>
          <p:spPr bwMode="auto">
            <a:xfrm>
              <a:off x="28" y="758"/>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sonorant</a:t>
              </a:r>
            </a:p>
            <a:p>
              <a:pPr algn="l"/>
              <a:endParaRPr lang="de-DE" altLang="de-DE" sz="1800">
                <a:effectLst/>
                <a:latin typeface="Tahoma" pitchFamily="34" charset="0"/>
              </a:endParaRPr>
            </a:p>
          </p:txBody>
        </p:sp>
        <p:sp>
          <p:nvSpPr>
            <p:cNvPr id="29711" name="Rectangle 15"/>
            <p:cNvSpPr>
              <a:spLocks noChangeArrowheads="1"/>
            </p:cNvSpPr>
            <p:nvPr/>
          </p:nvSpPr>
          <p:spPr bwMode="auto">
            <a:xfrm>
              <a:off x="687" y="75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2" name="Rectangle 16"/>
            <p:cNvSpPr>
              <a:spLocks noChangeArrowheads="1"/>
            </p:cNvSpPr>
            <p:nvPr/>
          </p:nvSpPr>
          <p:spPr bwMode="auto">
            <a:xfrm>
              <a:off x="847" y="75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3" name="Rectangle 17"/>
            <p:cNvSpPr>
              <a:spLocks noChangeArrowheads="1"/>
            </p:cNvSpPr>
            <p:nvPr/>
          </p:nvSpPr>
          <p:spPr bwMode="auto">
            <a:xfrm>
              <a:off x="1007" y="75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4" name="Rectangle 18"/>
            <p:cNvSpPr>
              <a:spLocks noChangeArrowheads="1"/>
            </p:cNvSpPr>
            <p:nvPr/>
          </p:nvSpPr>
          <p:spPr bwMode="auto">
            <a:xfrm>
              <a:off x="1167" y="75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5" name="Rectangle 19"/>
            <p:cNvSpPr>
              <a:spLocks noChangeArrowheads="1"/>
            </p:cNvSpPr>
            <p:nvPr/>
          </p:nvSpPr>
          <p:spPr bwMode="auto">
            <a:xfrm>
              <a:off x="28" y="1132"/>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konsonantisch</a:t>
              </a:r>
            </a:p>
            <a:p>
              <a:pPr algn="l"/>
              <a:endParaRPr lang="de-DE" altLang="de-DE" sz="1800">
                <a:effectLst/>
                <a:latin typeface="Tahoma" pitchFamily="34" charset="0"/>
              </a:endParaRPr>
            </a:p>
          </p:txBody>
        </p:sp>
        <p:sp>
          <p:nvSpPr>
            <p:cNvPr id="29716" name="Rectangle 20"/>
            <p:cNvSpPr>
              <a:spLocks noChangeArrowheads="1"/>
            </p:cNvSpPr>
            <p:nvPr/>
          </p:nvSpPr>
          <p:spPr bwMode="auto">
            <a:xfrm>
              <a:off x="687" y="113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7" name="Rectangle 21"/>
            <p:cNvSpPr>
              <a:spLocks noChangeArrowheads="1"/>
            </p:cNvSpPr>
            <p:nvPr/>
          </p:nvSpPr>
          <p:spPr bwMode="auto">
            <a:xfrm>
              <a:off x="847" y="113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8" name="Rectangle 22"/>
            <p:cNvSpPr>
              <a:spLocks noChangeArrowheads="1"/>
            </p:cNvSpPr>
            <p:nvPr/>
          </p:nvSpPr>
          <p:spPr bwMode="auto">
            <a:xfrm>
              <a:off x="1007" y="113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19" name="Rectangle 23"/>
            <p:cNvSpPr>
              <a:spLocks noChangeArrowheads="1"/>
            </p:cNvSpPr>
            <p:nvPr/>
          </p:nvSpPr>
          <p:spPr bwMode="auto">
            <a:xfrm>
              <a:off x="1167" y="113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0" name="Rectangle 24"/>
            <p:cNvSpPr>
              <a:spLocks noChangeArrowheads="1"/>
            </p:cNvSpPr>
            <p:nvPr/>
          </p:nvSpPr>
          <p:spPr bwMode="auto">
            <a:xfrm>
              <a:off x="28" y="1506"/>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koronal</a:t>
              </a:r>
            </a:p>
            <a:p>
              <a:pPr algn="l"/>
              <a:endParaRPr lang="de-DE" altLang="de-DE" sz="1800">
                <a:effectLst/>
                <a:latin typeface="Tahoma" pitchFamily="34" charset="0"/>
              </a:endParaRPr>
            </a:p>
          </p:txBody>
        </p:sp>
        <p:sp>
          <p:nvSpPr>
            <p:cNvPr id="29721" name="Rectangle 25"/>
            <p:cNvSpPr>
              <a:spLocks noChangeArrowheads="1"/>
            </p:cNvSpPr>
            <p:nvPr/>
          </p:nvSpPr>
          <p:spPr bwMode="auto">
            <a:xfrm>
              <a:off x="687" y="150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2" name="Rectangle 26"/>
            <p:cNvSpPr>
              <a:spLocks noChangeArrowheads="1"/>
            </p:cNvSpPr>
            <p:nvPr/>
          </p:nvSpPr>
          <p:spPr bwMode="auto">
            <a:xfrm>
              <a:off x="847" y="150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3" name="Rectangle 27"/>
            <p:cNvSpPr>
              <a:spLocks noChangeArrowheads="1"/>
            </p:cNvSpPr>
            <p:nvPr/>
          </p:nvSpPr>
          <p:spPr bwMode="auto">
            <a:xfrm>
              <a:off x="1007" y="150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4" name="Rectangle 28"/>
            <p:cNvSpPr>
              <a:spLocks noChangeArrowheads="1"/>
            </p:cNvSpPr>
            <p:nvPr/>
          </p:nvSpPr>
          <p:spPr bwMode="auto">
            <a:xfrm>
              <a:off x="1167" y="150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5" name="Rectangle 29"/>
            <p:cNvSpPr>
              <a:spLocks noChangeArrowheads="1"/>
            </p:cNvSpPr>
            <p:nvPr/>
          </p:nvSpPr>
          <p:spPr bwMode="auto">
            <a:xfrm>
              <a:off x="28" y="1880"/>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anterior</a:t>
              </a:r>
            </a:p>
            <a:p>
              <a:pPr algn="l"/>
              <a:endParaRPr lang="de-DE" altLang="de-DE" sz="1800">
                <a:effectLst/>
                <a:latin typeface="Tahoma" pitchFamily="34" charset="0"/>
              </a:endParaRPr>
            </a:p>
          </p:txBody>
        </p:sp>
        <p:sp>
          <p:nvSpPr>
            <p:cNvPr id="29726" name="Rectangle 30"/>
            <p:cNvSpPr>
              <a:spLocks noChangeArrowheads="1"/>
            </p:cNvSpPr>
            <p:nvPr/>
          </p:nvSpPr>
          <p:spPr bwMode="auto">
            <a:xfrm>
              <a:off x="687" y="188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7" name="Rectangle 31"/>
            <p:cNvSpPr>
              <a:spLocks noChangeArrowheads="1"/>
            </p:cNvSpPr>
            <p:nvPr/>
          </p:nvSpPr>
          <p:spPr bwMode="auto">
            <a:xfrm>
              <a:off x="847" y="188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8" name="Rectangle 32"/>
            <p:cNvSpPr>
              <a:spLocks noChangeArrowheads="1"/>
            </p:cNvSpPr>
            <p:nvPr/>
          </p:nvSpPr>
          <p:spPr bwMode="auto">
            <a:xfrm>
              <a:off x="1007" y="188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29" name="Rectangle 33"/>
            <p:cNvSpPr>
              <a:spLocks noChangeArrowheads="1"/>
            </p:cNvSpPr>
            <p:nvPr/>
          </p:nvSpPr>
          <p:spPr bwMode="auto">
            <a:xfrm>
              <a:off x="1167" y="188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0" name="Rectangle 34"/>
            <p:cNvSpPr>
              <a:spLocks noChangeArrowheads="1"/>
            </p:cNvSpPr>
            <p:nvPr/>
          </p:nvSpPr>
          <p:spPr bwMode="auto">
            <a:xfrm>
              <a:off x="28" y="2254"/>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hoch</a:t>
              </a:r>
            </a:p>
            <a:p>
              <a:pPr algn="l"/>
              <a:endParaRPr lang="de-DE" altLang="de-DE" sz="1800">
                <a:effectLst/>
                <a:latin typeface="Tahoma" pitchFamily="34" charset="0"/>
              </a:endParaRPr>
            </a:p>
          </p:txBody>
        </p:sp>
        <p:sp>
          <p:nvSpPr>
            <p:cNvPr id="29731" name="Rectangle 35"/>
            <p:cNvSpPr>
              <a:spLocks noChangeArrowheads="1"/>
            </p:cNvSpPr>
            <p:nvPr/>
          </p:nvSpPr>
          <p:spPr bwMode="auto">
            <a:xfrm>
              <a:off x="687" y="225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2" name="Rectangle 36"/>
            <p:cNvSpPr>
              <a:spLocks noChangeArrowheads="1"/>
            </p:cNvSpPr>
            <p:nvPr/>
          </p:nvSpPr>
          <p:spPr bwMode="auto">
            <a:xfrm>
              <a:off x="847" y="225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3" name="Rectangle 37"/>
            <p:cNvSpPr>
              <a:spLocks noChangeArrowheads="1"/>
            </p:cNvSpPr>
            <p:nvPr/>
          </p:nvSpPr>
          <p:spPr bwMode="auto">
            <a:xfrm>
              <a:off x="1007" y="225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4" name="Rectangle 38"/>
            <p:cNvSpPr>
              <a:spLocks noChangeArrowheads="1"/>
            </p:cNvSpPr>
            <p:nvPr/>
          </p:nvSpPr>
          <p:spPr bwMode="auto">
            <a:xfrm>
              <a:off x="1167" y="225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5" name="Rectangle 39"/>
            <p:cNvSpPr>
              <a:spLocks noChangeArrowheads="1"/>
            </p:cNvSpPr>
            <p:nvPr/>
          </p:nvSpPr>
          <p:spPr bwMode="auto">
            <a:xfrm>
              <a:off x="28" y="2628"/>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niedrig</a:t>
              </a:r>
            </a:p>
            <a:p>
              <a:pPr algn="l"/>
              <a:endParaRPr lang="de-DE" altLang="de-DE" sz="1800">
                <a:effectLst/>
                <a:latin typeface="Tahoma" pitchFamily="34" charset="0"/>
              </a:endParaRPr>
            </a:p>
          </p:txBody>
        </p:sp>
        <p:sp>
          <p:nvSpPr>
            <p:cNvPr id="29736" name="Rectangle 40"/>
            <p:cNvSpPr>
              <a:spLocks noChangeArrowheads="1"/>
            </p:cNvSpPr>
            <p:nvPr/>
          </p:nvSpPr>
          <p:spPr bwMode="auto">
            <a:xfrm>
              <a:off x="687" y="262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7" name="Rectangle 41"/>
            <p:cNvSpPr>
              <a:spLocks noChangeArrowheads="1"/>
            </p:cNvSpPr>
            <p:nvPr/>
          </p:nvSpPr>
          <p:spPr bwMode="auto">
            <a:xfrm>
              <a:off x="847" y="262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8" name="Rectangle 42"/>
            <p:cNvSpPr>
              <a:spLocks noChangeArrowheads="1"/>
            </p:cNvSpPr>
            <p:nvPr/>
          </p:nvSpPr>
          <p:spPr bwMode="auto">
            <a:xfrm>
              <a:off x="1007" y="262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39" name="Rectangle 43"/>
            <p:cNvSpPr>
              <a:spLocks noChangeArrowheads="1"/>
            </p:cNvSpPr>
            <p:nvPr/>
          </p:nvSpPr>
          <p:spPr bwMode="auto">
            <a:xfrm>
              <a:off x="1167" y="262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0" name="Rectangle 44"/>
            <p:cNvSpPr>
              <a:spLocks noChangeArrowheads="1"/>
            </p:cNvSpPr>
            <p:nvPr/>
          </p:nvSpPr>
          <p:spPr bwMode="auto">
            <a:xfrm>
              <a:off x="28" y="3002"/>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hinten</a:t>
              </a:r>
            </a:p>
            <a:p>
              <a:pPr algn="l"/>
              <a:endParaRPr lang="de-DE" altLang="de-DE" sz="1800">
                <a:effectLst/>
                <a:latin typeface="Tahoma" pitchFamily="34" charset="0"/>
              </a:endParaRPr>
            </a:p>
          </p:txBody>
        </p:sp>
        <p:sp>
          <p:nvSpPr>
            <p:cNvPr id="29741" name="Rectangle 45"/>
            <p:cNvSpPr>
              <a:spLocks noChangeArrowheads="1"/>
            </p:cNvSpPr>
            <p:nvPr/>
          </p:nvSpPr>
          <p:spPr bwMode="auto">
            <a:xfrm>
              <a:off x="687" y="300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2" name="Rectangle 46"/>
            <p:cNvSpPr>
              <a:spLocks noChangeArrowheads="1"/>
            </p:cNvSpPr>
            <p:nvPr/>
          </p:nvSpPr>
          <p:spPr bwMode="auto">
            <a:xfrm>
              <a:off x="847" y="300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3" name="Rectangle 47"/>
            <p:cNvSpPr>
              <a:spLocks noChangeArrowheads="1"/>
            </p:cNvSpPr>
            <p:nvPr/>
          </p:nvSpPr>
          <p:spPr bwMode="auto">
            <a:xfrm>
              <a:off x="1007" y="300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4" name="Rectangle 48"/>
            <p:cNvSpPr>
              <a:spLocks noChangeArrowheads="1"/>
            </p:cNvSpPr>
            <p:nvPr/>
          </p:nvSpPr>
          <p:spPr bwMode="auto">
            <a:xfrm>
              <a:off x="1167" y="300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5" name="Rectangle 49"/>
            <p:cNvSpPr>
              <a:spLocks noChangeArrowheads="1"/>
            </p:cNvSpPr>
            <p:nvPr/>
          </p:nvSpPr>
          <p:spPr bwMode="auto">
            <a:xfrm>
              <a:off x="28" y="3376"/>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nasal</a:t>
              </a:r>
            </a:p>
            <a:p>
              <a:pPr algn="l"/>
              <a:endParaRPr lang="de-DE" altLang="de-DE" sz="1800">
                <a:effectLst/>
                <a:latin typeface="Tahoma" pitchFamily="34" charset="0"/>
              </a:endParaRPr>
            </a:p>
          </p:txBody>
        </p:sp>
        <p:sp>
          <p:nvSpPr>
            <p:cNvPr id="29746" name="Rectangle 50"/>
            <p:cNvSpPr>
              <a:spLocks noChangeArrowheads="1"/>
            </p:cNvSpPr>
            <p:nvPr/>
          </p:nvSpPr>
          <p:spPr bwMode="auto">
            <a:xfrm>
              <a:off x="687" y="337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7" name="Rectangle 51"/>
            <p:cNvSpPr>
              <a:spLocks noChangeArrowheads="1"/>
            </p:cNvSpPr>
            <p:nvPr/>
          </p:nvSpPr>
          <p:spPr bwMode="auto">
            <a:xfrm>
              <a:off x="847" y="337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8" name="Rectangle 52"/>
            <p:cNvSpPr>
              <a:spLocks noChangeArrowheads="1"/>
            </p:cNvSpPr>
            <p:nvPr/>
          </p:nvSpPr>
          <p:spPr bwMode="auto">
            <a:xfrm>
              <a:off x="1007" y="337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49" name="Rectangle 53"/>
            <p:cNvSpPr>
              <a:spLocks noChangeArrowheads="1"/>
            </p:cNvSpPr>
            <p:nvPr/>
          </p:nvSpPr>
          <p:spPr bwMode="auto">
            <a:xfrm>
              <a:off x="1167" y="337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0" name="Rectangle 54"/>
            <p:cNvSpPr>
              <a:spLocks noChangeArrowheads="1"/>
            </p:cNvSpPr>
            <p:nvPr/>
          </p:nvSpPr>
          <p:spPr bwMode="auto">
            <a:xfrm>
              <a:off x="28" y="3750"/>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lateral</a:t>
              </a:r>
            </a:p>
            <a:p>
              <a:pPr algn="l"/>
              <a:endParaRPr lang="de-DE" altLang="de-DE" sz="1800">
                <a:effectLst/>
                <a:latin typeface="Tahoma" pitchFamily="34" charset="0"/>
              </a:endParaRPr>
            </a:p>
          </p:txBody>
        </p:sp>
        <p:sp>
          <p:nvSpPr>
            <p:cNvPr id="29751" name="Rectangle 55"/>
            <p:cNvSpPr>
              <a:spLocks noChangeArrowheads="1"/>
            </p:cNvSpPr>
            <p:nvPr/>
          </p:nvSpPr>
          <p:spPr bwMode="auto">
            <a:xfrm>
              <a:off x="687" y="375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2" name="Rectangle 56"/>
            <p:cNvSpPr>
              <a:spLocks noChangeArrowheads="1"/>
            </p:cNvSpPr>
            <p:nvPr/>
          </p:nvSpPr>
          <p:spPr bwMode="auto">
            <a:xfrm>
              <a:off x="847" y="375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3" name="Rectangle 57"/>
            <p:cNvSpPr>
              <a:spLocks noChangeArrowheads="1"/>
            </p:cNvSpPr>
            <p:nvPr/>
          </p:nvSpPr>
          <p:spPr bwMode="auto">
            <a:xfrm>
              <a:off x="1007" y="375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4" name="Rectangle 58"/>
            <p:cNvSpPr>
              <a:spLocks noChangeArrowheads="1"/>
            </p:cNvSpPr>
            <p:nvPr/>
          </p:nvSpPr>
          <p:spPr bwMode="auto">
            <a:xfrm>
              <a:off x="1167" y="375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5" name="Rectangle 59"/>
            <p:cNvSpPr>
              <a:spLocks noChangeArrowheads="1"/>
            </p:cNvSpPr>
            <p:nvPr/>
          </p:nvSpPr>
          <p:spPr bwMode="auto">
            <a:xfrm>
              <a:off x="28" y="4124"/>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rund</a:t>
              </a:r>
            </a:p>
            <a:p>
              <a:pPr algn="l"/>
              <a:endParaRPr lang="de-DE" altLang="de-DE" sz="1800">
                <a:effectLst/>
                <a:latin typeface="Tahoma" pitchFamily="34" charset="0"/>
              </a:endParaRPr>
            </a:p>
          </p:txBody>
        </p:sp>
        <p:sp>
          <p:nvSpPr>
            <p:cNvPr id="29756" name="Rectangle 60"/>
            <p:cNvSpPr>
              <a:spLocks noChangeArrowheads="1"/>
            </p:cNvSpPr>
            <p:nvPr/>
          </p:nvSpPr>
          <p:spPr bwMode="auto">
            <a:xfrm>
              <a:off x="687" y="412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7" name="Rectangle 61"/>
            <p:cNvSpPr>
              <a:spLocks noChangeArrowheads="1"/>
            </p:cNvSpPr>
            <p:nvPr/>
          </p:nvSpPr>
          <p:spPr bwMode="auto">
            <a:xfrm>
              <a:off x="847" y="412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8" name="Rectangle 62"/>
            <p:cNvSpPr>
              <a:spLocks noChangeArrowheads="1"/>
            </p:cNvSpPr>
            <p:nvPr/>
          </p:nvSpPr>
          <p:spPr bwMode="auto">
            <a:xfrm>
              <a:off x="1007" y="412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59" name="Rectangle 63"/>
            <p:cNvSpPr>
              <a:spLocks noChangeArrowheads="1"/>
            </p:cNvSpPr>
            <p:nvPr/>
          </p:nvSpPr>
          <p:spPr bwMode="auto">
            <a:xfrm>
              <a:off x="1167" y="4124"/>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0" name="Rectangle 64"/>
            <p:cNvSpPr>
              <a:spLocks noChangeArrowheads="1"/>
            </p:cNvSpPr>
            <p:nvPr/>
          </p:nvSpPr>
          <p:spPr bwMode="auto">
            <a:xfrm>
              <a:off x="28" y="4498"/>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okklusiv</a:t>
              </a:r>
            </a:p>
            <a:p>
              <a:pPr algn="l"/>
              <a:endParaRPr lang="de-DE" altLang="de-DE" sz="1800">
                <a:effectLst/>
                <a:latin typeface="Tahoma" pitchFamily="34" charset="0"/>
              </a:endParaRPr>
            </a:p>
          </p:txBody>
        </p:sp>
        <p:sp>
          <p:nvSpPr>
            <p:cNvPr id="29761" name="Rectangle 65"/>
            <p:cNvSpPr>
              <a:spLocks noChangeArrowheads="1"/>
            </p:cNvSpPr>
            <p:nvPr/>
          </p:nvSpPr>
          <p:spPr bwMode="auto">
            <a:xfrm>
              <a:off x="687" y="449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2" name="Rectangle 66"/>
            <p:cNvSpPr>
              <a:spLocks noChangeArrowheads="1"/>
            </p:cNvSpPr>
            <p:nvPr/>
          </p:nvSpPr>
          <p:spPr bwMode="auto">
            <a:xfrm>
              <a:off x="847" y="449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3" name="Rectangle 67"/>
            <p:cNvSpPr>
              <a:spLocks noChangeArrowheads="1"/>
            </p:cNvSpPr>
            <p:nvPr/>
          </p:nvSpPr>
          <p:spPr bwMode="auto">
            <a:xfrm>
              <a:off x="1007" y="449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4" name="Rectangle 68"/>
            <p:cNvSpPr>
              <a:spLocks noChangeArrowheads="1"/>
            </p:cNvSpPr>
            <p:nvPr/>
          </p:nvSpPr>
          <p:spPr bwMode="auto">
            <a:xfrm>
              <a:off x="1167" y="4498"/>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5" name="Rectangle 69"/>
            <p:cNvSpPr>
              <a:spLocks noChangeArrowheads="1"/>
            </p:cNvSpPr>
            <p:nvPr/>
          </p:nvSpPr>
          <p:spPr bwMode="auto">
            <a:xfrm>
              <a:off x="28" y="4872"/>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fortis</a:t>
              </a:r>
            </a:p>
            <a:p>
              <a:pPr algn="l"/>
              <a:endParaRPr lang="de-DE" altLang="de-DE" sz="1800">
                <a:effectLst/>
                <a:latin typeface="Tahoma" pitchFamily="34" charset="0"/>
              </a:endParaRPr>
            </a:p>
          </p:txBody>
        </p:sp>
        <p:sp>
          <p:nvSpPr>
            <p:cNvPr id="29766" name="Rectangle 70"/>
            <p:cNvSpPr>
              <a:spLocks noChangeArrowheads="1"/>
            </p:cNvSpPr>
            <p:nvPr/>
          </p:nvSpPr>
          <p:spPr bwMode="auto">
            <a:xfrm>
              <a:off x="687" y="487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7" name="Rectangle 71"/>
            <p:cNvSpPr>
              <a:spLocks noChangeArrowheads="1"/>
            </p:cNvSpPr>
            <p:nvPr/>
          </p:nvSpPr>
          <p:spPr bwMode="auto">
            <a:xfrm>
              <a:off x="847" y="487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8" name="Rectangle 72"/>
            <p:cNvSpPr>
              <a:spLocks noChangeArrowheads="1"/>
            </p:cNvSpPr>
            <p:nvPr/>
          </p:nvSpPr>
          <p:spPr bwMode="auto">
            <a:xfrm>
              <a:off x="1007" y="487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69" name="Rectangle 73"/>
            <p:cNvSpPr>
              <a:spLocks noChangeArrowheads="1"/>
            </p:cNvSpPr>
            <p:nvPr/>
          </p:nvSpPr>
          <p:spPr bwMode="auto">
            <a:xfrm>
              <a:off x="1167" y="4872"/>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0" name="Rectangle 74"/>
            <p:cNvSpPr>
              <a:spLocks noChangeArrowheads="1"/>
            </p:cNvSpPr>
            <p:nvPr/>
          </p:nvSpPr>
          <p:spPr bwMode="auto">
            <a:xfrm>
              <a:off x="28" y="5246"/>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stimmhaft</a:t>
              </a:r>
            </a:p>
            <a:p>
              <a:pPr algn="l"/>
              <a:endParaRPr lang="de-DE" altLang="de-DE" sz="1800">
                <a:effectLst/>
                <a:latin typeface="Tahoma" pitchFamily="34" charset="0"/>
              </a:endParaRPr>
            </a:p>
          </p:txBody>
        </p:sp>
        <p:sp>
          <p:nvSpPr>
            <p:cNvPr id="29771" name="Rectangle 75"/>
            <p:cNvSpPr>
              <a:spLocks noChangeArrowheads="1"/>
            </p:cNvSpPr>
            <p:nvPr/>
          </p:nvSpPr>
          <p:spPr bwMode="auto">
            <a:xfrm>
              <a:off x="687" y="524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2" name="Rectangle 76"/>
            <p:cNvSpPr>
              <a:spLocks noChangeArrowheads="1"/>
            </p:cNvSpPr>
            <p:nvPr/>
          </p:nvSpPr>
          <p:spPr bwMode="auto">
            <a:xfrm>
              <a:off x="847" y="524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3" name="Rectangle 77"/>
            <p:cNvSpPr>
              <a:spLocks noChangeArrowheads="1"/>
            </p:cNvSpPr>
            <p:nvPr/>
          </p:nvSpPr>
          <p:spPr bwMode="auto">
            <a:xfrm>
              <a:off x="1007" y="524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4" name="Rectangle 78"/>
            <p:cNvSpPr>
              <a:spLocks noChangeArrowheads="1"/>
            </p:cNvSpPr>
            <p:nvPr/>
          </p:nvSpPr>
          <p:spPr bwMode="auto">
            <a:xfrm>
              <a:off x="1167" y="5246"/>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5" name="Rectangle 79"/>
            <p:cNvSpPr>
              <a:spLocks noChangeArrowheads="1"/>
            </p:cNvSpPr>
            <p:nvPr/>
          </p:nvSpPr>
          <p:spPr bwMode="auto">
            <a:xfrm>
              <a:off x="28" y="5620"/>
              <a:ext cx="659"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sibilant</a:t>
              </a:r>
            </a:p>
            <a:p>
              <a:pPr algn="l"/>
              <a:endParaRPr lang="de-DE" altLang="de-DE" sz="1800">
                <a:effectLst/>
                <a:latin typeface="Tahoma" pitchFamily="34" charset="0"/>
              </a:endParaRPr>
            </a:p>
          </p:txBody>
        </p:sp>
        <p:sp>
          <p:nvSpPr>
            <p:cNvPr id="29776" name="Rectangle 80"/>
            <p:cNvSpPr>
              <a:spLocks noChangeArrowheads="1"/>
            </p:cNvSpPr>
            <p:nvPr/>
          </p:nvSpPr>
          <p:spPr bwMode="auto">
            <a:xfrm>
              <a:off x="687" y="562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7" name="Rectangle 81"/>
            <p:cNvSpPr>
              <a:spLocks noChangeArrowheads="1"/>
            </p:cNvSpPr>
            <p:nvPr/>
          </p:nvSpPr>
          <p:spPr bwMode="auto">
            <a:xfrm>
              <a:off x="847" y="562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8" name="Rectangle 82"/>
            <p:cNvSpPr>
              <a:spLocks noChangeArrowheads="1"/>
            </p:cNvSpPr>
            <p:nvPr/>
          </p:nvSpPr>
          <p:spPr bwMode="auto">
            <a:xfrm>
              <a:off x="1007" y="562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sp>
          <p:nvSpPr>
            <p:cNvPr id="29779" name="Rectangle 83"/>
            <p:cNvSpPr>
              <a:spLocks noChangeArrowheads="1"/>
            </p:cNvSpPr>
            <p:nvPr/>
          </p:nvSpPr>
          <p:spPr bwMode="auto">
            <a:xfrm>
              <a:off x="1167" y="5620"/>
              <a:ext cx="16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r>
                <a:rPr lang="de-DE" altLang="de-DE" sz="1800">
                  <a:effectLst/>
                  <a:latin typeface="Tahoma" pitchFamily="34" charset="0"/>
                  <a:cs typeface="Times New Roman" pitchFamily="18" charset="0"/>
                </a:rPr>
                <a:t>-</a:t>
              </a:r>
            </a:p>
            <a:p>
              <a:pPr algn="l"/>
              <a:endParaRPr lang="de-DE" altLang="de-DE" sz="1800">
                <a:effectLst/>
                <a:latin typeface="Tahom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box(out)">
                                      <p:cBhvr>
                                        <p:cTn id="7"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de-DE" altLang="de-DE"/>
              <a:t>Konsonantensystem des Englischen</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506538"/>
            <a:ext cx="8734425"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ox(out)">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47" name="Group 987"/>
          <p:cNvGraphicFramePr>
            <a:graphicFrameLocks noGrp="1"/>
          </p:cNvGraphicFramePr>
          <p:nvPr>
            <p:ph type="tbl" idx="1"/>
          </p:nvPr>
        </p:nvGraphicFramePr>
        <p:xfrm>
          <a:off x="34925" y="44450"/>
          <a:ext cx="9151938" cy="6253167"/>
        </p:xfrm>
        <a:graphic>
          <a:graphicData uri="http://schemas.openxmlformats.org/drawingml/2006/table">
            <a:tbl>
              <a:tblPr/>
              <a:tblGrid>
                <a:gridCol w="731838"/>
                <a:gridCol w="365125"/>
                <a:gridCol w="368300"/>
                <a:gridCol w="365125"/>
                <a:gridCol w="365125"/>
                <a:gridCol w="366712"/>
                <a:gridCol w="365125"/>
                <a:gridCol w="368300"/>
                <a:gridCol w="365125"/>
                <a:gridCol w="365125"/>
                <a:gridCol w="366713"/>
                <a:gridCol w="365125"/>
                <a:gridCol w="366712"/>
                <a:gridCol w="365125"/>
                <a:gridCol w="366713"/>
                <a:gridCol w="366712"/>
                <a:gridCol w="365125"/>
                <a:gridCol w="366713"/>
                <a:gridCol w="366712"/>
                <a:gridCol w="365125"/>
                <a:gridCol w="365125"/>
                <a:gridCol w="368300"/>
                <a:gridCol w="365125"/>
                <a:gridCol w="366713"/>
              </a:tblGrid>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16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endParaRP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p</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b</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d</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k</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g</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pf</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ts</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tS</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f</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v</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s </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z</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S</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C</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Æ</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x</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Ò</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h</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m</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n</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N</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SILSophia IPA93" pitchFamily="2" charset="2"/>
                        </a:rPr>
                        <a:t>l</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sonor</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59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kons</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kor</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F9F"/>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59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ant</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F9F"/>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hoch</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F9F"/>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niedr</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F9F"/>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59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hinten</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DF9F"/>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CCCC">
                        <a:alpha val="50000"/>
                      </a:srgbClr>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59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33CCCC">
                        <a:alpha val="50000"/>
                      </a:srgbClr>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okkl</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1F54FF">
                        <a:alpha val="50000"/>
                      </a:srgbClr>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59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1F54FF">
                        <a:alpha val="50000"/>
                      </a:srgbClr>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fortis</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1F54FF">
                        <a:alpha val="50000"/>
                      </a:srgbClr>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592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sth</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CCFFCC"/>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175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sibil</a:t>
                      </a:r>
                    </a:p>
                  </a:txBody>
                  <a:tcPr marL="36000" marR="36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rgbClr val="CCFFCC"/>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600" b="0" i="0" u="none" strike="noStrike" cap="none" normalizeH="0" baseline="0" smtClean="0">
                          <a:ln>
                            <a:noFill/>
                          </a:ln>
                          <a:solidFill>
                            <a:schemeClr val="tx1"/>
                          </a:solidFill>
                          <a:effectLst>
                            <a:outerShdw blurRad="38100" dist="38100" dir="2700000" algn="tl">
                              <a:srgbClr val="C0C0C0"/>
                            </a:outerShdw>
                          </a:effectLst>
                          <a:latin typeface="Symbol" pitchFamily="18" charset="2"/>
                        </a:rPr>
                        <a:t>-</a:t>
                      </a:r>
                    </a:p>
                  </a:txBody>
                  <a:tcPr marL="36000" marR="36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bl>
          </a:graphicData>
        </a:graphic>
      </p:graphicFrame>
      <p:sp>
        <p:nvSpPr>
          <p:cNvPr id="93108" name="Text Box 948"/>
          <p:cNvSpPr txBox="1">
            <a:spLocks noChangeArrowheads="1"/>
          </p:cNvSpPr>
          <p:nvPr/>
        </p:nvSpPr>
        <p:spPr bwMode="auto">
          <a:xfrm>
            <a:off x="169863" y="6453188"/>
            <a:ext cx="1985962" cy="257175"/>
          </a:xfrm>
          <a:prstGeom prst="rect">
            <a:avLst/>
          </a:prstGeom>
          <a:solidFill>
            <a:srgbClr val="FFFFCC"/>
          </a:solidFill>
          <a:ln w="12700"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de-DE" altLang="de-DE" sz="1600">
                <a:effectLst>
                  <a:outerShdw blurRad="38100" dist="38100" dir="2700000" algn="tl">
                    <a:srgbClr val="FFFFFF"/>
                  </a:outerShdw>
                </a:effectLst>
                <a:latin typeface="Tahoma" pitchFamily="34" charset="0"/>
              </a:rPr>
              <a:t>Oberklassenmerkmale</a:t>
            </a:r>
          </a:p>
        </p:txBody>
      </p:sp>
      <p:sp>
        <p:nvSpPr>
          <p:cNvPr id="93109" name="Text Box 949"/>
          <p:cNvSpPr txBox="1">
            <a:spLocks noChangeArrowheads="1"/>
          </p:cNvSpPr>
          <p:nvPr/>
        </p:nvSpPr>
        <p:spPr bwMode="auto">
          <a:xfrm>
            <a:off x="2463800" y="6453188"/>
            <a:ext cx="2144713" cy="257175"/>
          </a:xfrm>
          <a:prstGeom prst="rect">
            <a:avLst/>
          </a:prstGeom>
          <a:solidFill>
            <a:srgbClr val="FFDF9F"/>
          </a:solidFill>
          <a:ln w="12700"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de-DE" altLang="de-DE" sz="1600">
                <a:effectLst>
                  <a:outerShdw blurRad="38100" dist="38100" dir="2700000" algn="tl">
                    <a:srgbClr val="FFFFFF"/>
                  </a:outerShdw>
                </a:effectLst>
                <a:latin typeface="Tahoma" pitchFamily="34" charset="0"/>
              </a:rPr>
              <a:t>Zungenkörpermerkmale</a:t>
            </a:r>
          </a:p>
        </p:txBody>
      </p:sp>
      <p:sp>
        <p:nvSpPr>
          <p:cNvPr id="93110" name="Text Box 950"/>
          <p:cNvSpPr txBox="1">
            <a:spLocks noChangeArrowheads="1"/>
          </p:cNvSpPr>
          <p:nvPr/>
        </p:nvSpPr>
        <p:spPr bwMode="auto">
          <a:xfrm>
            <a:off x="4918075" y="6453188"/>
            <a:ext cx="1500188" cy="257175"/>
          </a:xfrm>
          <a:prstGeom prst="rect">
            <a:avLst/>
          </a:prstGeom>
          <a:solidFill>
            <a:srgbClr val="33CCCC">
              <a:alpha val="50000"/>
            </a:srgbClr>
          </a:solidFill>
          <a:ln w="12700"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de-DE" altLang="de-DE" sz="1600">
                <a:effectLst>
                  <a:outerShdw blurRad="38100" dist="38100" dir="2700000" algn="tl">
                    <a:srgbClr val="FFFFFF"/>
                  </a:outerShdw>
                </a:effectLst>
                <a:latin typeface="Tahoma" pitchFamily="34" charset="0"/>
              </a:rPr>
              <a:t>sekund. Öffnung</a:t>
            </a:r>
          </a:p>
        </p:txBody>
      </p:sp>
      <p:sp>
        <p:nvSpPr>
          <p:cNvPr id="93111" name="Text Box 951"/>
          <p:cNvSpPr txBox="1">
            <a:spLocks noChangeArrowheads="1"/>
          </p:cNvSpPr>
          <p:nvPr/>
        </p:nvSpPr>
        <p:spPr bwMode="auto">
          <a:xfrm>
            <a:off x="6726238" y="6453188"/>
            <a:ext cx="1274762" cy="257175"/>
          </a:xfrm>
          <a:prstGeom prst="rect">
            <a:avLst/>
          </a:prstGeom>
          <a:solidFill>
            <a:srgbClr val="1F54FF">
              <a:alpha val="50000"/>
            </a:srgbClr>
          </a:solidFill>
          <a:ln w="12700"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de-DE" altLang="de-DE" sz="1600">
                <a:effectLst>
                  <a:outerShdw blurRad="38100" dist="38100" dir="2700000" algn="tl">
                    <a:srgbClr val="FFFFFF"/>
                  </a:outerShdw>
                </a:effectLst>
                <a:latin typeface="Tahoma" pitchFamily="34" charset="0"/>
              </a:rPr>
              <a:t>Artikulationart</a:t>
            </a:r>
          </a:p>
        </p:txBody>
      </p:sp>
      <p:sp>
        <p:nvSpPr>
          <p:cNvPr id="93112" name="Text Box 952"/>
          <p:cNvSpPr txBox="1">
            <a:spLocks noChangeArrowheads="1"/>
          </p:cNvSpPr>
          <p:nvPr/>
        </p:nvSpPr>
        <p:spPr bwMode="auto">
          <a:xfrm>
            <a:off x="8310563" y="6453188"/>
            <a:ext cx="574675" cy="257175"/>
          </a:xfrm>
          <a:prstGeom prst="rect">
            <a:avLst/>
          </a:prstGeom>
          <a:solidFill>
            <a:srgbClr val="CCFFCC"/>
          </a:solidFill>
          <a:ln w="12700"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spcBef>
                <a:spcPct val="50000"/>
              </a:spcBef>
            </a:pPr>
            <a:r>
              <a:rPr lang="de-DE" altLang="de-DE" sz="1600">
                <a:effectLst>
                  <a:outerShdw blurRad="38100" dist="38100" dir="2700000" algn="tl">
                    <a:srgbClr val="FFFFFF"/>
                  </a:outerShdw>
                </a:effectLst>
                <a:latin typeface="Tahoma" pitchFamily="34" charset="0"/>
              </a:rPr>
              <a:t>Quelle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189" name="Group 245"/>
          <p:cNvGraphicFramePr>
            <a:graphicFrameLocks noGrp="1"/>
          </p:cNvGraphicFramePr>
          <p:nvPr>
            <p:ph type="tbl" idx="1"/>
            <p:extLst>
              <p:ext uri="{D42A27DB-BD31-4B8C-83A1-F6EECF244321}">
                <p14:modId xmlns:p14="http://schemas.microsoft.com/office/powerpoint/2010/main" val="1739725225"/>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ɴ</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3175" name="Line 231"/>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75" name="Rectangle 83"/>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5074" name="Rectangle 82"/>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84994" name="Group 2"/>
          <p:cNvGraphicFramePr>
            <a:graphicFrameLocks noGrp="1"/>
          </p:cNvGraphicFramePr>
          <p:nvPr>
            <p:ph type="tbl" idx="1"/>
            <p:extLst>
              <p:ext uri="{D42A27DB-BD31-4B8C-83A1-F6EECF244321}">
                <p14:modId xmlns:p14="http://schemas.microsoft.com/office/powerpoint/2010/main" val="1328198855"/>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ŋ</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5073" name="Line 81"/>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5076" name="Text Box 84"/>
          <p:cNvSpPr txBox="1">
            <a:spLocks noChangeArrowheads="1"/>
          </p:cNvSpPr>
          <p:nvPr/>
        </p:nvSpPr>
        <p:spPr bwMode="auto">
          <a:xfrm>
            <a:off x="6156325" y="4941888"/>
            <a:ext cx="2635250" cy="831850"/>
          </a:xfrm>
          <a:prstGeom prst="rect">
            <a:avLst/>
          </a:prstGeom>
          <a:solidFill>
            <a:schemeClr val="accent1"/>
          </a:solidFill>
          <a:ln w="28575" cap="sq">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gn="l"/>
            <a:r>
              <a:rPr lang="de-DE" altLang="de-DE">
                <a:effectLst>
                  <a:outerShdw blurRad="38100" dist="38100" dir="2700000" algn="tl">
                    <a:srgbClr val="C0C0C0"/>
                  </a:outerShdw>
                </a:effectLst>
                <a:latin typeface="Tahoma" pitchFamily="34" charset="0"/>
              </a:rPr>
              <a:t>[+ konsonantisch  </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+sonorant]</a:t>
            </a:r>
          </a:p>
        </p:txBody>
      </p:sp>
      <p:sp>
        <p:nvSpPr>
          <p:cNvPr id="85077" name="Text Box 85"/>
          <p:cNvSpPr txBox="1">
            <a:spLocks noChangeArrowheads="1"/>
          </p:cNvSpPr>
          <p:nvPr/>
        </p:nvSpPr>
        <p:spPr bwMode="auto">
          <a:xfrm>
            <a:off x="6156325" y="2852738"/>
            <a:ext cx="2540000" cy="831850"/>
          </a:xfrm>
          <a:prstGeom prst="rect">
            <a:avLst/>
          </a:prstGeom>
          <a:solidFill>
            <a:schemeClr val="accent1"/>
          </a:solidFill>
          <a:ln w="28575" cap="sq" algn="ctr">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a:r>
              <a:rPr lang="de-DE" altLang="de-DE">
                <a:effectLst>
                  <a:outerShdw blurRad="38100" dist="38100" dir="2700000" algn="tl">
                    <a:srgbClr val="C0C0C0"/>
                  </a:outerShdw>
                </a:effectLst>
                <a:latin typeface="Tahoma" pitchFamily="34" charset="0"/>
              </a:rPr>
              <a:t>[+konsonantisch  </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 sonorant]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5074"/>
                                        </p:tgtEl>
                                        <p:attrNameLst>
                                          <p:attrName>style.visibility</p:attrName>
                                        </p:attrNameLst>
                                      </p:cBhvr>
                                      <p:to>
                                        <p:strVal val="visible"/>
                                      </p:to>
                                    </p:set>
                                    <p:animEffect transition="in" filter="box(out)">
                                      <p:cBhvr>
                                        <p:cTn id="7" dur="500"/>
                                        <p:tgtEl>
                                          <p:spTgt spid="85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5075"/>
                                        </p:tgtEl>
                                        <p:attrNameLst>
                                          <p:attrName>style.visibility</p:attrName>
                                        </p:attrNameLst>
                                      </p:cBhvr>
                                      <p:to>
                                        <p:strVal val="visible"/>
                                      </p:to>
                                    </p:set>
                                    <p:animEffect transition="in" filter="box(out)">
                                      <p:cBhvr>
                                        <p:cTn id="12" dur="500"/>
                                        <p:tgtEl>
                                          <p:spTgt spid="850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5077"/>
                                        </p:tgtEl>
                                        <p:attrNameLst>
                                          <p:attrName>style.visibility</p:attrName>
                                        </p:attrNameLst>
                                      </p:cBhvr>
                                      <p:to>
                                        <p:strVal val="visible"/>
                                      </p:to>
                                    </p:set>
                                    <p:animEffect transition="in" filter="box(out)">
                                      <p:cBhvr>
                                        <p:cTn id="17" dur="500"/>
                                        <p:tgtEl>
                                          <p:spTgt spid="85077"/>
                                        </p:tgtEl>
                                      </p:cBhvr>
                                    </p:animEffect>
                                  </p:childTnLst>
                                </p:cTn>
                              </p:par>
                              <p:par>
                                <p:cTn id="18" presetID="4" presetClass="entr" presetSubtype="32" fill="hold" grpId="0" nodeType="withEffect">
                                  <p:stCondLst>
                                    <p:cond delay="0"/>
                                  </p:stCondLst>
                                  <p:childTnLst>
                                    <p:set>
                                      <p:cBhvr>
                                        <p:cTn id="19" dur="1" fill="hold">
                                          <p:stCondLst>
                                            <p:cond delay="0"/>
                                          </p:stCondLst>
                                        </p:cTn>
                                        <p:tgtEl>
                                          <p:spTgt spid="85076"/>
                                        </p:tgtEl>
                                        <p:attrNameLst>
                                          <p:attrName>style.visibility</p:attrName>
                                        </p:attrNameLst>
                                      </p:cBhvr>
                                      <p:to>
                                        <p:strVal val="visible"/>
                                      </p:to>
                                    </p:set>
                                    <p:animEffect transition="in" filter="box(out)">
                                      <p:cBhvr>
                                        <p:cTn id="20" dur="500"/>
                                        <p:tgtEl>
                                          <p:spTgt spid="85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75" grpId="0" animBg="1"/>
      <p:bldP spid="85074" grpId="0" animBg="1"/>
      <p:bldP spid="85076" grpId="0" animBg="1"/>
      <p:bldP spid="8507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6019" name="Rectangle 3"/>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6101" name="Rectangle 85"/>
          <p:cNvSpPr>
            <a:spLocks noChangeArrowheads="1"/>
          </p:cNvSpPr>
          <p:nvPr/>
        </p:nvSpPr>
        <p:spPr bwMode="auto">
          <a:xfrm>
            <a:off x="2195513" y="2924175"/>
            <a:ext cx="2881312" cy="684213"/>
          </a:xfrm>
          <a:prstGeom prst="rect">
            <a:avLst/>
          </a:prstGeom>
          <a:solidFill>
            <a:srgbClr val="99CCFF"/>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86020" name="Group 4"/>
          <p:cNvGraphicFramePr>
            <a:graphicFrameLocks noGrp="1"/>
          </p:cNvGraphicFramePr>
          <p:nvPr>
            <p:ph type="tbl" idx="1"/>
            <p:extLst>
              <p:ext uri="{D42A27DB-BD31-4B8C-83A1-F6EECF244321}">
                <p14:modId xmlns:p14="http://schemas.microsoft.com/office/powerpoint/2010/main" val="1221961370"/>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ŋ</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6099" name="Line 83"/>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6103" name="Text Box 87"/>
          <p:cNvSpPr txBox="1">
            <a:spLocks noChangeArrowheads="1"/>
          </p:cNvSpPr>
          <p:nvPr/>
        </p:nvSpPr>
        <p:spPr bwMode="auto">
          <a:xfrm>
            <a:off x="4211638" y="1700213"/>
            <a:ext cx="1706562" cy="1196975"/>
          </a:xfrm>
          <a:prstGeom prst="rect">
            <a:avLst/>
          </a:prstGeom>
          <a:solidFill>
            <a:schemeClr val="accent1"/>
          </a:solidFill>
          <a:ln w="28575" cap="sq" algn="ctr">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a:r>
              <a:rPr lang="de-DE" altLang="de-DE">
                <a:effectLst>
                  <a:outerShdw blurRad="38100" dist="38100" dir="2700000" algn="tl">
                    <a:srgbClr val="C0C0C0"/>
                  </a:outerShdw>
                </a:effectLst>
                <a:latin typeface="Tahoma" pitchFamily="34" charset="0"/>
              </a:rPr>
              <a:t>[+konson  </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 sonorant</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+affrikativ]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6101"/>
                                        </p:tgtEl>
                                        <p:attrNameLst>
                                          <p:attrName>style.visibility</p:attrName>
                                        </p:attrNameLst>
                                      </p:cBhvr>
                                      <p:to>
                                        <p:strVal val="visible"/>
                                      </p:to>
                                    </p:set>
                                    <p:animEffect transition="in" filter="box(out)">
                                      <p:cBhvr>
                                        <p:cTn id="7" dur="500"/>
                                        <p:tgtEl>
                                          <p:spTgt spid="86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6103"/>
                                        </p:tgtEl>
                                        <p:attrNameLst>
                                          <p:attrName>style.visibility</p:attrName>
                                        </p:attrNameLst>
                                      </p:cBhvr>
                                      <p:to>
                                        <p:strVal val="visible"/>
                                      </p:to>
                                    </p:set>
                                    <p:animEffect transition="in" filter="box(out)">
                                      <p:cBhvr>
                                        <p:cTn id="12" dur="500"/>
                                        <p:tgtEl>
                                          <p:spTgt spid="86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101" grpId="0" animBg="1"/>
      <p:bldP spid="8610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043" name="Rectangle 3"/>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7125" name="Rectangle 85"/>
          <p:cNvSpPr>
            <a:spLocks noChangeArrowheads="1"/>
          </p:cNvSpPr>
          <p:nvPr/>
        </p:nvSpPr>
        <p:spPr bwMode="auto">
          <a:xfrm>
            <a:off x="2195513" y="3598863"/>
            <a:ext cx="6697662" cy="684212"/>
          </a:xfrm>
          <a:prstGeom prst="rect">
            <a:avLst/>
          </a:prstGeom>
          <a:solidFill>
            <a:srgbClr val="993366">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87045" name="Group 5"/>
          <p:cNvGraphicFramePr>
            <a:graphicFrameLocks noGrp="1"/>
          </p:cNvGraphicFramePr>
          <p:nvPr>
            <p:ph type="tbl" idx="1"/>
            <p:extLst>
              <p:ext uri="{D42A27DB-BD31-4B8C-83A1-F6EECF244321}">
                <p14:modId xmlns:p14="http://schemas.microsoft.com/office/powerpoint/2010/main" val="3384070287"/>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ŋ</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7124" name="Line 84"/>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7126" name="Text Box 86"/>
          <p:cNvSpPr txBox="1">
            <a:spLocks noChangeArrowheads="1"/>
          </p:cNvSpPr>
          <p:nvPr/>
        </p:nvSpPr>
        <p:spPr bwMode="auto">
          <a:xfrm>
            <a:off x="4211638" y="4221163"/>
            <a:ext cx="1731962" cy="1562100"/>
          </a:xfrm>
          <a:prstGeom prst="rect">
            <a:avLst/>
          </a:prstGeom>
          <a:solidFill>
            <a:schemeClr val="accent1"/>
          </a:solidFill>
          <a:ln w="28575" cap="sq" algn="ctr">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a:r>
              <a:rPr lang="de-DE" altLang="de-DE">
                <a:effectLst>
                  <a:outerShdw blurRad="38100" dist="38100" dir="2700000" algn="tl">
                    <a:srgbClr val="C0C0C0"/>
                  </a:outerShdw>
                </a:effectLst>
                <a:latin typeface="Tahoma" pitchFamily="34" charset="0"/>
              </a:rPr>
              <a:t>[+konson  </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 sonorant</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 okklusiv </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a:t>
            </a:r>
            <a:r>
              <a:rPr lang="de-DE" altLang="de-DE">
                <a:effectLst>
                  <a:outerShdw blurRad="38100" dist="38100" dir="2700000" algn="tl">
                    <a:srgbClr val="C0C0C0"/>
                  </a:outerShdw>
                </a:effectLst>
              </a:rPr>
              <a:t>̵  </a:t>
            </a:r>
            <a:r>
              <a:rPr lang="de-DE" altLang="de-DE">
                <a:effectLst>
                  <a:outerShdw blurRad="38100" dist="38100" dir="2700000" algn="tl">
                    <a:srgbClr val="C0C0C0"/>
                  </a:outerShdw>
                </a:effectLst>
                <a:latin typeface="Tahoma" pitchFamily="34" charset="0"/>
              </a:rPr>
              <a:t>affrikativ]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125"/>
                                        </p:tgtEl>
                                        <p:attrNameLst>
                                          <p:attrName>style.visibility</p:attrName>
                                        </p:attrNameLst>
                                      </p:cBhvr>
                                      <p:to>
                                        <p:strVal val="visible"/>
                                      </p:to>
                                    </p:set>
                                    <p:animEffect transition="in" filter="box(out)">
                                      <p:cBhvr>
                                        <p:cTn id="7" dur="500"/>
                                        <p:tgtEl>
                                          <p:spTgt spid="871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7126"/>
                                        </p:tgtEl>
                                        <p:attrNameLst>
                                          <p:attrName>style.visibility</p:attrName>
                                        </p:attrNameLst>
                                      </p:cBhvr>
                                      <p:to>
                                        <p:strVal val="visible"/>
                                      </p:to>
                                    </p:set>
                                    <p:animEffect transition="in" filter="box(out)">
                                      <p:cBhvr>
                                        <p:cTn id="12" dur="500"/>
                                        <p:tgtEl>
                                          <p:spTgt spid="8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25" grpId="0" animBg="1"/>
      <p:bldP spid="8712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067" name="Rectangle 3"/>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8149" name="Rectangle 85"/>
          <p:cNvSpPr>
            <a:spLocks noChangeArrowheads="1"/>
          </p:cNvSpPr>
          <p:nvPr/>
        </p:nvSpPr>
        <p:spPr bwMode="auto">
          <a:xfrm>
            <a:off x="3132138" y="2924175"/>
            <a:ext cx="1944687" cy="1368425"/>
          </a:xfrm>
          <a:prstGeom prst="rect">
            <a:avLst/>
          </a:prstGeom>
          <a:solidFill>
            <a:srgbClr val="FF0000">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88069" name="Group 5"/>
          <p:cNvGraphicFramePr>
            <a:graphicFrameLocks noGrp="1"/>
          </p:cNvGraphicFramePr>
          <p:nvPr>
            <p:ph type="tbl" idx="1"/>
            <p:extLst>
              <p:ext uri="{D42A27DB-BD31-4B8C-83A1-F6EECF244321}">
                <p14:modId xmlns:p14="http://schemas.microsoft.com/office/powerpoint/2010/main" val="3829949488"/>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ŋ</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8148" name="Line 84"/>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8150" name="Text Box 86"/>
          <p:cNvSpPr txBox="1">
            <a:spLocks noChangeArrowheads="1"/>
          </p:cNvSpPr>
          <p:nvPr/>
        </p:nvSpPr>
        <p:spPr bwMode="auto">
          <a:xfrm>
            <a:off x="3492500" y="4149725"/>
            <a:ext cx="1590675" cy="1196975"/>
          </a:xfrm>
          <a:prstGeom prst="rect">
            <a:avLst/>
          </a:prstGeom>
          <a:solidFill>
            <a:schemeClr val="accent1"/>
          </a:solidFill>
          <a:ln w="28575" cap="sq" algn="ctr">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spAutoFit/>
          </a:bodyPr>
          <a:lstStyle/>
          <a:p>
            <a:pPr algn="l"/>
            <a:r>
              <a:rPr lang="de-DE" altLang="de-DE">
                <a:effectLst>
                  <a:outerShdw blurRad="38100" dist="38100" dir="2700000" algn="tl">
                    <a:srgbClr val="C0C0C0"/>
                  </a:outerShdw>
                </a:effectLst>
                <a:latin typeface="Tahoma" pitchFamily="34" charset="0"/>
              </a:rPr>
              <a:t>[+konson  </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 sonorant</a:t>
            </a:r>
            <a:br>
              <a:rPr lang="de-DE" altLang="de-DE">
                <a:effectLst>
                  <a:outerShdw blurRad="38100" dist="38100" dir="2700000" algn="tl">
                    <a:srgbClr val="C0C0C0"/>
                  </a:outerShdw>
                </a:effectLst>
                <a:latin typeface="Tahoma" pitchFamily="34" charset="0"/>
              </a:rPr>
            </a:br>
            <a:r>
              <a:rPr lang="de-DE" altLang="de-DE">
                <a:effectLst>
                  <a:outerShdw blurRad="38100" dist="38100" dir="2700000" algn="tl">
                    <a:srgbClr val="C0C0C0"/>
                  </a:outerShdw>
                </a:effectLst>
                <a:latin typeface="Tahoma" pitchFamily="34" charset="0"/>
              </a:rPr>
              <a:t> +sibilant]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8149"/>
                                        </p:tgtEl>
                                        <p:attrNameLst>
                                          <p:attrName>style.visibility</p:attrName>
                                        </p:attrNameLst>
                                      </p:cBhvr>
                                      <p:to>
                                        <p:strVal val="visible"/>
                                      </p:to>
                                    </p:set>
                                    <p:animEffect transition="in" filter="box(out)">
                                      <p:cBhvr>
                                        <p:cTn id="7" dur="500"/>
                                        <p:tgtEl>
                                          <p:spTgt spid="88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150"/>
                                        </p:tgtEl>
                                        <p:attrNameLst>
                                          <p:attrName>style.visibility</p:attrName>
                                        </p:attrNameLst>
                                      </p:cBhvr>
                                      <p:to>
                                        <p:strVal val="visible"/>
                                      </p:to>
                                    </p:set>
                                    <p:animEffect transition="in" filter="box(out)">
                                      <p:cBhvr>
                                        <p:cTn id="12" dur="500"/>
                                        <p:tgtEl>
                                          <p:spTgt spid="88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49" grpId="0" animBg="1"/>
      <p:bldP spid="8815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50825" y="765175"/>
            <a:ext cx="8642350" cy="877888"/>
          </a:xfrm>
        </p:spPr>
        <p:txBody>
          <a:bodyPr/>
          <a:lstStyle/>
          <a:p>
            <a:r>
              <a:rPr lang="de-DE" altLang="de-DE"/>
              <a:t>Merkmale von Objekten: Größe</a:t>
            </a:r>
          </a:p>
        </p:txBody>
      </p:sp>
      <p:sp>
        <p:nvSpPr>
          <p:cNvPr id="51203" name="AutoShape 3"/>
          <p:cNvSpPr>
            <a:spLocks noChangeArrowheads="1"/>
          </p:cNvSpPr>
          <p:nvPr/>
        </p:nvSpPr>
        <p:spPr bwMode="auto">
          <a:xfrm>
            <a:off x="990600" y="1816100"/>
            <a:ext cx="1066800" cy="1320800"/>
          </a:xfrm>
          <a:prstGeom prst="can">
            <a:avLst>
              <a:gd name="adj" fmla="val 30952"/>
            </a:avLst>
          </a:prstGeom>
          <a:solidFill>
            <a:schemeClr val="hlink"/>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1204" name="AutoShape 4"/>
          <p:cNvSpPr>
            <a:spLocks noChangeArrowheads="1"/>
          </p:cNvSpPr>
          <p:nvPr/>
        </p:nvSpPr>
        <p:spPr bwMode="auto">
          <a:xfrm>
            <a:off x="5283200" y="2451100"/>
            <a:ext cx="1092200" cy="1206500"/>
          </a:xfrm>
          <a:prstGeom prst="cube">
            <a:avLst>
              <a:gd name="adj" fmla="val 25000"/>
            </a:avLst>
          </a:prstGeom>
          <a:solidFill>
            <a:srgbClr val="00CC99"/>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1205" name="AutoShape 5"/>
          <p:cNvSpPr>
            <a:spLocks noChangeArrowheads="1"/>
          </p:cNvSpPr>
          <p:nvPr/>
        </p:nvSpPr>
        <p:spPr bwMode="auto">
          <a:xfrm>
            <a:off x="1295400" y="3733800"/>
            <a:ext cx="736600" cy="850900"/>
          </a:xfrm>
          <a:prstGeom prst="can">
            <a:avLst>
              <a:gd name="adj" fmla="val 28879"/>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06" name="AutoShape 6"/>
          <p:cNvSpPr>
            <a:spLocks noChangeArrowheads="1"/>
          </p:cNvSpPr>
          <p:nvPr/>
        </p:nvSpPr>
        <p:spPr bwMode="auto">
          <a:xfrm>
            <a:off x="2590800" y="1371600"/>
            <a:ext cx="1333500" cy="2044700"/>
          </a:xfrm>
          <a:prstGeom prst="can">
            <a:avLst>
              <a:gd name="adj" fmla="val 38333"/>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07" name="AutoShape 7"/>
          <p:cNvSpPr>
            <a:spLocks noChangeArrowheads="1"/>
          </p:cNvSpPr>
          <p:nvPr/>
        </p:nvSpPr>
        <p:spPr bwMode="auto">
          <a:xfrm>
            <a:off x="4902200" y="3848100"/>
            <a:ext cx="1092200" cy="1206500"/>
          </a:xfrm>
          <a:prstGeom prst="cube">
            <a:avLst>
              <a:gd name="adj" fmla="val 25000"/>
            </a:avLst>
          </a:prstGeom>
          <a:solidFill>
            <a:schemeClr val="hlink"/>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1208" name="AutoShape 8"/>
          <p:cNvSpPr>
            <a:spLocks noChangeArrowheads="1"/>
          </p:cNvSpPr>
          <p:nvPr/>
        </p:nvSpPr>
        <p:spPr bwMode="auto">
          <a:xfrm>
            <a:off x="6502400" y="3644900"/>
            <a:ext cx="1320800" cy="1917700"/>
          </a:xfrm>
          <a:prstGeom prst="cube">
            <a:avLst>
              <a:gd name="adj" fmla="val 25000"/>
            </a:avLst>
          </a:prstGeom>
          <a:solidFill>
            <a:srgbClr val="3366CC"/>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09" name="AutoShape 9"/>
          <p:cNvSpPr>
            <a:spLocks noChangeArrowheads="1"/>
          </p:cNvSpPr>
          <p:nvPr/>
        </p:nvSpPr>
        <p:spPr bwMode="auto">
          <a:xfrm>
            <a:off x="6845300" y="2260600"/>
            <a:ext cx="635000" cy="711200"/>
          </a:xfrm>
          <a:prstGeom prst="cube">
            <a:avLst>
              <a:gd name="adj" fmla="val 25000"/>
            </a:avLst>
          </a:prstGeom>
          <a:solidFill>
            <a:srgbClr val="FFCC66"/>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10" name="Oval 10"/>
          <p:cNvSpPr>
            <a:spLocks noChangeArrowheads="1"/>
          </p:cNvSpPr>
          <p:nvPr/>
        </p:nvSpPr>
        <p:spPr bwMode="auto">
          <a:xfrm>
            <a:off x="1104900" y="5105400"/>
            <a:ext cx="739775" cy="774700"/>
          </a:xfrm>
          <a:prstGeom prst="ellipse">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11" name="Oval 11"/>
          <p:cNvSpPr>
            <a:spLocks noChangeArrowheads="1"/>
          </p:cNvSpPr>
          <p:nvPr/>
        </p:nvSpPr>
        <p:spPr bwMode="auto">
          <a:xfrm>
            <a:off x="2540000" y="5397500"/>
            <a:ext cx="1168400" cy="1222375"/>
          </a:xfrm>
          <a:prstGeom prst="ellipse">
            <a:avLst/>
          </a:prstGeom>
          <a:solidFill>
            <a:srgbClr val="3366CC"/>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12" name="Oval 12"/>
          <p:cNvSpPr>
            <a:spLocks noChangeArrowheads="1"/>
          </p:cNvSpPr>
          <p:nvPr/>
        </p:nvSpPr>
        <p:spPr bwMode="auto">
          <a:xfrm>
            <a:off x="3022600" y="3848100"/>
            <a:ext cx="1577975" cy="1651000"/>
          </a:xfrm>
          <a:prstGeom prst="ellipse">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1213" name="Freeform 13"/>
          <p:cNvSpPr>
            <a:spLocks/>
          </p:cNvSpPr>
          <p:nvPr/>
        </p:nvSpPr>
        <p:spPr bwMode="auto">
          <a:xfrm>
            <a:off x="334963" y="1270000"/>
            <a:ext cx="4625975" cy="3746500"/>
          </a:xfrm>
          <a:custGeom>
            <a:avLst/>
            <a:gdLst>
              <a:gd name="T0" fmla="*/ 1845 w 2914"/>
              <a:gd name="T1" fmla="*/ 24 h 2360"/>
              <a:gd name="T2" fmla="*/ 869 w 2914"/>
              <a:gd name="T3" fmla="*/ 104 h 2360"/>
              <a:gd name="T4" fmla="*/ 165 w 2914"/>
              <a:gd name="T5" fmla="*/ 520 h 2360"/>
              <a:gd name="T6" fmla="*/ 197 w 2914"/>
              <a:gd name="T7" fmla="*/ 2072 h 2360"/>
              <a:gd name="T8" fmla="*/ 1349 w 2914"/>
              <a:gd name="T9" fmla="*/ 2248 h 2360"/>
              <a:gd name="T10" fmla="*/ 1813 w 2914"/>
              <a:gd name="T11" fmla="*/ 1560 h 2360"/>
              <a:gd name="T12" fmla="*/ 2757 w 2914"/>
              <a:gd name="T13" fmla="*/ 1432 h 2360"/>
              <a:gd name="T14" fmla="*/ 2757 w 2914"/>
              <a:gd name="T15" fmla="*/ 248 h 2360"/>
              <a:gd name="T16" fmla="*/ 1845 w 2914"/>
              <a:gd name="T17" fmla="*/ 24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14" h="2360">
                <a:moveTo>
                  <a:pt x="1845" y="24"/>
                </a:moveTo>
                <a:cubicBezTo>
                  <a:pt x="1530" y="0"/>
                  <a:pt x="1149" y="21"/>
                  <a:pt x="869" y="104"/>
                </a:cubicBezTo>
                <a:cubicBezTo>
                  <a:pt x="589" y="187"/>
                  <a:pt x="277" y="192"/>
                  <a:pt x="165" y="520"/>
                </a:cubicBezTo>
                <a:cubicBezTo>
                  <a:pt x="53" y="848"/>
                  <a:pt x="0" y="1784"/>
                  <a:pt x="197" y="2072"/>
                </a:cubicBezTo>
                <a:cubicBezTo>
                  <a:pt x="394" y="2360"/>
                  <a:pt x="1080" y="2333"/>
                  <a:pt x="1349" y="2248"/>
                </a:cubicBezTo>
                <a:cubicBezTo>
                  <a:pt x="1618" y="2163"/>
                  <a:pt x="1578" y="1696"/>
                  <a:pt x="1813" y="1560"/>
                </a:cubicBezTo>
                <a:cubicBezTo>
                  <a:pt x="2048" y="1424"/>
                  <a:pt x="2600" y="1651"/>
                  <a:pt x="2757" y="1432"/>
                </a:cubicBezTo>
                <a:cubicBezTo>
                  <a:pt x="2914" y="1213"/>
                  <a:pt x="2906" y="483"/>
                  <a:pt x="2757" y="248"/>
                </a:cubicBezTo>
                <a:cubicBezTo>
                  <a:pt x="2608" y="13"/>
                  <a:pt x="2160" y="48"/>
                  <a:pt x="1845" y="24"/>
                </a:cubicBezTo>
                <a:close/>
              </a:path>
            </a:pathLst>
          </a:custGeom>
          <a:noFill/>
          <a:ln w="12700" cap="sq" cmpd="sng">
            <a:solidFill>
              <a:schemeClr va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14" name="Freeform 14"/>
          <p:cNvSpPr>
            <a:spLocks/>
          </p:cNvSpPr>
          <p:nvPr/>
        </p:nvSpPr>
        <p:spPr bwMode="auto">
          <a:xfrm>
            <a:off x="731838" y="3665538"/>
            <a:ext cx="4225925" cy="3057525"/>
          </a:xfrm>
          <a:custGeom>
            <a:avLst/>
            <a:gdLst>
              <a:gd name="T0" fmla="*/ 2043 w 2662"/>
              <a:gd name="T1" fmla="*/ 67 h 1926"/>
              <a:gd name="T2" fmla="*/ 1611 w 2662"/>
              <a:gd name="T3" fmla="*/ 131 h 1926"/>
              <a:gd name="T4" fmla="*/ 1195 w 2662"/>
              <a:gd name="T5" fmla="*/ 851 h 1926"/>
              <a:gd name="T6" fmla="*/ 155 w 2662"/>
              <a:gd name="T7" fmla="*/ 851 h 1926"/>
              <a:gd name="T8" fmla="*/ 267 w 2662"/>
              <a:gd name="T9" fmla="*/ 1491 h 1926"/>
              <a:gd name="T10" fmla="*/ 1419 w 2662"/>
              <a:gd name="T11" fmla="*/ 1923 h 1926"/>
              <a:gd name="T12" fmla="*/ 2491 w 2662"/>
              <a:gd name="T13" fmla="*/ 1475 h 1926"/>
              <a:gd name="T14" fmla="*/ 2443 w 2662"/>
              <a:gd name="T15" fmla="*/ 275 h 1926"/>
              <a:gd name="T16" fmla="*/ 2043 w 2662"/>
              <a:gd name="T17" fmla="*/ 67 h 1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2" h="1926">
                <a:moveTo>
                  <a:pt x="2043" y="67"/>
                </a:moveTo>
                <a:cubicBezTo>
                  <a:pt x="1835" y="35"/>
                  <a:pt x="1752" y="0"/>
                  <a:pt x="1611" y="131"/>
                </a:cubicBezTo>
                <a:cubicBezTo>
                  <a:pt x="1470" y="262"/>
                  <a:pt x="1438" y="731"/>
                  <a:pt x="1195" y="851"/>
                </a:cubicBezTo>
                <a:cubicBezTo>
                  <a:pt x="952" y="971"/>
                  <a:pt x="310" y="744"/>
                  <a:pt x="155" y="851"/>
                </a:cubicBezTo>
                <a:cubicBezTo>
                  <a:pt x="0" y="958"/>
                  <a:pt x="56" y="1312"/>
                  <a:pt x="267" y="1491"/>
                </a:cubicBezTo>
                <a:cubicBezTo>
                  <a:pt x="478" y="1670"/>
                  <a:pt x="1048" y="1926"/>
                  <a:pt x="1419" y="1923"/>
                </a:cubicBezTo>
                <a:cubicBezTo>
                  <a:pt x="1790" y="1920"/>
                  <a:pt x="2320" y="1750"/>
                  <a:pt x="2491" y="1475"/>
                </a:cubicBezTo>
                <a:cubicBezTo>
                  <a:pt x="2662" y="1200"/>
                  <a:pt x="2518" y="510"/>
                  <a:pt x="2443" y="275"/>
                </a:cubicBezTo>
                <a:cubicBezTo>
                  <a:pt x="2368" y="40"/>
                  <a:pt x="2378" y="123"/>
                  <a:pt x="2043" y="67"/>
                </a:cubicBezTo>
                <a:close/>
              </a:path>
            </a:pathLst>
          </a:custGeom>
          <a:noFill/>
          <a:ln w="12700" cap="sq"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15" name="Freeform 15"/>
          <p:cNvSpPr>
            <a:spLocks/>
          </p:cNvSpPr>
          <p:nvPr/>
        </p:nvSpPr>
        <p:spPr bwMode="auto">
          <a:xfrm>
            <a:off x="4719638" y="1816100"/>
            <a:ext cx="4102100" cy="4440238"/>
          </a:xfrm>
          <a:custGeom>
            <a:avLst/>
            <a:gdLst>
              <a:gd name="T0" fmla="*/ 1467 w 2584"/>
              <a:gd name="T1" fmla="*/ 0 h 2797"/>
              <a:gd name="T2" fmla="*/ 507 w 2584"/>
              <a:gd name="T3" fmla="*/ 272 h 2797"/>
              <a:gd name="T4" fmla="*/ 43 w 2584"/>
              <a:gd name="T5" fmla="*/ 1200 h 2797"/>
              <a:gd name="T6" fmla="*/ 251 w 2584"/>
              <a:gd name="T7" fmla="*/ 2368 h 2797"/>
              <a:gd name="T8" fmla="*/ 1291 w 2584"/>
              <a:gd name="T9" fmla="*/ 2752 h 2797"/>
              <a:gd name="T10" fmla="*/ 2379 w 2584"/>
              <a:gd name="T11" fmla="*/ 2096 h 2797"/>
              <a:gd name="T12" fmla="*/ 2523 w 2584"/>
              <a:gd name="T13" fmla="*/ 864 h 2797"/>
              <a:gd name="T14" fmla="*/ 2139 w 2584"/>
              <a:gd name="T15" fmla="*/ 224 h 2797"/>
              <a:gd name="T16" fmla="*/ 1467 w 2584"/>
              <a:gd name="T17" fmla="*/ 0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4" h="2797">
                <a:moveTo>
                  <a:pt x="1467" y="0"/>
                </a:moveTo>
                <a:cubicBezTo>
                  <a:pt x="1224" y="0"/>
                  <a:pt x="744" y="72"/>
                  <a:pt x="507" y="272"/>
                </a:cubicBezTo>
                <a:cubicBezTo>
                  <a:pt x="270" y="472"/>
                  <a:pt x="86" y="851"/>
                  <a:pt x="43" y="1200"/>
                </a:cubicBezTo>
                <a:cubicBezTo>
                  <a:pt x="0" y="1549"/>
                  <a:pt x="43" y="2109"/>
                  <a:pt x="251" y="2368"/>
                </a:cubicBezTo>
                <a:cubicBezTo>
                  <a:pt x="459" y="2627"/>
                  <a:pt x="936" y="2797"/>
                  <a:pt x="1291" y="2752"/>
                </a:cubicBezTo>
                <a:cubicBezTo>
                  <a:pt x="1646" y="2707"/>
                  <a:pt x="2174" y="2411"/>
                  <a:pt x="2379" y="2096"/>
                </a:cubicBezTo>
                <a:cubicBezTo>
                  <a:pt x="2584" y="1781"/>
                  <a:pt x="2563" y="1176"/>
                  <a:pt x="2523" y="864"/>
                </a:cubicBezTo>
                <a:cubicBezTo>
                  <a:pt x="2483" y="552"/>
                  <a:pt x="2315" y="368"/>
                  <a:pt x="2139" y="224"/>
                </a:cubicBezTo>
                <a:cubicBezTo>
                  <a:pt x="1963" y="80"/>
                  <a:pt x="1659" y="16"/>
                  <a:pt x="1467" y="0"/>
                </a:cubicBezTo>
                <a:close/>
              </a:path>
            </a:pathLst>
          </a:custGeom>
          <a:noFill/>
          <a:ln w="12700" cap="sq" cmpd="sng">
            <a:solidFill>
              <a:srgbClr val="3366CC"/>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16" name="Freeform 16"/>
          <p:cNvSpPr>
            <a:spLocks/>
          </p:cNvSpPr>
          <p:nvPr/>
        </p:nvSpPr>
        <p:spPr bwMode="auto">
          <a:xfrm>
            <a:off x="858838" y="2192338"/>
            <a:ext cx="5940425" cy="3527425"/>
          </a:xfrm>
          <a:custGeom>
            <a:avLst/>
            <a:gdLst>
              <a:gd name="T0" fmla="*/ 1627 w 3742"/>
              <a:gd name="T1" fmla="*/ 867 h 2222"/>
              <a:gd name="T2" fmla="*/ 523 w 3742"/>
              <a:gd name="T3" fmla="*/ 867 h 2222"/>
              <a:gd name="T4" fmla="*/ 91 w 3742"/>
              <a:gd name="T5" fmla="*/ 1123 h 2222"/>
              <a:gd name="T6" fmla="*/ 219 w 3742"/>
              <a:gd name="T7" fmla="*/ 1683 h 2222"/>
              <a:gd name="T8" fmla="*/ 1403 w 3742"/>
              <a:gd name="T9" fmla="*/ 1923 h 2222"/>
              <a:gd name="T10" fmla="*/ 2027 w 3742"/>
              <a:gd name="T11" fmla="*/ 2179 h 2222"/>
              <a:gd name="T12" fmla="*/ 2411 w 3742"/>
              <a:gd name="T13" fmla="*/ 1667 h 2222"/>
              <a:gd name="T14" fmla="*/ 2555 w 3742"/>
              <a:gd name="T15" fmla="*/ 1059 h 2222"/>
              <a:gd name="T16" fmla="*/ 3451 w 3742"/>
              <a:gd name="T17" fmla="*/ 915 h 2222"/>
              <a:gd name="T18" fmla="*/ 3675 w 3742"/>
              <a:gd name="T19" fmla="*/ 611 h 2222"/>
              <a:gd name="T20" fmla="*/ 3531 w 3742"/>
              <a:gd name="T21" fmla="*/ 67 h 2222"/>
              <a:gd name="T22" fmla="*/ 2411 w 3742"/>
              <a:gd name="T23" fmla="*/ 211 h 2222"/>
              <a:gd name="T24" fmla="*/ 2059 w 3742"/>
              <a:gd name="T25" fmla="*/ 771 h 2222"/>
              <a:gd name="T26" fmla="*/ 1627 w 3742"/>
              <a:gd name="T27" fmla="*/ 867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42" h="2222">
                <a:moveTo>
                  <a:pt x="1627" y="867"/>
                </a:moveTo>
                <a:cubicBezTo>
                  <a:pt x="1392" y="870"/>
                  <a:pt x="779" y="824"/>
                  <a:pt x="523" y="867"/>
                </a:cubicBezTo>
                <a:cubicBezTo>
                  <a:pt x="267" y="910"/>
                  <a:pt x="142" y="987"/>
                  <a:pt x="91" y="1123"/>
                </a:cubicBezTo>
                <a:cubicBezTo>
                  <a:pt x="40" y="1259"/>
                  <a:pt x="0" y="1550"/>
                  <a:pt x="219" y="1683"/>
                </a:cubicBezTo>
                <a:cubicBezTo>
                  <a:pt x="438" y="1816"/>
                  <a:pt x="1102" y="1840"/>
                  <a:pt x="1403" y="1923"/>
                </a:cubicBezTo>
                <a:cubicBezTo>
                  <a:pt x="1704" y="2006"/>
                  <a:pt x="1859" y="2222"/>
                  <a:pt x="2027" y="2179"/>
                </a:cubicBezTo>
                <a:cubicBezTo>
                  <a:pt x="2195" y="2136"/>
                  <a:pt x="2323" y="1854"/>
                  <a:pt x="2411" y="1667"/>
                </a:cubicBezTo>
                <a:cubicBezTo>
                  <a:pt x="2499" y="1480"/>
                  <a:pt x="2382" y="1184"/>
                  <a:pt x="2555" y="1059"/>
                </a:cubicBezTo>
                <a:cubicBezTo>
                  <a:pt x="2728" y="934"/>
                  <a:pt x="3264" y="990"/>
                  <a:pt x="3451" y="915"/>
                </a:cubicBezTo>
                <a:cubicBezTo>
                  <a:pt x="3638" y="840"/>
                  <a:pt x="3662" y="752"/>
                  <a:pt x="3675" y="611"/>
                </a:cubicBezTo>
                <a:cubicBezTo>
                  <a:pt x="3688" y="470"/>
                  <a:pt x="3742" y="134"/>
                  <a:pt x="3531" y="67"/>
                </a:cubicBezTo>
                <a:cubicBezTo>
                  <a:pt x="3320" y="0"/>
                  <a:pt x="2656" y="94"/>
                  <a:pt x="2411" y="211"/>
                </a:cubicBezTo>
                <a:cubicBezTo>
                  <a:pt x="2166" y="328"/>
                  <a:pt x="2190" y="662"/>
                  <a:pt x="2059" y="771"/>
                </a:cubicBezTo>
                <a:cubicBezTo>
                  <a:pt x="1928" y="880"/>
                  <a:pt x="1717" y="847"/>
                  <a:pt x="1627" y="867"/>
                </a:cubicBezTo>
                <a:close/>
              </a:path>
            </a:pathLst>
          </a:custGeom>
          <a:solidFill>
            <a:srgbClr val="66FF66">
              <a:alpha val="50000"/>
            </a:srgbClr>
          </a:solidFill>
          <a:ln>
            <a:noFill/>
          </a:ln>
          <a:effectLst/>
          <a:extLst>
            <a:ext uri="{91240B29-F687-4F45-9708-019B960494DF}">
              <a14:hiddenLine xmlns:a14="http://schemas.microsoft.com/office/drawing/2010/main" w="38100" cap="sq" cmpd="sng">
                <a:solidFill>
                  <a:srgbClr val="009999"/>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17" name="Freeform 17"/>
          <p:cNvSpPr>
            <a:spLocks/>
          </p:cNvSpPr>
          <p:nvPr/>
        </p:nvSpPr>
        <p:spPr bwMode="auto">
          <a:xfrm>
            <a:off x="2179638" y="3340100"/>
            <a:ext cx="6329362" cy="3424238"/>
          </a:xfrm>
          <a:custGeom>
            <a:avLst/>
            <a:gdLst>
              <a:gd name="T0" fmla="*/ 1755 w 3987"/>
              <a:gd name="T1" fmla="*/ 1504 h 2157"/>
              <a:gd name="T2" fmla="*/ 1115 w 3987"/>
              <a:gd name="T3" fmla="*/ 1536 h 2157"/>
              <a:gd name="T4" fmla="*/ 731 w 3987"/>
              <a:gd name="T5" fmla="*/ 1264 h 2157"/>
              <a:gd name="T6" fmla="*/ 187 w 3987"/>
              <a:gd name="T7" fmla="*/ 1344 h 2157"/>
              <a:gd name="T8" fmla="*/ 59 w 3987"/>
              <a:gd name="T9" fmla="*/ 1840 h 2157"/>
              <a:gd name="T10" fmla="*/ 539 w 3987"/>
              <a:gd name="T11" fmla="*/ 2112 h 2157"/>
              <a:gd name="T12" fmla="*/ 2235 w 3987"/>
              <a:gd name="T13" fmla="*/ 1568 h 2157"/>
              <a:gd name="T14" fmla="*/ 3467 w 3987"/>
              <a:gd name="T15" fmla="*/ 1456 h 2157"/>
              <a:gd name="T16" fmla="*/ 3947 w 3987"/>
              <a:gd name="T17" fmla="*/ 416 h 2157"/>
              <a:gd name="T18" fmla="*/ 3227 w 3987"/>
              <a:gd name="T19" fmla="*/ 0 h 2157"/>
              <a:gd name="T20" fmla="*/ 2619 w 3987"/>
              <a:gd name="T21" fmla="*/ 416 h 2157"/>
              <a:gd name="T22" fmla="*/ 2283 w 3987"/>
              <a:gd name="T23" fmla="*/ 1264 h 2157"/>
              <a:gd name="T24" fmla="*/ 1755 w 3987"/>
              <a:gd name="T25" fmla="*/ 1504 h 2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7" h="2157">
                <a:moveTo>
                  <a:pt x="1755" y="1504"/>
                </a:moveTo>
                <a:cubicBezTo>
                  <a:pt x="1560" y="1541"/>
                  <a:pt x="1286" y="1576"/>
                  <a:pt x="1115" y="1536"/>
                </a:cubicBezTo>
                <a:cubicBezTo>
                  <a:pt x="944" y="1496"/>
                  <a:pt x="886" y="1296"/>
                  <a:pt x="731" y="1264"/>
                </a:cubicBezTo>
                <a:cubicBezTo>
                  <a:pt x="576" y="1232"/>
                  <a:pt x="299" y="1248"/>
                  <a:pt x="187" y="1344"/>
                </a:cubicBezTo>
                <a:cubicBezTo>
                  <a:pt x="75" y="1440"/>
                  <a:pt x="0" y="1712"/>
                  <a:pt x="59" y="1840"/>
                </a:cubicBezTo>
                <a:cubicBezTo>
                  <a:pt x="118" y="1968"/>
                  <a:pt x="176" y="2157"/>
                  <a:pt x="539" y="2112"/>
                </a:cubicBezTo>
                <a:cubicBezTo>
                  <a:pt x="902" y="2067"/>
                  <a:pt x="1747" y="1677"/>
                  <a:pt x="2235" y="1568"/>
                </a:cubicBezTo>
                <a:cubicBezTo>
                  <a:pt x="2723" y="1459"/>
                  <a:pt x="3182" y="1648"/>
                  <a:pt x="3467" y="1456"/>
                </a:cubicBezTo>
                <a:cubicBezTo>
                  <a:pt x="3752" y="1264"/>
                  <a:pt x="3987" y="659"/>
                  <a:pt x="3947" y="416"/>
                </a:cubicBezTo>
                <a:cubicBezTo>
                  <a:pt x="3907" y="173"/>
                  <a:pt x="3448" y="0"/>
                  <a:pt x="3227" y="0"/>
                </a:cubicBezTo>
                <a:cubicBezTo>
                  <a:pt x="3006" y="0"/>
                  <a:pt x="2776" y="205"/>
                  <a:pt x="2619" y="416"/>
                </a:cubicBezTo>
                <a:cubicBezTo>
                  <a:pt x="2462" y="627"/>
                  <a:pt x="2427" y="1083"/>
                  <a:pt x="2283" y="1264"/>
                </a:cubicBezTo>
                <a:cubicBezTo>
                  <a:pt x="2139" y="1445"/>
                  <a:pt x="1865" y="1454"/>
                  <a:pt x="1755" y="1504"/>
                </a:cubicBezTo>
                <a:close/>
              </a:path>
            </a:pathLst>
          </a:custGeom>
          <a:solidFill>
            <a:srgbClr val="3366CC">
              <a:alpha val="50000"/>
            </a:srgbClr>
          </a:solidFill>
          <a:ln>
            <a:noFill/>
          </a:ln>
          <a:effectLst/>
          <a:extLst>
            <a:ext uri="{91240B29-F687-4F45-9708-019B960494DF}">
              <a14:hiddenLine xmlns:a14="http://schemas.microsoft.com/office/drawing/2010/main" w="38100" cap="sq"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18" name="Freeform 18"/>
          <p:cNvSpPr>
            <a:spLocks/>
          </p:cNvSpPr>
          <p:nvPr/>
        </p:nvSpPr>
        <p:spPr bwMode="auto">
          <a:xfrm>
            <a:off x="652463" y="1633538"/>
            <a:ext cx="5651500" cy="3852862"/>
          </a:xfrm>
          <a:custGeom>
            <a:avLst/>
            <a:gdLst>
              <a:gd name="T0" fmla="*/ 589 w 3560"/>
              <a:gd name="T1" fmla="*/ 19 h 2427"/>
              <a:gd name="T2" fmla="*/ 205 w 3560"/>
              <a:gd name="T3" fmla="*/ 99 h 2427"/>
              <a:gd name="T4" fmla="*/ 29 w 3560"/>
              <a:gd name="T5" fmla="*/ 611 h 2427"/>
              <a:gd name="T6" fmla="*/ 381 w 3560"/>
              <a:gd name="T7" fmla="*/ 1123 h 2427"/>
              <a:gd name="T8" fmla="*/ 1757 w 3560"/>
              <a:gd name="T9" fmla="*/ 1219 h 2427"/>
              <a:gd name="T10" fmla="*/ 2541 w 3560"/>
              <a:gd name="T11" fmla="*/ 1443 h 2427"/>
              <a:gd name="T12" fmla="*/ 2685 w 3560"/>
              <a:gd name="T13" fmla="*/ 2275 h 2427"/>
              <a:gd name="T14" fmla="*/ 3229 w 3560"/>
              <a:gd name="T15" fmla="*/ 2355 h 2427"/>
              <a:gd name="T16" fmla="*/ 3501 w 3560"/>
              <a:gd name="T17" fmla="*/ 1843 h 2427"/>
              <a:gd name="T18" fmla="*/ 3373 w 3560"/>
              <a:gd name="T19" fmla="*/ 1379 h 2427"/>
              <a:gd name="T20" fmla="*/ 2381 w 3560"/>
              <a:gd name="T21" fmla="*/ 1203 h 2427"/>
              <a:gd name="T22" fmla="*/ 1053 w 3560"/>
              <a:gd name="T23" fmla="*/ 1043 h 2427"/>
              <a:gd name="T24" fmla="*/ 1053 w 3560"/>
              <a:gd name="T25" fmla="*/ 483 h 2427"/>
              <a:gd name="T26" fmla="*/ 973 w 3560"/>
              <a:gd name="T27" fmla="*/ 163 h 2427"/>
              <a:gd name="T28" fmla="*/ 589 w 3560"/>
              <a:gd name="T29" fmla="*/ 19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0" h="2427">
                <a:moveTo>
                  <a:pt x="589" y="19"/>
                </a:moveTo>
                <a:cubicBezTo>
                  <a:pt x="461" y="24"/>
                  <a:pt x="298" y="0"/>
                  <a:pt x="205" y="99"/>
                </a:cubicBezTo>
                <a:cubicBezTo>
                  <a:pt x="112" y="198"/>
                  <a:pt x="0" y="440"/>
                  <a:pt x="29" y="611"/>
                </a:cubicBezTo>
                <a:cubicBezTo>
                  <a:pt x="58" y="782"/>
                  <a:pt x="93" y="1022"/>
                  <a:pt x="381" y="1123"/>
                </a:cubicBezTo>
                <a:cubicBezTo>
                  <a:pt x="669" y="1224"/>
                  <a:pt x="1397" y="1166"/>
                  <a:pt x="1757" y="1219"/>
                </a:cubicBezTo>
                <a:cubicBezTo>
                  <a:pt x="2117" y="1272"/>
                  <a:pt x="2386" y="1267"/>
                  <a:pt x="2541" y="1443"/>
                </a:cubicBezTo>
                <a:cubicBezTo>
                  <a:pt x="2696" y="1619"/>
                  <a:pt x="2570" y="2123"/>
                  <a:pt x="2685" y="2275"/>
                </a:cubicBezTo>
                <a:cubicBezTo>
                  <a:pt x="2800" y="2427"/>
                  <a:pt x="3093" y="2427"/>
                  <a:pt x="3229" y="2355"/>
                </a:cubicBezTo>
                <a:cubicBezTo>
                  <a:pt x="3365" y="2283"/>
                  <a:pt x="3477" y="2006"/>
                  <a:pt x="3501" y="1843"/>
                </a:cubicBezTo>
                <a:cubicBezTo>
                  <a:pt x="3525" y="1680"/>
                  <a:pt x="3560" y="1486"/>
                  <a:pt x="3373" y="1379"/>
                </a:cubicBezTo>
                <a:cubicBezTo>
                  <a:pt x="3186" y="1272"/>
                  <a:pt x="2768" y="1259"/>
                  <a:pt x="2381" y="1203"/>
                </a:cubicBezTo>
                <a:cubicBezTo>
                  <a:pt x="1994" y="1147"/>
                  <a:pt x="1274" y="1163"/>
                  <a:pt x="1053" y="1043"/>
                </a:cubicBezTo>
                <a:cubicBezTo>
                  <a:pt x="832" y="923"/>
                  <a:pt x="1066" y="630"/>
                  <a:pt x="1053" y="483"/>
                </a:cubicBezTo>
                <a:cubicBezTo>
                  <a:pt x="1040" y="336"/>
                  <a:pt x="1050" y="240"/>
                  <a:pt x="973" y="163"/>
                </a:cubicBezTo>
                <a:cubicBezTo>
                  <a:pt x="896" y="86"/>
                  <a:pt x="669" y="49"/>
                  <a:pt x="589" y="19"/>
                </a:cubicBezTo>
                <a:close/>
              </a:path>
            </a:pathLst>
          </a:custGeom>
          <a:solidFill>
            <a:schemeClr val="folHlink">
              <a:alpha val="50000"/>
            </a:schemeClr>
          </a:solidFill>
          <a:ln>
            <a:noFill/>
          </a:ln>
          <a:effectLst/>
          <a:extLst>
            <a:ext uri="{91240B29-F687-4F45-9708-019B960494DF}">
              <a14:hiddenLine xmlns:a14="http://schemas.microsoft.com/office/drawing/2010/main" w="38100" cap="sq"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19" name="Freeform 19"/>
          <p:cNvSpPr>
            <a:spLocks/>
          </p:cNvSpPr>
          <p:nvPr/>
        </p:nvSpPr>
        <p:spPr bwMode="auto">
          <a:xfrm>
            <a:off x="944563" y="1239838"/>
            <a:ext cx="6997700" cy="4856162"/>
          </a:xfrm>
          <a:custGeom>
            <a:avLst/>
            <a:gdLst>
              <a:gd name="T0" fmla="*/ 3669 w 4408"/>
              <a:gd name="T1" fmla="*/ 859 h 3059"/>
              <a:gd name="T2" fmla="*/ 3733 w 4408"/>
              <a:gd name="T3" fmla="*/ 1163 h 3059"/>
              <a:gd name="T4" fmla="*/ 4133 w 4408"/>
              <a:gd name="T5" fmla="*/ 1211 h 3059"/>
              <a:gd name="T6" fmla="*/ 4357 w 4408"/>
              <a:gd name="T7" fmla="*/ 795 h 3059"/>
              <a:gd name="T8" fmla="*/ 3829 w 4408"/>
              <a:gd name="T9" fmla="*/ 427 h 3059"/>
              <a:gd name="T10" fmla="*/ 1957 w 4408"/>
              <a:gd name="T11" fmla="*/ 91 h 3059"/>
              <a:gd name="T12" fmla="*/ 1061 w 4408"/>
              <a:gd name="T13" fmla="*/ 123 h 3059"/>
              <a:gd name="T14" fmla="*/ 869 w 4408"/>
              <a:gd name="T15" fmla="*/ 827 h 3059"/>
              <a:gd name="T16" fmla="*/ 741 w 4408"/>
              <a:gd name="T17" fmla="*/ 1691 h 3059"/>
              <a:gd name="T18" fmla="*/ 789 w 4408"/>
              <a:gd name="T19" fmla="*/ 2091 h 3059"/>
              <a:gd name="T20" fmla="*/ 117 w 4408"/>
              <a:gd name="T21" fmla="*/ 2443 h 3059"/>
              <a:gd name="T22" fmla="*/ 85 w 4408"/>
              <a:gd name="T23" fmla="*/ 2907 h 3059"/>
              <a:gd name="T24" fmla="*/ 357 w 4408"/>
              <a:gd name="T25" fmla="*/ 3003 h 3059"/>
              <a:gd name="T26" fmla="*/ 901 w 4408"/>
              <a:gd name="T27" fmla="*/ 2571 h 3059"/>
              <a:gd name="T28" fmla="*/ 805 w 4408"/>
              <a:gd name="T29" fmla="*/ 1835 h 3059"/>
              <a:gd name="T30" fmla="*/ 885 w 4408"/>
              <a:gd name="T31" fmla="*/ 1451 h 3059"/>
              <a:gd name="T32" fmla="*/ 1669 w 4408"/>
              <a:gd name="T33" fmla="*/ 1419 h 3059"/>
              <a:gd name="T34" fmla="*/ 2469 w 4408"/>
              <a:gd name="T35" fmla="*/ 475 h 3059"/>
              <a:gd name="T36" fmla="*/ 3541 w 4408"/>
              <a:gd name="T37" fmla="*/ 523 h 3059"/>
              <a:gd name="T38" fmla="*/ 3669 w 4408"/>
              <a:gd name="T39" fmla="*/ 859 h 3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08" h="3059">
                <a:moveTo>
                  <a:pt x="3669" y="859"/>
                </a:moveTo>
                <a:cubicBezTo>
                  <a:pt x="3701" y="966"/>
                  <a:pt x="3656" y="1104"/>
                  <a:pt x="3733" y="1163"/>
                </a:cubicBezTo>
                <a:cubicBezTo>
                  <a:pt x="3810" y="1222"/>
                  <a:pt x="4029" y="1272"/>
                  <a:pt x="4133" y="1211"/>
                </a:cubicBezTo>
                <a:cubicBezTo>
                  <a:pt x="4237" y="1150"/>
                  <a:pt x="4408" y="926"/>
                  <a:pt x="4357" y="795"/>
                </a:cubicBezTo>
                <a:cubicBezTo>
                  <a:pt x="4306" y="664"/>
                  <a:pt x="4229" y="544"/>
                  <a:pt x="3829" y="427"/>
                </a:cubicBezTo>
                <a:cubicBezTo>
                  <a:pt x="3429" y="310"/>
                  <a:pt x="2418" y="142"/>
                  <a:pt x="1957" y="91"/>
                </a:cubicBezTo>
                <a:cubicBezTo>
                  <a:pt x="1496" y="40"/>
                  <a:pt x="1242" y="0"/>
                  <a:pt x="1061" y="123"/>
                </a:cubicBezTo>
                <a:cubicBezTo>
                  <a:pt x="880" y="246"/>
                  <a:pt x="922" y="566"/>
                  <a:pt x="869" y="827"/>
                </a:cubicBezTo>
                <a:cubicBezTo>
                  <a:pt x="816" y="1088"/>
                  <a:pt x="754" y="1480"/>
                  <a:pt x="741" y="1691"/>
                </a:cubicBezTo>
                <a:cubicBezTo>
                  <a:pt x="728" y="1902"/>
                  <a:pt x="893" y="1966"/>
                  <a:pt x="789" y="2091"/>
                </a:cubicBezTo>
                <a:cubicBezTo>
                  <a:pt x="685" y="2216"/>
                  <a:pt x="234" y="2307"/>
                  <a:pt x="117" y="2443"/>
                </a:cubicBezTo>
                <a:cubicBezTo>
                  <a:pt x="0" y="2579"/>
                  <a:pt x="45" y="2814"/>
                  <a:pt x="85" y="2907"/>
                </a:cubicBezTo>
                <a:cubicBezTo>
                  <a:pt x="125" y="3000"/>
                  <a:pt x="221" y="3059"/>
                  <a:pt x="357" y="3003"/>
                </a:cubicBezTo>
                <a:cubicBezTo>
                  <a:pt x="493" y="2947"/>
                  <a:pt x="826" y="2766"/>
                  <a:pt x="901" y="2571"/>
                </a:cubicBezTo>
                <a:cubicBezTo>
                  <a:pt x="976" y="2376"/>
                  <a:pt x="808" y="2022"/>
                  <a:pt x="805" y="1835"/>
                </a:cubicBezTo>
                <a:cubicBezTo>
                  <a:pt x="802" y="1648"/>
                  <a:pt x="741" y="1520"/>
                  <a:pt x="885" y="1451"/>
                </a:cubicBezTo>
                <a:cubicBezTo>
                  <a:pt x="1029" y="1382"/>
                  <a:pt x="1405" y="1582"/>
                  <a:pt x="1669" y="1419"/>
                </a:cubicBezTo>
                <a:cubicBezTo>
                  <a:pt x="1933" y="1256"/>
                  <a:pt x="2157" y="624"/>
                  <a:pt x="2469" y="475"/>
                </a:cubicBezTo>
                <a:cubicBezTo>
                  <a:pt x="2781" y="326"/>
                  <a:pt x="3344" y="459"/>
                  <a:pt x="3541" y="523"/>
                </a:cubicBezTo>
                <a:cubicBezTo>
                  <a:pt x="3738" y="587"/>
                  <a:pt x="3648" y="752"/>
                  <a:pt x="3669" y="859"/>
                </a:cubicBezTo>
                <a:close/>
              </a:path>
            </a:pathLst>
          </a:custGeom>
          <a:solidFill>
            <a:srgbClr val="FFCC66">
              <a:alpha val="50000"/>
            </a:srgbClr>
          </a:solidFill>
          <a:ln>
            <a:noFill/>
          </a:ln>
          <a:effectLst/>
          <a:extLst>
            <a:ext uri="{91240B29-F687-4F45-9708-019B960494DF}">
              <a14:hiddenLine xmlns:a14="http://schemas.microsoft.com/office/drawing/2010/main" w="38100" cap="sq"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grpSp>
        <p:nvGrpSpPr>
          <p:cNvPr id="51220" name="Group 20"/>
          <p:cNvGrpSpPr>
            <a:grpSpLocks/>
          </p:cNvGrpSpPr>
          <p:nvPr/>
        </p:nvGrpSpPr>
        <p:grpSpPr bwMode="auto">
          <a:xfrm>
            <a:off x="2319338" y="1262063"/>
            <a:ext cx="6024562" cy="4686300"/>
            <a:chOff x="1461" y="795"/>
            <a:chExt cx="3795" cy="2952"/>
          </a:xfrm>
        </p:grpSpPr>
        <p:sp>
          <p:nvSpPr>
            <p:cNvPr id="51221" name="Freeform 21"/>
            <p:cNvSpPr>
              <a:spLocks/>
            </p:cNvSpPr>
            <p:nvPr/>
          </p:nvSpPr>
          <p:spPr bwMode="auto">
            <a:xfrm>
              <a:off x="1461" y="795"/>
              <a:ext cx="3795" cy="2952"/>
            </a:xfrm>
            <a:custGeom>
              <a:avLst/>
              <a:gdLst>
                <a:gd name="T0" fmla="*/ 595 w 3795"/>
                <a:gd name="T1" fmla="*/ 29 h 2952"/>
                <a:gd name="T2" fmla="*/ 131 w 3795"/>
                <a:gd name="T3" fmla="*/ 157 h 2952"/>
                <a:gd name="T4" fmla="*/ 35 w 3795"/>
                <a:gd name="T5" fmla="*/ 973 h 2952"/>
                <a:gd name="T6" fmla="*/ 339 w 3795"/>
                <a:gd name="T7" fmla="*/ 2173 h 2952"/>
                <a:gd name="T8" fmla="*/ 675 w 3795"/>
                <a:gd name="T9" fmla="*/ 2637 h 2952"/>
                <a:gd name="T10" fmla="*/ 1411 w 3795"/>
                <a:gd name="T11" fmla="*/ 2733 h 2952"/>
                <a:gd name="T12" fmla="*/ 3251 w 3795"/>
                <a:gd name="T13" fmla="*/ 2781 h 2952"/>
                <a:gd name="T14" fmla="*/ 3747 w 3795"/>
                <a:gd name="T15" fmla="*/ 1709 h 2952"/>
                <a:gd name="T16" fmla="*/ 2963 w 3795"/>
                <a:gd name="T17" fmla="*/ 1421 h 2952"/>
                <a:gd name="T18" fmla="*/ 2451 w 3795"/>
                <a:gd name="T19" fmla="*/ 1997 h 2952"/>
                <a:gd name="T20" fmla="*/ 2019 w 3795"/>
                <a:gd name="T21" fmla="*/ 2701 h 2952"/>
                <a:gd name="T22" fmla="*/ 1507 w 3795"/>
                <a:gd name="T23" fmla="*/ 2445 h 2952"/>
                <a:gd name="T24" fmla="*/ 1507 w 3795"/>
                <a:gd name="T25" fmla="*/ 1181 h 2952"/>
                <a:gd name="T26" fmla="*/ 1123 w 3795"/>
                <a:gd name="T27" fmla="*/ 205 h 2952"/>
                <a:gd name="T28" fmla="*/ 595 w 3795"/>
                <a:gd name="T29" fmla="*/ 29 h 2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95" h="2952">
                  <a:moveTo>
                    <a:pt x="595" y="29"/>
                  </a:moveTo>
                  <a:cubicBezTo>
                    <a:pt x="435" y="34"/>
                    <a:pt x="224" y="0"/>
                    <a:pt x="131" y="157"/>
                  </a:cubicBezTo>
                  <a:cubicBezTo>
                    <a:pt x="38" y="314"/>
                    <a:pt x="0" y="637"/>
                    <a:pt x="35" y="973"/>
                  </a:cubicBezTo>
                  <a:cubicBezTo>
                    <a:pt x="70" y="1309"/>
                    <a:pt x="232" y="1896"/>
                    <a:pt x="339" y="2173"/>
                  </a:cubicBezTo>
                  <a:cubicBezTo>
                    <a:pt x="446" y="2450"/>
                    <a:pt x="496" y="2544"/>
                    <a:pt x="675" y="2637"/>
                  </a:cubicBezTo>
                  <a:cubicBezTo>
                    <a:pt x="854" y="2730"/>
                    <a:pt x="982" y="2709"/>
                    <a:pt x="1411" y="2733"/>
                  </a:cubicBezTo>
                  <a:cubicBezTo>
                    <a:pt x="1840" y="2757"/>
                    <a:pt x="2862" y="2952"/>
                    <a:pt x="3251" y="2781"/>
                  </a:cubicBezTo>
                  <a:cubicBezTo>
                    <a:pt x="3640" y="2610"/>
                    <a:pt x="3795" y="1936"/>
                    <a:pt x="3747" y="1709"/>
                  </a:cubicBezTo>
                  <a:cubicBezTo>
                    <a:pt x="3699" y="1482"/>
                    <a:pt x="3179" y="1373"/>
                    <a:pt x="2963" y="1421"/>
                  </a:cubicBezTo>
                  <a:cubicBezTo>
                    <a:pt x="2747" y="1469"/>
                    <a:pt x="2608" y="1784"/>
                    <a:pt x="2451" y="1997"/>
                  </a:cubicBezTo>
                  <a:cubicBezTo>
                    <a:pt x="2294" y="2210"/>
                    <a:pt x="2176" y="2626"/>
                    <a:pt x="2019" y="2701"/>
                  </a:cubicBezTo>
                  <a:cubicBezTo>
                    <a:pt x="1862" y="2776"/>
                    <a:pt x="1592" y="2698"/>
                    <a:pt x="1507" y="2445"/>
                  </a:cubicBezTo>
                  <a:cubicBezTo>
                    <a:pt x="1422" y="2192"/>
                    <a:pt x="1571" y="1554"/>
                    <a:pt x="1507" y="1181"/>
                  </a:cubicBezTo>
                  <a:cubicBezTo>
                    <a:pt x="1443" y="808"/>
                    <a:pt x="1275" y="397"/>
                    <a:pt x="1123" y="205"/>
                  </a:cubicBezTo>
                  <a:cubicBezTo>
                    <a:pt x="971" y="13"/>
                    <a:pt x="705" y="66"/>
                    <a:pt x="595" y="29"/>
                  </a:cubicBezTo>
                  <a:close/>
                </a:path>
              </a:pathLst>
            </a:custGeom>
            <a:noFill/>
            <a:ln w="38100" cap="sq"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22" name="Text Box 22"/>
            <p:cNvSpPr txBox="1">
              <a:spLocks noChangeArrowheads="1"/>
            </p:cNvSpPr>
            <p:nvPr/>
          </p:nvSpPr>
          <p:spPr bwMode="auto">
            <a:xfrm>
              <a:off x="1864" y="1784"/>
              <a:ext cx="5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Groß</a:t>
              </a:r>
            </a:p>
          </p:txBody>
        </p:sp>
      </p:grpSp>
      <p:grpSp>
        <p:nvGrpSpPr>
          <p:cNvPr id="51223" name="Group 23"/>
          <p:cNvGrpSpPr>
            <a:grpSpLocks/>
          </p:cNvGrpSpPr>
          <p:nvPr/>
        </p:nvGrpSpPr>
        <p:grpSpPr bwMode="auto">
          <a:xfrm>
            <a:off x="779463" y="1651000"/>
            <a:ext cx="5972175" cy="5046663"/>
            <a:chOff x="491" y="1040"/>
            <a:chExt cx="3762" cy="3179"/>
          </a:xfrm>
        </p:grpSpPr>
        <p:sp>
          <p:nvSpPr>
            <p:cNvPr id="51224" name="Freeform 24"/>
            <p:cNvSpPr>
              <a:spLocks/>
            </p:cNvSpPr>
            <p:nvPr/>
          </p:nvSpPr>
          <p:spPr bwMode="auto">
            <a:xfrm>
              <a:off x="491" y="1040"/>
              <a:ext cx="3762" cy="3179"/>
            </a:xfrm>
            <a:custGeom>
              <a:avLst/>
              <a:gdLst>
                <a:gd name="T0" fmla="*/ 461 w 3762"/>
                <a:gd name="T1" fmla="*/ 8 h 3179"/>
                <a:gd name="T2" fmla="*/ 93 w 3762"/>
                <a:gd name="T3" fmla="*/ 120 h 3179"/>
                <a:gd name="T4" fmla="*/ 29 w 3762"/>
                <a:gd name="T5" fmla="*/ 728 h 3179"/>
                <a:gd name="T6" fmla="*/ 269 w 3762"/>
                <a:gd name="T7" fmla="*/ 1080 h 3179"/>
                <a:gd name="T8" fmla="*/ 909 w 3762"/>
                <a:gd name="T9" fmla="*/ 1304 h 3179"/>
                <a:gd name="T10" fmla="*/ 1085 w 3762"/>
                <a:gd name="T11" fmla="*/ 2264 h 3179"/>
                <a:gd name="T12" fmla="*/ 1069 w 3762"/>
                <a:gd name="T13" fmla="*/ 2984 h 3179"/>
                <a:gd name="T14" fmla="*/ 1629 w 3762"/>
                <a:gd name="T15" fmla="*/ 3136 h 3179"/>
                <a:gd name="T16" fmla="*/ 2173 w 3762"/>
                <a:gd name="T17" fmla="*/ 2728 h 3179"/>
                <a:gd name="T18" fmla="*/ 3197 w 3762"/>
                <a:gd name="T19" fmla="*/ 2248 h 3179"/>
                <a:gd name="T20" fmla="*/ 3693 w 3762"/>
                <a:gd name="T21" fmla="*/ 1160 h 3179"/>
                <a:gd name="T22" fmla="*/ 3613 w 3762"/>
                <a:gd name="T23" fmla="*/ 408 h 3179"/>
                <a:gd name="T24" fmla="*/ 2941 w 3762"/>
                <a:gd name="T25" fmla="*/ 440 h 3179"/>
                <a:gd name="T26" fmla="*/ 2653 w 3762"/>
                <a:gd name="T27" fmla="*/ 1144 h 3179"/>
                <a:gd name="T28" fmla="*/ 2429 w 3762"/>
                <a:gd name="T29" fmla="*/ 2360 h 3179"/>
                <a:gd name="T30" fmla="*/ 2093 w 3762"/>
                <a:gd name="T31" fmla="*/ 2616 h 3179"/>
                <a:gd name="T32" fmla="*/ 1533 w 3762"/>
                <a:gd name="T33" fmla="*/ 2280 h 3179"/>
                <a:gd name="T34" fmla="*/ 925 w 3762"/>
                <a:gd name="T35" fmla="*/ 824 h 3179"/>
                <a:gd name="T36" fmla="*/ 893 w 3762"/>
                <a:gd name="T37" fmla="*/ 200 h 3179"/>
                <a:gd name="T38" fmla="*/ 509 w 3762"/>
                <a:gd name="T39" fmla="*/ 8 h 3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62" h="3179">
                  <a:moveTo>
                    <a:pt x="461" y="8"/>
                  </a:moveTo>
                  <a:cubicBezTo>
                    <a:pt x="313" y="4"/>
                    <a:pt x="165" y="0"/>
                    <a:pt x="93" y="120"/>
                  </a:cubicBezTo>
                  <a:cubicBezTo>
                    <a:pt x="21" y="240"/>
                    <a:pt x="0" y="568"/>
                    <a:pt x="29" y="728"/>
                  </a:cubicBezTo>
                  <a:cubicBezTo>
                    <a:pt x="58" y="888"/>
                    <a:pt x="122" y="984"/>
                    <a:pt x="269" y="1080"/>
                  </a:cubicBezTo>
                  <a:cubicBezTo>
                    <a:pt x="416" y="1176"/>
                    <a:pt x="773" y="1107"/>
                    <a:pt x="909" y="1304"/>
                  </a:cubicBezTo>
                  <a:cubicBezTo>
                    <a:pt x="1045" y="1501"/>
                    <a:pt x="1058" y="1984"/>
                    <a:pt x="1085" y="2264"/>
                  </a:cubicBezTo>
                  <a:cubicBezTo>
                    <a:pt x="1112" y="2544"/>
                    <a:pt x="978" y="2839"/>
                    <a:pt x="1069" y="2984"/>
                  </a:cubicBezTo>
                  <a:cubicBezTo>
                    <a:pt x="1160" y="3129"/>
                    <a:pt x="1445" y="3179"/>
                    <a:pt x="1629" y="3136"/>
                  </a:cubicBezTo>
                  <a:cubicBezTo>
                    <a:pt x="1813" y="3093"/>
                    <a:pt x="1912" y="2876"/>
                    <a:pt x="2173" y="2728"/>
                  </a:cubicBezTo>
                  <a:cubicBezTo>
                    <a:pt x="2434" y="2580"/>
                    <a:pt x="2944" y="2509"/>
                    <a:pt x="3197" y="2248"/>
                  </a:cubicBezTo>
                  <a:cubicBezTo>
                    <a:pt x="3450" y="1987"/>
                    <a:pt x="3624" y="1467"/>
                    <a:pt x="3693" y="1160"/>
                  </a:cubicBezTo>
                  <a:cubicBezTo>
                    <a:pt x="3762" y="853"/>
                    <a:pt x="3738" y="528"/>
                    <a:pt x="3613" y="408"/>
                  </a:cubicBezTo>
                  <a:cubicBezTo>
                    <a:pt x="3488" y="288"/>
                    <a:pt x="3101" y="317"/>
                    <a:pt x="2941" y="440"/>
                  </a:cubicBezTo>
                  <a:cubicBezTo>
                    <a:pt x="2781" y="563"/>
                    <a:pt x="2738" y="824"/>
                    <a:pt x="2653" y="1144"/>
                  </a:cubicBezTo>
                  <a:cubicBezTo>
                    <a:pt x="2568" y="1464"/>
                    <a:pt x="2522" y="2115"/>
                    <a:pt x="2429" y="2360"/>
                  </a:cubicBezTo>
                  <a:cubicBezTo>
                    <a:pt x="2336" y="2605"/>
                    <a:pt x="2242" y="2629"/>
                    <a:pt x="2093" y="2616"/>
                  </a:cubicBezTo>
                  <a:cubicBezTo>
                    <a:pt x="1944" y="2603"/>
                    <a:pt x="1728" y="2579"/>
                    <a:pt x="1533" y="2280"/>
                  </a:cubicBezTo>
                  <a:cubicBezTo>
                    <a:pt x="1338" y="1981"/>
                    <a:pt x="1032" y="1171"/>
                    <a:pt x="925" y="824"/>
                  </a:cubicBezTo>
                  <a:cubicBezTo>
                    <a:pt x="818" y="477"/>
                    <a:pt x="962" y="336"/>
                    <a:pt x="893" y="200"/>
                  </a:cubicBezTo>
                  <a:cubicBezTo>
                    <a:pt x="824" y="64"/>
                    <a:pt x="666" y="36"/>
                    <a:pt x="509" y="8"/>
                  </a:cubicBezTo>
                </a:path>
              </a:pathLst>
            </a:custGeom>
            <a:noFill/>
            <a:ln w="38100" cap="sq" cmpd="sng">
              <a:solidFill>
                <a:schemeClr val="accent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25" name="Text Box 25"/>
            <p:cNvSpPr txBox="1">
              <a:spLocks noChangeArrowheads="1"/>
            </p:cNvSpPr>
            <p:nvPr/>
          </p:nvSpPr>
          <p:spPr bwMode="auto">
            <a:xfrm>
              <a:off x="3336" y="1992"/>
              <a:ext cx="5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Mittel</a:t>
              </a:r>
            </a:p>
          </p:txBody>
        </p:sp>
      </p:grpSp>
      <p:grpSp>
        <p:nvGrpSpPr>
          <p:cNvPr id="51226" name="Group 26"/>
          <p:cNvGrpSpPr>
            <a:grpSpLocks/>
          </p:cNvGrpSpPr>
          <p:nvPr/>
        </p:nvGrpSpPr>
        <p:grpSpPr bwMode="auto">
          <a:xfrm>
            <a:off x="820738" y="1773238"/>
            <a:ext cx="7146925" cy="4695825"/>
            <a:chOff x="517" y="1117"/>
            <a:chExt cx="4502" cy="2958"/>
          </a:xfrm>
        </p:grpSpPr>
        <p:sp>
          <p:nvSpPr>
            <p:cNvPr id="51227" name="Freeform 27"/>
            <p:cNvSpPr>
              <a:spLocks/>
            </p:cNvSpPr>
            <p:nvPr/>
          </p:nvSpPr>
          <p:spPr bwMode="auto">
            <a:xfrm>
              <a:off x="517" y="1117"/>
              <a:ext cx="4502" cy="2958"/>
            </a:xfrm>
            <a:custGeom>
              <a:avLst/>
              <a:gdLst>
                <a:gd name="T0" fmla="*/ 3747 w 4502"/>
                <a:gd name="T1" fmla="*/ 507 h 2958"/>
                <a:gd name="T2" fmla="*/ 3763 w 4502"/>
                <a:gd name="T3" fmla="*/ 811 h 2958"/>
                <a:gd name="T4" fmla="*/ 4115 w 4502"/>
                <a:gd name="T5" fmla="*/ 923 h 2958"/>
                <a:gd name="T6" fmla="*/ 4387 w 4502"/>
                <a:gd name="T7" fmla="*/ 603 h 2958"/>
                <a:gd name="T8" fmla="*/ 4259 w 4502"/>
                <a:gd name="T9" fmla="*/ 219 h 2958"/>
                <a:gd name="T10" fmla="*/ 2931 w 4502"/>
                <a:gd name="T11" fmla="*/ 75 h 2958"/>
                <a:gd name="T12" fmla="*/ 2067 w 4502"/>
                <a:gd name="T13" fmla="*/ 667 h 2958"/>
                <a:gd name="T14" fmla="*/ 1875 w 4502"/>
                <a:gd name="T15" fmla="*/ 1115 h 2958"/>
                <a:gd name="T16" fmla="*/ 675 w 4502"/>
                <a:gd name="T17" fmla="*/ 1179 h 2958"/>
                <a:gd name="T18" fmla="*/ 115 w 4502"/>
                <a:gd name="T19" fmla="*/ 1259 h 2958"/>
                <a:gd name="T20" fmla="*/ 3 w 4502"/>
                <a:gd name="T21" fmla="*/ 2091 h 2958"/>
                <a:gd name="T22" fmla="*/ 131 w 4502"/>
                <a:gd name="T23" fmla="*/ 2651 h 2958"/>
                <a:gd name="T24" fmla="*/ 611 w 4502"/>
                <a:gd name="T25" fmla="*/ 2747 h 2958"/>
                <a:gd name="T26" fmla="*/ 1283 w 4502"/>
                <a:gd name="T27" fmla="*/ 1387 h 2958"/>
                <a:gd name="T28" fmla="*/ 2067 w 4502"/>
                <a:gd name="T29" fmla="*/ 1099 h 2958"/>
                <a:gd name="T30" fmla="*/ 2243 w 4502"/>
                <a:gd name="T31" fmla="*/ 587 h 2958"/>
                <a:gd name="T32" fmla="*/ 3059 w 4502"/>
                <a:gd name="T33" fmla="*/ 219 h 2958"/>
                <a:gd name="T34" fmla="*/ 3635 w 4502"/>
                <a:gd name="T35" fmla="*/ 219 h 2958"/>
                <a:gd name="T36" fmla="*/ 3747 w 4502"/>
                <a:gd name="T37" fmla="*/ 507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02" h="2958">
                  <a:moveTo>
                    <a:pt x="3747" y="507"/>
                  </a:moveTo>
                  <a:cubicBezTo>
                    <a:pt x="3768" y="606"/>
                    <a:pt x="3702" y="742"/>
                    <a:pt x="3763" y="811"/>
                  </a:cubicBezTo>
                  <a:cubicBezTo>
                    <a:pt x="3824" y="880"/>
                    <a:pt x="4011" y="958"/>
                    <a:pt x="4115" y="923"/>
                  </a:cubicBezTo>
                  <a:cubicBezTo>
                    <a:pt x="4219" y="888"/>
                    <a:pt x="4363" y="720"/>
                    <a:pt x="4387" y="603"/>
                  </a:cubicBezTo>
                  <a:cubicBezTo>
                    <a:pt x="4411" y="486"/>
                    <a:pt x="4502" y="307"/>
                    <a:pt x="4259" y="219"/>
                  </a:cubicBezTo>
                  <a:cubicBezTo>
                    <a:pt x="4016" y="131"/>
                    <a:pt x="3296" y="0"/>
                    <a:pt x="2931" y="75"/>
                  </a:cubicBezTo>
                  <a:cubicBezTo>
                    <a:pt x="2566" y="150"/>
                    <a:pt x="2243" y="494"/>
                    <a:pt x="2067" y="667"/>
                  </a:cubicBezTo>
                  <a:cubicBezTo>
                    <a:pt x="1891" y="840"/>
                    <a:pt x="2107" y="1030"/>
                    <a:pt x="1875" y="1115"/>
                  </a:cubicBezTo>
                  <a:cubicBezTo>
                    <a:pt x="1643" y="1200"/>
                    <a:pt x="968" y="1155"/>
                    <a:pt x="675" y="1179"/>
                  </a:cubicBezTo>
                  <a:cubicBezTo>
                    <a:pt x="382" y="1203"/>
                    <a:pt x="227" y="1107"/>
                    <a:pt x="115" y="1259"/>
                  </a:cubicBezTo>
                  <a:cubicBezTo>
                    <a:pt x="3" y="1411"/>
                    <a:pt x="0" y="1859"/>
                    <a:pt x="3" y="2091"/>
                  </a:cubicBezTo>
                  <a:cubicBezTo>
                    <a:pt x="6" y="2323"/>
                    <a:pt x="30" y="2542"/>
                    <a:pt x="131" y="2651"/>
                  </a:cubicBezTo>
                  <a:cubicBezTo>
                    <a:pt x="232" y="2760"/>
                    <a:pt x="419" y="2958"/>
                    <a:pt x="611" y="2747"/>
                  </a:cubicBezTo>
                  <a:cubicBezTo>
                    <a:pt x="803" y="2536"/>
                    <a:pt x="1040" y="1661"/>
                    <a:pt x="1283" y="1387"/>
                  </a:cubicBezTo>
                  <a:cubicBezTo>
                    <a:pt x="1526" y="1113"/>
                    <a:pt x="1907" y="1232"/>
                    <a:pt x="2067" y="1099"/>
                  </a:cubicBezTo>
                  <a:cubicBezTo>
                    <a:pt x="2227" y="966"/>
                    <a:pt x="2078" y="734"/>
                    <a:pt x="2243" y="587"/>
                  </a:cubicBezTo>
                  <a:cubicBezTo>
                    <a:pt x="2408" y="440"/>
                    <a:pt x="2827" y="280"/>
                    <a:pt x="3059" y="219"/>
                  </a:cubicBezTo>
                  <a:cubicBezTo>
                    <a:pt x="3291" y="158"/>
                    <a:pt x="3520" y="174"/>
                    <a:pt x="3635" y="219"/>
                  </a:cubicBezTo>
                  <a:cubicBezTo>
                    <a:pt x="3750" y="264"/>
                    <a:pt x="3726" y="408"/>
                    <a:pt x="3747" y="507"/>
                  </a:cubicBezTo>
                  <a:close/>
                </a:path>
              </a:pathLst>
            </a:custGeom>
            <a:noFill/>
            <a:ln w="38100" cap="sq"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p>
          </p:txBody>
        </p:sp>
        <p:sp>
          <p:nvSpPr>
            <p:cNvPr id="51228" name="Text Box 28"/>
            <p:cNvSpPr txBox="1">
              <a:spLocks noChangeArrowheads="1"/>
            </p:cNvSpPr>
            <p:nvPr/>
          </p:nvSpPr>
          <p:spPr bwMode="auto">
            <a:xfrm>
              <a:off x="648" y="3320"/>
              <a:ext cx="5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Klein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1220"/>
                                        </p:tgtEl>
                                        <p:attrNameLst>
                                          <p:attrName>style.visibility</p:attrName>
                                        </p:attrNameLst>
                                      </p:cBhvr>
                                      <p:to>
                                        <p:strVal val="visible"/>
                                      </p:to>
                                    </p:set>
                                    <p:animEffect transition="in" filter="wipe(up)">
                                      <p:cBhvr>
                                        <p:cTn id="7" dur="500"/>
                                        <p:tgtEl>
                                          <p:spTgt spid="51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1223"/>
                                        </p:tgtEl>
                                        <p:attrNameLst>
                                          <p:attrName>style.visibility</p:attrName>
                                        </p:attrNameLst>
                                      </p:cBhvr>
                                      <p:to>
                                        <p:strVal val="visible"/>
                                      </p:to>
                                    </p:set>
                                    <p:animEffect transition="in" filter="wipe(up)">
                                      <p:cBhvr>
                                        <p:cTn id="12" dur="500"/>
                                        <p:tgtEl>
                                          <p:spTgt spid="512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1226"/>
                                        </p:tgtEl>
                                        <p:attrNameLst>
                                          <p:attrName>style.visibility</p:attrName>
                                        </p:attrNameLst>
                                      </p:cBhvr>
                                      <p:to>
                                        <p:strVal val="visible"/>
                                      </p:to>
                                    </p:set>
                                    <p:animEffect transition="in" filter="wipe(up)">
                                      <p:cBhvr>
                                        <p:cTn id="17" dur="500"/>
                                        <p:tgtEl>
                                          <p:spTgt spid="51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091" name="Rectangle 3"/>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173" name="Rectangle 85"/>
          <p:cNvSpPr>
            <a:spLocks noChangeArrowheads="1"/>
          </p:cNvSpPr>
          <p:nvPr/>
        </p:nvSpPr>
        <p:spPr bwMode="auto">
          <a:xfrm>
            <a:off x="2195513" y="2230438"/>
            <a:ext cx="1908175" cy="4151312"/>
          </a:xfrm>
          <a:prstGeom prst="rect">
            <a:avLst/>
          </a:prstGeom>
          <a:solidFill>
            <a:srgbClr val="FFCC00">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89175" name="Rectangle 87"/>
          <p:cNvSpPr>
            <a:spLocks noChangeArrowheads="1"/>
          </p:cNvSpPr>
          <p:nvPr/>
        </p:nvSpPr>
        <p:spPr bwMode="auto">
          <a:xfrm>
            <a:off x="4127500" y="2217738"/>
            <a:ext cx="4786313" cy="4138612"/>
          </a:xfrm>
          <a:prstGeom prst="rect">
            <a:avLst/>
          </a:prstGeom>
          <a:solidFill>
            <a:srgbClr val="00CCFF">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aphicFrame>
        <p:nvGraphicFramePr>
          <p:cNvPr id="89093" name="Group 5"/>
          <p:cNvGraphicFramePr>
            <a:graphicFrameLocks noGrp="1"/>
          </p:cNvGraphicFramePr>
          <p:nvPr>
            <p:ph type="tbl" idx="1"/>
            <p:extLst>
              <p:ext uri="{D42A27DB-BD31-4B8C-83A1-F6EECF244321}">
                <p14:modId xmlns:p14="http://schemas.microsoft.com/office/powerpoint/2010/main" val="1717443870"/>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ŋ</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89172" name="Line 84"/>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9173"/>
                                        </p:tgtEl>
                                        <p:attrNameLst>
                                          <p:attrName>style.visibility</p:attrName>
                                        </p:attrNameLst>
                                      </p:cBhvr>
                                      <p:to>
                                        <p:strVal val="visible"/>
                                      </p:to>
                                    </p:set>
                                    <p:animEffect transition="in" filter="box(out)">
                                      <p:cBhvr>
                                        <p:cTn id="7" dur="500"/>
                                        <p:tgtEl>
                                          <p:spTgt spid="891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175"/>
                                        </p:tgtEl>
                                        <p:attrNameLst>
                                          <p:attrName>style.visibility</p:attrName>
                                        </p:attrNameLst>
                                      </p:cBhvr>
                                      <p:to>
                                        <p:strVal val="visible"/>
                                      </p:to>
                                    </p:set>
                                    <p:animEffect transition="in" filter="box(out)">
                                      <p:cBhvr>
                                        <p:cTn id="12" dur="500"/>
                                        <p:tgtEl>
                                          <p:spTgt spid="89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73" grpId="0" animBg="1"/>
      <p:bldP spid="8917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115" name="Rectangle 3"/>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116" name="Rectangle 4"/>
          <p:cNvSpPr>
            <a:spLocks noChangeArrowheads="1"/>
          </p:cNvSpPr>
          <p:nvPr/>
        </p:nvSpPr>
        <p:spPr bwMode="auto">
          <a:xfrm>
            <a:off x="2195513" y="2230438"/>
            <a:ext cx="1908175" cy="4151312"/>
          </a:xfrm>
          <a:prstGeom prst="rect">
            <a:avLst/>
          </a:prstGeom>
          <a:solidFill>
            <a:srgbClr val="FFCC00">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117" name="Rectangle 5"/>
          <p:cNvSpPr>
            <a:spLocks noChangeArrowheads="1"/>
          </p:cNvSpPr>
          <p:nvPr/>
        </p:nvSpPr>
        <p:spPr bwMode="auto">
          <a:xfrm>
            <a:off x="4127500" y="2217738"/>
            <a:ext cx="4786313" cy="4138612"/>
          </a:xfrm>
          <a:prstGeom prst="rect">
            <a:avLst/>
          </a:prstGeom>
          <a:solidFill>
            <a:srgbClr val="00CCFF">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198" name="Rectangle 86"/>
          <p:cNvSpPr>
            <a:spLocks noChangeArrowheads="1"/>
          </p:cNvSpPr>
          <p:nvPr/>
        </p:nvSpPr>
        <p:spPr bwMode="auto">
          <a:xfrm>
            <a:off x="3132138" y="2217738"/>
            <a:ext cx="1944687" cy="4175125"/>
          </a:xfrm>
          <a:prstGeom prst="rect">
            <a:avLst/>
          </a:prstGeom>
          <a:solidFill>
            <a:srgbClr val="CCFFCC"/>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0202" name="Group 90"/>
          <p:cNvGrpSpPr>
            <a:grpSpLocks/>
          </p:cNvGrpSpPr>
          <p:nvPr/>
        </p:nvGrpSpPr>
        <p:grpSpPr bwMode="auto">
          <a:xfrm>
            <a:off x="2195513" y="2238375"/>
            <a:ext cx="6697662" cy="4143375"/>
            <a:chOff x="1383" y="1410"/>
            <a:chExt cx="4219" cy="2610"/>
          </a:xfrm>
        </p:grpSpPr>
        <p:sp>
          <p:nvSpPr>
            <p:cNvPr id="90200" name="Rectangle 88"/>
            <p:cNvSpPr>
              <a:spLocks noChangeArrowheads="1"/>
            </p:cNvSpPr>
            <p:nvPr/>
          </p:nvSpPr>
          <p:spPr bwMode="auto">
            <a:xfrm>
              <a:off x="1383" y="1410"/>
              <a:ext cx="590" cy="2610"/>
            </a:xfrm>
            <a:prstGeom prst="rect">
              <a:avLst/>
            </a:prstGeom>
            <a:solidFill>
              <a:srgbClr val="FF7373"/>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0201" name="Rectangle 89"/>
            <p:cNvSpPr>
              <a:spLocks noChangeArrowheads="1"/>
            </p:cNvSpPr>
            <p:nvPr/>
          </p:nvSpPr>
          <p:spPr bwMode="auto">
            <a:xfrm>
              <a:off x="3198" y="1413"/>
              <a:ext cx="2404" cy="2607"/>
            </a:xfrm>
            <a:prstGeom prst="rect">
              <a:avLst/>
            </a:prstGeom>
            <a:solidFill>
              <a:srgbClr val="FF7373"/>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aphicFrame>
        <p:nvGraphicFramePr>
          <p:cNvPr id="90118" name="Group 6"/>
          <p:cNvGraphicFramePr>
            <a:graphicFrameLocks noGrp="1"/>
          </p:cNvGraphicFramePr>
          <p:nvPr>
            <p:ph type="tbl" idx="1"/>
            <p:extLst>
              <p:ext uri="{D42A27DB-BD31-4B8C-83A1-F6EECF244321}">
                <p14:modId xmlns:p14="http://schemas.microsoft.com/office/powerpoint/2010/main" val="877782593"/>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0197" name="Line 85"/>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98"/>
                                        </p:tgtEl>
                                        <p:attrNameLst>
                                          <p:attrName>style.visibility</p:attrName>
                                        </p:attrNameLst>
                                      </p:cBhvr>
                                      <p:to>
                                        <p:strVal val="visible"/>
                                      </p:to>
                                    </p:set>
                                    <p:animEffect transition="in" filter="box(out)">
                                      <p:cBhvr>
                                        <p:cTn id="7" dur="500"/>
                                        <p:tgtEl>
                                          <p:spTgt spid="90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0202"/>
                                        </p:tgtEl>
                                        <p:attrNameLst>
                                          <p:attrName>style.visibility</p:attrName>
                                        </p:attrNameLst>
                                      </p:cBhvr>
                                      <p:to>
                                        <p:strVal val="visible"/>
                                      </p:to>
                                    </p:set>
                                    <p:animEffect transition="in" filter="box(out)">
                                      <p:cBhvr>
                                        <p:cTn id="12" dur="500"/>
                                        <p:tgtEl>
                                          <p:spTgt spid="90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9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2195513" y="4292600"/>
            <a:ext cx="6697662" cy="2089150"/>
          </a:xfrm>
          <a:prstGeom prst="rect">
            <a:avLst/>
          </a:prstGeom>
          <a:solidFill>
            <a:srgbClr val="FFFF99">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139" name="Rectangle 3"/>
          <p:cNvSpPr>
            <a:spLocks noChangeArrowheads="1"/>
          </p:cNvSpPr>
          <p:nvPr/>
        </p:nvSpPr>
        <p:spPr bwMode="auto">
          <a:xfrm>
            <a:off x="2195513" y="2205038"/>
            <a:ext cx="6697662" cy="2087562"/>
          </a:xfrm>
          <a:prstGeom prst="rect">
            <a:avLst/>
          </a:prstGeom>
          <a:solidFill>
            <a:srgbClr val="33CC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140" name="Rectangle 4"/>
          <p:cNvSpPr>
            <a:spLocks noChangeArrowheads="1"/>
          </p:cNvSpPr>
          <p:nvPr/>
        </p:nvSpPr>
        <p:spPr bwMode="auto">
          <a:xfrm>
            <a:off x="2195513" y="2230438"/>
            <a:ext cx="1908175" cy="4151312"/>
          </a:xfrm>
          <a:prstGeom prst="rect">
            <a:avLst/>
          </a:prstGeom>
          <a:solidFill>
            <a:srgbClr val="FFCC00">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141" name="Rectangle 5"/>
          <p:cNvSpPr>
            <a:spLocks noChangeArrowheads="1"/>
          </p:cNvSpPr>
          <p:nvPr/>
        </p:nvSpPr>
        <p:spPr bwMode="auto">
          <a:xfrm>
            <a:off x="4127500" y="2217738"/>
            <a:ext cx="4786313" cy="4138612"/>
          </a:xfrm>
          <a:prstGeom prst="rect">
            <a:avLst/>
          </a:prstGeom>
          <a:solidFill>
            <a:srgbClr val="00CCFF">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142" name="Rectangle 6"/>
          <p:cNvSpPr>
            <a:spLocks noChangeArrowheads="1"/>
          </p:cNvSpPr>
          <p:nvPr/>
        </p:nvSpPr>
        <p:spPr bwMode="auto">
          <a:xfrm>
            <a:off x="3132138" y="2217738"/>
            <a:ext cx="1944687" cy="4175125"/>
          </a:xfrm>
          <a:prstGeom prst="rect">
            <a:avLst/>
          </a:prstGeom>
          <a:solidFill>
            <a:srgbClr val="CCFFCC">
              <a:alpha val="50000"/>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91143" name="Group 7"/>
          <p:cNvGrpSpPr>
            <a:grpSpLocks/>
          </p:cNvGrpSpPr>
          <p:nvPr/>
        </p:nvGrpSpPr>
        <p:grpSpPr bwMode="auto">
          <a:xfrm>
            <a:off x="2195513" y="2238375"/>
            <a:ext cx="6697662" cy="4143375"/>
            <a:chOff x="1383" y="1410"/>
            <a:chExt cx="4219" cy="2610"/>
          </a:xfrm>
        </p:grpSpPr>
        <p:sp>
          <p:nvSpPr>
            <p:cNvPr id="91144" name="Rectangle 8"/>
            <p:cNvSpPr>
              <a:spLocks noChangeArrowheads="1"/>
            </p:cNvSpPr>
            <p:nvPr/>
          </p:nvSpPr>
          <p:spPr bwMode="auto">
            <a:xfrm>
              <a:off x="1383" y="1410"/>
              <a:ext cx="590" cy="2610"/>
            </a:xfrm>
            <a:prstGeom prst="rect">
              <a:avLst/>
            </a:prstGeom>
            <a:solidFill>
              <a:srgbClr val="FF7373">
                <a:alpha val="60001"/>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91145" name="Rectangle 9"/>
            <p:cNvSpPr>
              <a:spLocks noChangeArrowheads="1"/>
            </p:cNvSpPr>
            <p:nvPr/>
          </p:nvSpPr>
          <p:spPr bwMode="auto">
            <a:xfrm>
              <a:off x="3198" y="1413"/>
              <a:ext cx="2404" cy="2607"/>
            </a:xfrm>
            <a:prstGeom prst="rect">
              <a:avLst/>
            </a:prstGeom>
            <a:solidFill>
              <a:srgbClr val="FF7373">
                <a:alpha val="60001"/>
              </a:srgbClr>
            </a:solidFill>
            <a:ln>
              <a:noFill/>
            </a:ln>
            <a:effectLst/>
            <a:extLs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aphicFrame>
        <p:nvGraphicFramePr>
          <p:cNvPr id="91146" name="Group 10"/>
          <p:cNvGraphicFramePr>
            <a:graphicFrameLocks noGrp="1"/>
          </p:cNvGraphicFramePr>
          <p:nvPr>
            <p:ph type="tbl" idx="1"/>
            <p:extLst>
              <p:ext uri="{D42A27DB-BD31-4B8C-83A1-F6EECF244321}">
                <p14:modId xmlns:p14="http://schemas.microsoft.com/office/powerpoint/2010/main" val="2939036397"/>
              </p:ext>
            </p:extLst>
          </p:nvPr>
        </p:nvGraphicFramePr>
        <p:xfrm>
          <a:off x="250825" y="836613"/>
          <a:ext cx="8664575" cy="5545140"/>
        </p:xfrm>
        <a:graphic>
          <a:graphicData uri="http://schemas.openxmlformats.org/drawingml/2006/table">
            <a:tbl>
              <a:tblPr/>
              <a:tblGrid>
                <a:gridCol w="962025"/>
                <a:gridCol w="963613"/>
                <a:gridCol w="962025"/>
                <a:gridCol w="963612"/>
                <a:gridCol w="962025"/>
                <a:gridCol w="963613"/>
                <a:gridCol w="962025"/>
                <a:gridCol w="963612"/>
                <a:gridCol w="962025"/>
              </a:tblGrid>
              <a:tr h="69373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dirty="0" smtClean="0">
                        <a:ln>
                          <a:noFill/>
                        </a:ln>
                        <a:solidFill>
                          <a:schemeClr val="tx1"/>
                        </a:solidFill>
                        <a:effectLst>
                          <a:outerShdw blurRad="38100" dist="38100" dir="2700000" algn="tl">
                            <a:srgbClr val="FFFFFF"/>
                          </a:outerShdw>
                        </a:effectLst>
                        <a:latin typeface="Tahoma" pitchFamily="34" charset="0"/>
                      </a:endParaRPr>
                    </a:p>
                  </a:txBody>
                  <a:tcPr horzOverflow="overflow">
                    <a:lnL w="28575" cap="flat" cmpd="sng" algn="ctr">
                      <a:solidFill>
                        <a:schemeClr val="tx1"/>
                      </a:solidFill>
                      <a:prstDash val="solid"/>
                      <a:round/>
                      <a:headEnd type="none" w="sm" len="sm"/>
                      <a:tailEnd type="none" w="sm" len="sm"/>
                    </a:lnL>
                    <a:lnR>
                      <a:noFill/>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Ort</a:t>
                      </a:r>
                    </a:p>
                  </a:txBody>
                  <a:tcPr horzOverflow="overflow">
                    <a:lnL>
                      <a:noFill/>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a:noFill/>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Labial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Dental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Palato-alveolar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Palatal</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Velar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Uvular</a:t>
                      </a:r>
                    </a:p>
                  </a:txBody>
                  <a:tcPr marL="90000" marR="90000" marT="46800" marB="46800" vert="eaVert"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row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Glottal</a:t>
                      </a:r>
                    </a:p>
                  </a:txBody>
                  <a:tcPr marL="90000" marR="90000" marT="46800" marB="46800" vert="eaVert"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r>
              <a:tr h="6921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Art</a:t>
                      </a:r>
                    </a:p>
                  </a:txBody>
                  <a:tcPr horzOverflow="overflow">
                    <a:lnL w="28575" cap="flat" cmpd="sng" algn="ctr">
                      <a:solidFill>
                        <a:schemeClr val="tx1"/>
                      </a:solidFill>
                      <a:prstDash val="solid"/>
                      <a:round/>
                      <a:headEnd type="none" w="sm" len="sm"/>
                      <a:tailEnd type="none" w="sm" len="sm"/>
                    </a:lnL>
                    <a:lnR>
                      <a:noFill/>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endParaRPr>
                    </a:p>
                  </a:txBody>
                  <a:tcPr horzOverflow="overflow">
                    <a:lnL>
                      <a:noFill/>
                    </a:lnL>
                    <a:lnR w="12700" cap="flat" cmpd="sng" algn="ctr">
                      <a:solidFill>
                        <a:schemeClr val="tx1"/>
                      </a:solidFill>
                      <a:prstDash val="solid"/>
                      <a:round/>
                      <a:headEnd type="none" w="sm" len="sm"/>
                      <a:tailEnd type="none" w="sm" len="sm"/>
                    </a:lnR>
                    <a:lnT>
                      <a:noFill/>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Plosiv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p    b</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t     d</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k    g</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Affrikata</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p</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f</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sym typeface="SILSophia IPA93" pitchFamily="2" charset="2"/>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s</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ʃ</a:t>
                      </a: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  </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d</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sym typeface="SILSophia IPA93" pitchFamily="2" charset="2"/>
                        </a:rPr>
                        <a:t></a:t>
                      </a:r>
                      <a:r>
                        <a:rPr kumimoji="1" lang="de-DE" altLang="de-DE" sz="2400" b="0" i="0" u="none" strike="noStrike" cap="none" normalizeH="0" baseline="0" dirty="0" err="1" smtClean="0">
                          <a:ln>
                            <a:noFill/>
                          </a:ln>
                          <a:solidFill>
                            <a:schemeClr val="tx1"/>
                          </a:solidFill>
                          <a:effectLst>
                            <a:outerShdw blurRad="38100" dist="38100" dir="2700000" algn="tl">
                              <a:srgbClr val="C0C0C0"/>
                            </a:outerShdw>
                          </a:effectLst>
                          <a:latin typeface="+mn-lt"/>
                        </a:rPr>
                        <a:t>ʒ</a:t>
                      </a: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Frikativ</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f     v</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s     z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ʃ    ʒ</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SILSophia IPA93" pitchFamily="2"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ç    ʝ</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x    </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χ</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h</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Nasal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m</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ŋ</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2150">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Lateral</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l</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93738">
                <a:tc gridSpan="2">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FFFFFF"/>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FFFFFF"/>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FFFFFF"/>
                            </a:outerShdw>
                          </a:effectLst>
                          <a:latin typeface="Tahoma" pitchFamily="34" charset="0"/>
                        </a:defRPr>
                      </a:lvl3pPr>
                      <a:lvl4pPr algn="l">
                        <a:spcBef>
                          <a:spcPct val="20000"/>
                        </a:spcBef>
                        <a:defRPr kumimoji="1" sz="1400">
                          <a:solidFill>
                            <a:schemeClr val="tx1"/>
                          </a:solidFill>
                          <a:effectLst>
                            <a:outerShdw blurRad="38100" dist="38100" dir="2700000" algn="tl">
                              <a:srgbClr val="FFFFFF"/>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FFFFFF"/>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FFFFFF"/>
                            </a:outerShdw>
                          </a:effectLst>
                          <a:latin typeface="Tahoma" pitchFamily="34" charset="0"/>
                        </a:rPr>
                        <a:t>Vibrant</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blipFill dpi="0" rotWithShape="1">
                      <a:blip r:embed="rId3"/>
                      <a:srcRect/>
                      <a:tile tx="0" ty="0" sx="100000" sy="100000" flip="none" algn="tl"/>
                    </a:blipFill>
                  </a:tcPr>
                </a:tc>
                <a:tc hMerge="1">
                  <a:txBody>
                    <a:bodyPr/>
                    <a:lstStyle/>
                    <a:p>
                      <a:endParaRPr lang="de-DE"/>
                    </a:p>
                  </a:txBody>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rPr>
                        <a:t>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rPr>
                        <a:t>ʀ</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400" b="0" i="0" u="none" strike="noStrike" cap="none" normalizeH="0" baseline="0" dirty="0" smtClean="0">
                        <a:ln>
                          <a:noFill/>
                        </a:ln>
                        <a:solidFill>
                          <a:schemeClr val="tx1"/>
                        </a:solidFill>
                        <a:effectLst>
                          <a:outerShdw blurRad="38100" dist="38100" dir="2700000" algn="tl">
                            <a:srgbClr val="C0C0C0"/>
                          </a:outerShdw>
                        </a:effectLst>
                        <a:latin typeface="+mn-lt"/>
                      </a:endParaRP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91225" name="Line 89"/>
          <p:cNvSpPr>
            <a:spLocks noChangeShapeType="1"/>
          </p:cNvSpPr>
          <p:nvPr/>
        </p:nvSpPr>
        <p:spPr bwMode="auto">
          <a:xfrm>
            <a:off x="250825" y="836613"/>
            <a:ext cx="1873250" cy="1368425"/>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1142"/>
                                        </p:tgtEl>
                                        <p:attrNameLst>
                                          <p:attrName>style.visibility</p:attrName>
                                        </p:attrNameLst>
                                      </p:cBhvr>
                                      <p:to>
                                        <p:strVal val="visible"/>
                                      </p:to>
                                    </p:set>
                                    <p:animEffect transition="in" filter="box(out)">
                                      <p:cBhvr>
                                        <p:cTn id="7" dur="500"/>
                                        <p:tgtEl>
                                          <p:spTgt spid="911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1143"/>
                                        </p:tgtEl>
                                        <p:attrNameLst>
                                          <p:attrName>style.visibility</p:attrName>
                                        </p:attrNameLst>
                                      </p:cBhvr>
                                      <p:to>
                                        <p:strVal val="visible"/>
                                      </p:to>
                                    </p:set>
                                    <p:animEffect transition="in" filter="box(out)">
                                      <p:cBhvr>
                                        <p:cTn id="12" dur="5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de-DE" altLang="de-DE"/>
              <a:t>Die Vokale des Deutschen</a:t>
            </a:r>
          </a:p>
        </p:txBody>
      </p:sp>
      <p:sp>
        <p:nvSpPr>
          <p:cNvPr id="31747" name="Freeform 3"/>
          <p:cNvSpPr>
            <a:spLocks/>
          </p:cNvSpPr>
          <p:nvPr/>
        </p:nvSpPr>
        <p:spPr bwMode="auto">
          <a:xfrm>
            <a:off x="1371600" y="1905000"/>
            <a:ext cx="5410200" cy="4114800"/>
          </a:xfrm>
          <a:custGeom>
            <a:avLst/>
            <a:gdLst>
              <a:gd name="T0" fmla="*/ 0 w 3408"/>
              <a:gd name="T1" fmla="*/ 0 h 2592"/>
              <a:gd name="T2" fmla="*/ 3408 w 3408"/>
              <a:gd name="T3" fmla="*/ 0 h 2592"/>
              <a:gd name="T4" fmla="*/ 3408 w 3408"/>
              <a:gd name="T5" fmla="*/ 2592 h 2592"/>
              <a:gd name="T6" fmla="*/ 1680 w 3408"/>
              <a:gd name="T7" fmla="*/ 2592 h 2592"/>
              <a:gd name="T8" fmla="*/ 0 w 3408"/>
              <a:gd name="T9" fmla="*/ 0 h 2592"/>
            </a:gdLst>
            <a:ahLst/>
            <a:cxnLst>
              <a:cxn ang="0">
                <a:pos x="T0" y="T1"/>
              </a:cxn>
              <a:cxn ang="0">
                <a:pos x="T2" y="T3"/>
              </a:cxn>
              <a:cxn ang="0">
                <a:pos x="T4" y="T5"/>
              </a:cxn>
              <a:cxn ang="0">
                <a:pos x="T6" y="T7"/>
              </a:cxn>
              <a:cxn ang="0">
                <a:pos x="T8" y="T9"/>
              </a:cxn>
            </a:cxnLst>
            <a:rect l="0" t="0" r="r" b="b"/>
            <a:pathLst>
              <a:path w="3408" h="2592">
                <a:moveTo>
                  <a:pt x="0" y="0"/>
                </a:moveTo>
                <a:lnTo>
                  <a:pt x="3408" y="0"/>
                </a:lnTo>
                <a:lnTo>
                  <a:pt x="3408" y="2592"/>
                </a:lnTo>
                <a:lnTo>
                  <a:pt x="1680" y="2592"/>
                </a:lnTo>
                <a:lnTo>
                  <a:pt x="0" y="0"/>
                </a:lnTo>
                <a:close/>
              </a:path>
            </a:pathLst>
          </a:custGeom>
          <a:solidFill>
            <a:srgbClr val="FFFFCC"/>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8" name="Freeform 4"/>
          <p:cNvSpPr>
            <a:spLocks/>
          </p:cNvSpPr>
          <p:nvPr/>
        </p:nvSpPr>
        <p:spPr bwMode="auto">
          <a:xfrm>
            <a:off x="3124200" y="1905000"/>
            <a:ext cx="2032000" cy="3429000"/>
          </a:xfrm>
          <a:custGeom>
            <a:avLst/>
            <a:gdLst>
              <a:gd name="T0" fmla="*/ 0 w 1280"/>
              <a:gd name="T1" fmla="*/ 7 h 2160"/>
              <a:gd name="T2" fmla="*/ 37 w 1280"/>
              <a:gd name="T3" fmla="*/ 71 h 2160"/>
              <a:gd name="T4" fmla="*/ 1280 w 1280"/>
              <a:gd name="T5" fmla="*/ 2160 h 2160"/>
              <a:gd name="T6" fmla="*/ 1280 w 1280"/>
              <a:gd name="T7" fmla="*/ 0 h 2160"/>
              <a:gd name="T8" fmla="*/ 0 w 1280"/>
              <a:gd name="T9" fmla="*/ 7 h 2160"/>
            </a:gdLst>
            <a:ahLst/>
            <a:cxnLst>
              <a:cxn ang="0">
                <a:pos x="T0" y="T1"/>
              </a:cxn>
              <a:cxn ang="0">
                <a:pos x="T2" y="T3"/>
              </a:cxn>
              <a:cxn ang="0">
                <a:pos x="T4" y="T5"/>
              </a:cxn>
              <a:cxn ang="0">
                <a:pos x="T6" y="T7"/>
              </a:cxn>
              <a:cxn ang="0">
                <a:pos x="T8" y="T9"/>
              </a:cxn>
            </a:cxnLst>
            <a:rect l="0" t="0" r="r" b="b"/>
            <a:pathLst>
              <a:path w="1280" h="2160">
                <a:moveTo>
                  <a:pt x="0" y="7"/>
                </a:moveTo>
                <a:cubicBezTo>
                  <a:pt x="12" y="28"/>
                  <a:pt x="37" y="71"/>
                  <a:pt x="37" y="71"/>
                </a:cubicBezTo>
                <a:lnTo>
                  <a:pt x="1280" y="2160"/>
                </a:lnTo>
                <a:lnTo>
                  <a:pt x="1280" y="0"/>
                </a:lnTo>
                <a:lnTo>
                  <a:pt x="0" y="7"/>
                </a:lnTo>
                <a:close/>
              </a:path>
            </a:pathLst>
          </a:custGeom>
          <a:solidFill>
            <a:schemeClr val="folHlink"/>
          </a:solidFill>
          <a:ln w="38100" cap="sq"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 name="Line 5"/>
          <p:cNvSpPr>
            <a:spLocks noChangeShapeType="1"/>
          </p:cNvSpPr>
          <p:nvPr/>
        </p:nvSpPr>
        <p:spPr bwMode="auto">
          <a:xfrm>
            <a:off x="2286000" y="3276600"/>
            <a:ext cx="44958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0" name="Line 6"/>
          <p:cNvSpPr>
            <a:spLocks noChangeShapeType="1"/>
          </p:cNvSpPr>
          <p:nvPr/>
        </p:nvSpPr>
        <p:spPr bwMode="auto">
          <a:xfrm>
            <a:off x="3200400" y="4648200"/>
            <a:ext cx="3581400"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51" name="Oval 7"/>
          <p:cNvSpPr>
            <a:spLocks noChangeArrowheads="1"/>
          </p:cNvSpPr>
          <p:nvPr/>
        </p:nvSpPr>
        <p:spPr bwMode="auto">
          <a:xfrm>
            <a:off x="6705600" y="4572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2" name="Oval 8"/>
          <p:cNvSpPr>
            <a:spLocks noChangeArrowheads="1"/>
          </p:cNvSpPr>
          <p:nvPr/>
        </p:nvSpPr>
        <p:spPr bwMode="auto">
          <a:xfrm>
            <a:off x="1447800" y="2057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3" name="Oval 9"/>
          <p:cNvSpPr>
            <a:spLocks noChangeArrowheads="1"/>
          </p:cNvSpPr>
          <p:nvPr/>
        </p:nvSpPr>
        <p:spPr bwMode="auto">
          <a:xfrm>
            <a:off x="2209800" y="3200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4" name="Oval 10"/>
          <p:cNvSpPr>
            <a:spLocks noChangeArrowheads="1"/>
          </p:cNvSpPr>
          <p:nvPr/>
        </p:nvSpPr>
        <p:spPr bwMode="auto">
          <a:xfrm>
            <a:off x="2971800" y="4343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5" name="Oval 11"/>
          <p:cNvSpPr>
            <a:spLocks noChangeArrowheads="1"/>
          </p:cNvSpPr>
          <p:nvPr/>
        </p:nvSpPr>
        <p:spPr bwMode="auto">
          <a:xfrm>
            <a:off x="5105400" y="5943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6" name="Oval 12"/>
          <p:cNvSpPr>
            <a:spLocks noChangeArrowheads="1"/>
          </p:cNvSpPr>
          <p:nvPr/>
        </p:nvSpPr>
        <p:spPr bwMode="auto">
          <a:xfrm>
            <a:off x="5029200" y="51816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7" name="Oval 13"/>
          <p:cNvSpPr>
            <a:spLocks noChangeArrowheads="1"/>
          </p:cNvSpPr>
          <p:nvPr/>
        </p:nvSpPr>
        <p:spPr bwMode="auto">
          <a:xfrm>
            <a:off x="6705600" y="3200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8" name="Oval 14"/>
          <p:cNvSpPr>
            <a:spLocks noChangeArrowheads="1"/>
          </p:cNvSpPr>
          <p:nvPr/>
        </p:nvSpPr>
        <p:spPr bwMode="auto">
          <a:xfrm>
            <a:off x="6705600" y="1828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59" name="Text Box 15"/>
          <p:cNvSpPr txBox="1">
            <a:spLocks noChangeArrowheads="1"/>
          </p:cNvSpPr>
          <p:nvPr/>
        </p:nvSpPr>
        <p:spPr bwMode="auto">
          <a:xfrm>
            <a:off x="1726690" y="2887663"/>
            <a:ext cx="4010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eː</a:t>
            </a:r>
            <a:endParaRPr lang="de-DE" altLang="de-DE" sz="3200" dirty="0">
              <a:effectLst>
                <a:outerShdw blurRad="38100" dist="38100" dir="2700000" algn="tl">
                  <a:srgbClr val="C0C0C0"/>
                </a:outerShdw>
              </a:effectLst>
              <a:latin typeface="+mn-lt"/>
            </a:endParaRPr>
          </a:p>
        </p:txBody>
      </p:sp>
      <p:sp>
        <p:nvSpPr>
          <p:cNvPr id="31760" name="Text Box 16"/>
          <p:cNvSpPr txBox="1">
            <a:spLocks noChangeArrowheads="1"/>
          </p:cNvSpPr>
          <p:nvPr/>
        </p:nvSpPr>
        <p:spPr bwMode="auto">
          <a:xfrm>
            <a:off x="858916" y="1654175"/>
            <a:ext cx="2792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iː</a:t>
            </a:r>
            <a:endParaRPr lang="de-DE" altLang="de-DE" sz="3200" dirty="0">
              <a:effectLst>
                <a:outerShdw blurRad="38100" dist="38100" dir="2700000" algn="tl">
                  <a:srgbClr val="C0C0C0"/>
                </a:outerShdw>
              </a:effectLst>
              <a:latin typeface="+mn-lt"/>
            </a:endParaRPr>
          </a:p>
        </p:txBody>
      </p:sp>
      <p:sp>
        <p:nvSpPr>
          <p:cNvPr id="31761" name="Text Box 17"/>
          <p:cNvSpPr txBox="1">
            <a:spLocks noChangeArrowheads="1"/>
          </p:cNvSpPr>
          <p:nvPr/>
        </p:nvSpPr>
        <p:spPr bwMode="auto">
          <a:xfrm>
            <a:off x="5466054" y="5478463"/>
            <a:ext cx="3994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aː</a:t>
            </a:r>
            <a:endParaRPr lang="de-DE" altLang="de-DE" sz="3200" dirty="0">
              <a:effectLst>
                <a:outerShdw blurRad="38100" dist="38100" dir="2700000" algn="tl">
                  <a:srgbClr val="C0C0C0"/>
                </a:outerShdw>
              </a:effectLst>
              <a:latin typeface="+mn-lt"/>
            </a:endParaRPr>
          </a:p>
        </p:txBody>
      </p:sp>
      <p:sp>
        <p:nvSpPr>
          <p:cNvPr id="31762" name="Text Box 18"/>
          <p:cNvSpPr txBox="1">
            <a:spLocks noChangeArrowheads="1"/>
          </p:cNvSpPr>
          <p:nvPr/>
        </p:nvSpPr>
        <p:spPr bwMode="auto">
          <a:xfrm>
            <a:off x="2414070" y="4030663"/>
            <a:ext cx="4026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Ɛː</a:t>
            </a:r>
            <a:endParaRPr lang="de-DE" altLang="de-DE" sz="3200" dirty="0">
              <a:effectLst>
                <a:outerShdw blurRad="38100" dist="38100" dir="2700000" algn="tl">
                  <a:srgbClr val="C0C0C0"/>
                </a:outerShdw>
              </a:effectLst>
              <a:latin typeface="+mn-lt"/>
            </a:endParaRPr>
          </a:p>
        </p:txBody>
      </p:sp>
      <p:sp>
        <p:nvSpPr>
          <p:cNvPr id="31763" name="Text Box 19"/>
          <p:cNvSpPr txBox="1">
            <a:spLocks noChangeArrowheads="1"/>
          </p:cNvSpPr>
          <p:nvPr/>
        </p:nvSpPr>
        <p:spPr bwMode="auto">
          <a:xfrm>
            <a:off x="6997736" y="4321175"/>
            <a:ext cx="3738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ɔ</a:t>
            </a:r>
            <a:endParaRPr lang="de-DE" altLang="de-DE" sz="3200" dirty="0">
              <a:effectLst>
                <a:outerShdw blurRad="38100" dist="38100" dir="2700000" algn="tl">
                  <a:srgbClr val="C0C0C0"/>
                </a:outerShdw>
              </a:effectLst>
              <a:latin typeface="+mn-lt"/>
            </a:endParaRPr>
          </a:p>
        </p:txBody>
      </p:sp>
      <p:sp>
        <p:nvSpPr>
          <p:cNvPr id="31764" name="Text Box 20"/>
          <p:cNvSpPr txBox="1">
            <a:spLocks noChangeArrowheads="1"/>
          </p:cNvSpPr>
          <p:nvPr/>
        </p:nvSpPr>
        <p:spPr bwMode="auto">
          <a:xfrm>
            <a:off x="3200652" y="3344863"/>
            <a:ext cx="4074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øː</a:t>
            </a:r>
            <a:endParaRPr lang="de-DE" altLang="de-DE" sz="3200" dirty="0">
              <a:effectLst>
                <a:outerShdw blurRad="38100" dist="38100" dir="2700000" algn="tl">
                  <a:srgbClr val="C0C0C0"/>
                </a:outerShdw>
              </a:effectLst>
              <a:latin typeface="+mn-lt"/>
            </a:endParaRPr>
          </a:p>
        </p:txBody>
      </p:sp>
      <p:sp>
        <p:nvSpPr>
          <p:cNvPr id="31765" name="Text Box 21"/>
          <p:cNvSpPr txBox="1">
            <a:spLocks noChangeArrowheads="1"/>
          </p:cNvSpPr>
          <p:nvPr/>
        </p:nvSpPr>
        <p:spPr bwMode="auto">
          <a:xfrm>
            <a:off x="6886797" y="1654175"/>
            <a:ext cx="4138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uː</a:t>
            </a:r>
            <a:endParaRPr lang="de-DE" altLang="de-DE" sz="3200" dirty="0">
              <a:effectLst>
                <a:outerShdw blurRad="38100" dist="38100" dir="2700000" algn="tl">
                  <a:srgbClr val="C0C0C0"/>
                </a:outerShdw>
              </a:effectLst>
              <a:latin typeface="+mn-lt"/>
            </a:endParaRPr>
          </a:p>
        </p:txBody>
      </p:sp>
      <p:sp>
        <p:nvSpPr>
          <p:cNvPr id="31766" name="Text Box 22"/>
          <p:cNvSpPr txBox="1">
            <a:spLocks noChangeArrowheads="1"/>
          </p:cNvSpPr>
          <p:nvPr/>
        </p:nvSpPr>
        <p:spPr bwMode="auto">
          <a:xfrm>
            <a:off x="6967790" y="3025775"/>
            <a:ext cx="40748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oː</a:t>
            </a:r>
            <a:endParaRPr lang="de-DE" altLang="de-DE" sz="3200" dirty="0">
              <a:effectLst>
                <a:outerShdw blurRad="38100" dist="38100" dir="2700000" algn="tl">
                  <a:srgbClr val="C0C0C0"/>
                </a:outerShdw>
              </a:effectLst>
              <a:latin typeface="+mn-lt"/>
            </a:endParaRPr>
          </a:p>
        </p:txBody>
      </p:sp>
      <p:sp>
        <p:nvSpPr>
          <p:cNvPr id="31767" name="Oval 23"/>
          <p:cNvSpPr>
            <a:spLocks noChangeArrowheads="1"/>
          </p:cNvSpPr>
          <p:nvPr/>
        </p:nvSpPr>
        <p:spPr bwMode="auto">
          <a:xfrm>
            <a:off x="2362200" y="23622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68" name="Oval 24"/>
          <p:cNvSpPr>
            <a:spLocks noChangeArrowheads="1"/>
          </p:cNvSpPr>
          <p:nvPr/>
        </p:nvSpPr>
        <p:spPr bwMode="auto">
          <a:xfrm>
            <a:off x="2514600" y="26670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69" name="Oval 25"/>
          <p:cNvSpPr>
            <a:spLocks noChangeArrowheads="1"/>
          </p:cNvSpPr>
          <p:nvPr/>
        </p:nvSpPr>
        <p:spPr bwMode="auto">
          <a:xfrm>
            <a:off x="2667000" y="2971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70" name="Oval 26"/>
          <p:cNvSpPr>
            <a:spLocks noChangeArrowheads="1"/>
          </p:cNvSpPr>
          <p:nvPr/>
        </p:nvSpPr>
        <p:spPr bwMode="auto">
          <a:xfrm>
            <a:off x="5943600" y="29718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71" name="Oval 27"/>
          <p:cNvSpPr>
            <a:spLocks noChangeArrowheads="1"/>
          </p:cNvSpPr>
          <p:nvPr/>
        </p:nvSpPr>
        <p:spPr bwMode="auto">
          <a:xfrm>
            <a:off x="2971800" y="35814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72" name="Oval 28"/>
          <p:cNvSpPr>
            <a:spLocks noChangeArrowheads="1"/>
          </p:cNvSpPr>
          <p:nvPr/>
        </p:nvSpPr>
        <p:spPr bwMode="auto">
          <a:xfrm>
            <a:off x="4572000" y="3581400"/>
            <a:ext cx="152400" cy="152400"/>
          </a:xfrm>
          <a:prstGeom prst="ellipse">
            <a:avLst/>
          </a:prstGeom>
          <a:solidFill>
            <a:schemeClr val="tx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73" name="Oval 29"/>
          <p:cNvSpPr>
            <a:spLocks noChangeArrowheads="1"/>
          </p:cNvSpPr>
          <p:nvPr/>
        </p:nvSpPr>
        <p:spPr bwMode="auto">
          <a:xfrm>
            <a:off x="3962400" y="4953000"/>
            <a:ext cx="152400" cy="152400"/>
          </a:xfrm>
          <a:prstGeom prst="ellipse">
            <a:avLst/>
          </a:prstGeom>
          <a:solidFill>
            <a:schemeClr val="accent1"/>
          </a:solidFill>
          <a:ln w="28575"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74" name="Text Box 30"/>
          <p:cNvSpPr txBox="1">
            <a:spLocks noChangeArrowheads="1"/>
          </p:cNvSpPr>
          <p:nvPr/>
        </p:nvSpPr>
        <p:spPr bwMode="auto">
          <a:xfrm>
            <a:off x="6146034" y="2735263"/>
            <a:ext cx="45397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ʊ</a:t>
            </a:r>
            <a:endParaRPr lang="de-DE" altLang="de-DE" sz="3200" dirty="0">
              <a:effectLst>
                <a:outerShdw blurRad="38100" dist="38100" dir="2700000" algn="tl">
                  <a:srgbClr val="C0C0C0"/>
                </a:outerShdw>
              </a:effectLst>
              <a:latin typeface="+mn-lt"/>
            </a:endParaRPr>
          </a:p>
        </p:txBody>
      </p:sp>
      <p:sp>
        <p:nvSpPr>
          <p:cNvPr id="31775" name="Text Box 31"/>
          <p:cNvSpPr txBox="1">
            <a:spLocks noChangeArrowheads="1"/>
          </p:cNvSpPr>
          <p:nvPr/>
        </p:nvSpPr>
        <p:spPr bwMode="auto">
          <a:xfrm>
            <a:off x="4819650" y="3448050"/>
            <a:ext cx="371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outerShdw blurRad="38100" dist="38100" dir="2700000" algn="tl">
                    <a:srgbClr val="C0C0C0"/>
                  </a:outerShdw>
                </a:effectLst>
                <a:latin typeface="SILDoulos IPA93" pitchFamily="2" charset="2"/>
                <a:sym typeface="SILDoulos IPA93" pitchFamily="2" charset="2"/>
              </a:rPr>
              <a:t></a:t>
            </a:r>
            <a:endParaRPr lang="de-DE" altLang="de-DE" sz="3200">
              <a:effectLst>
                <a:outerShdw blurRad="38100" dist="38100" dir="2700000" algn="tl">
                  <a:srgbClr val="C0C0C0"/>
                </a:outerShdw>
              </a:effectLst>
              <a:latin typeface="PhonSymbol" pitchFamily="82" charset="0"/>
            </a:endParaRPr>
          </a:p>
        </p:txBody>
      </p:sp>
      <p:sp>
        <p:nvSpPr>
          <p:cNvPr id="31776" name="Text Box 32"/>
          <p:cNvSpPr txBox="1">
            <a:spLocks noChangeArrowheads="1"/>
          </p:cNvSpPr>
          <p:nvPr/>
        </p:nvSpPr>
        <p:spPr bwMode="auto">
          <a:xfrm>
            <a:off x="5343525" y="4972050"/>
            <a:ext cx="371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a:effectLst>
                  <a:outerShdw blurRad="38100" dist="38100" dir="2700000" algn="tl">
                    <a:srgbClr val="C0C0C0"/>
                  </a:outerShdw>
                </a:effectLst>
                <a:latin typeface="+mn-lt"/>
                <a:sym typeface="SILDoulos IPA93" pitchFamily="2" charset="2"/>
              </a:rPr>
              <a:t></a:t>
            </a:r>
            <a:endParaRPr lang="de-DE" altLang="de-DE" sz="3200" dirty="0">
              <a:effectLst>
                <a:outerShdw blurRad="38100" dist="38100" dir="2700000" algn="tl">
                  <a:srgbClr val="C0C0C0"/>
                </a:outerShdw>
              </a:effectLst>
              <a:latin typeface="+mn-lt"/>
            </a:endParaRPr>
          </a:p>
        </p:txBody>
      </p:sp>
      <p:sp>
        <p:nvSpPr>
          <p:cNvPr id="31777" name="Text Box 33"/>
          <p:cNvSpPr txBox="1">
            <a:spLocks noChangeArrowheads="1"/>
          </p:cNvSpPr>
          <p:nvPr/>
        </p:nvSpPr>
        <p:spPr bwMode="auto">
          <a:xfrm>
            <a:off x="4115117" y="4716463"/>
            <a:ext cx="5581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a:effectLst>
                  <a:outerShdw blurRad="38100" dist="38100" dir="2700000" algn="tl">
                    <a:srgbClr val="C0C0C0"/>
                  </a:outerShdw>
                </a:effectLst>
                <a:latin typeface="+mn-lt"/>
              </a:rPr>
              <a:t>œ</a:t>
            </a:r>
          </a:p>
        </p:txBody>
      </p:sp>
      <p:sp>
        <p:nvSpPr>
          <p:cNvPr id="31778" name="Text Box 34"/>
          <p:cNvSpPr txBox="1">
            <a:spLocks noChangeArrowheads="1"/>
          </p:cNvSpPr>
          <p:nvPr/>
        </p:nvSpPr>
        <p:spPr bwMode="auto">
          <a:xfrm>
            <a:off x="2655432" y="2049463"/>
            <a:ext cx="389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yː</a:t>
            </a:r>
            <a:endParaRPr lang="de-DE" altLang="de-DE" sz="3200" dirty="0">
              <a:effectLst>
                <a:outerShdw blurRad="38100" dist="38100" dir="2700000" algn="tl">
                  <a:srgbClr val="C0C0C0"/>
                </a:outerShdw>
              </a:effectLst>
              <a:latin typeface="+mn-lt"/>
            </a:endParaRPr>
          </a:p>
        </p:txBody>
      </p:sp>
      <p:sp>
        <p:nvSpPr>
          <p:cNvPr id="31779" name="Text Box 35"/>
          <p:cNvSpPr txBox="1">
            <a:spLocks noChangeArrowheads="1"/>
          </p:cNvSpPr>
          <p:nvPr/>
        </p:nvSpPr>
        <p:spPr bwMode="auto">
          <a:xfrm>
            <a:off x="2832685" y="2430463"/>
            <a:ext cx="3385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ɪ</a:t>
            </a:r>
            <a:endParaRPr lang="de-DE" altLang="de-DE" sz="3200" dirty="0">
              <a:effectLst>
                <a:outerShdw blurRad="38100" dist="38100" dir="2700000" algn="tl">
                  <a:srgbClr val="C0C0C0"/>
                </a:outerShdw>
              </a:effectLst>
              <a:latin typeface="+mn-lt"/>
            </a:endParaRPr>
          </a:p>
        </p:txBody>
      </p:sp>
      <p:sp>
        <p:nvSpPr>
          <p:cNvPr id="31780" name="Text Box 36"/>
          <p:cNvSpPr txBox="1">
            <a:spLocks noChangeArrowheads="1"/>
          </p:cNvSpPr>
          <p:nvPr/>
        </p:nvSpPr>
        <p:spPr bwMode="auto">
          <a:xfrm>
            <a:off x="3136537" y="2735263"/>
            <a:ext cx="3706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ʏ</a:t>
            </a:r>
            <a:endParaRPr lang="de-DE" altLang="de-DE" sz="3200" dirty="0">
              <a:effectLst>
                <a:outerShdw blurRad="38100" dist="38100" dir="2700000" algn="tl">
                  <a:srgbClr val="C0C0C0"/>
                </a:outerShdw>
              </a:effectLst>
              <a:latin typeface="+mn-lt"/>
            </a:endParaRPr>
          </a:p>
        </p:txBody>
      </p:sp>
      <p:sp>
        <p:nvSpPr>
          <p:cNvPr id="31781" name="Text Box 37"/>
          <p:cNvSpPr txBox="1">
            <a:spLocks noChangeArrowheads="1"/>
          </p:cNvSpPr>
          <p:nvPr/>
        </p:nvSpPr>
        <p:spPr bwMode="auto">
          <a:xfrm>
            <a:off x="3196707" y="4030663"/>
            <a:ext cx="40267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dirty="0" smtClean="0">
                <a:effectLst>
                  <a:outerShdw blurRad="38100" dist="38100" dir="2700000" algn="tl">
                    <a:srgbClr val="C0C0C0"/>
                  </a:outerShdw>
                </a:effectLst>
                <a:latin typeface="+mn-lt"/>
              </a:rPr>
              <a:t>Ɛ</a:t>
            </a:r>
            <a:endParaRPr lang="de-DE" altLang="de-DE" sz="3200" dirty="0">
              <a:effectLst>
                <a:outerShdw blurRad="38100" dist="38100" dir="2700000" algn="tl">
                  <a:srgbClr val="C0C0C0"/>
                </a:outerShdw>
              </a:effectLst>
              <a:latin typeface="+mn-lt"/>
            </a:endParaRPr>
          </a:p>
        </p:txBody>
      </p:sp>
      <p:sp>
        <p:nvSpPr>
          <p:cNvPr id="31782" name="Text Box 38"/>
          <p:cNvSpPr txBox="1">
            <a:spLocks noChangeArrowheads="1"/>
          </p:cNvSpPr>
          <p:nvPr/>
        </p:nvSpPr>
        <p:spPr bwMode="auto">
          <a:xfrm>
            <a:off x="4648492" y="5478463"/>
            <a:ext cx="3994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3200">
                <a:effectLst>
                  <a:outerShdw blurRad="38100" dist="38100" dir="2700000" algn="tl">
                    <a:srgbClr val="C0C0C0"/>
                  </a:outerShdw>
                </a:effectLst>
                <a:latin typeface="+mn-lt"/>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6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german1.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779"/>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german2.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1778"/>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german7.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178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german8.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1759"/>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german3.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1764"/>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german9.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176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german4.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178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german5.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1777"/>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german10.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1782"/>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german6.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1761"/>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german15.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1763"/>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german14.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176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german13.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3177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german12.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1765"/>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7" name="german11.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1775"/>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317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9" grpId="0" autoUpdateAnimBg="0"/>
      <p:bldP spid="31760" grpId="0" autoUpdateAnimBg="0"/>
      <p:bldP spid="31761" grpId="0" autoUpdateAnimBg="0"/>
      <p:bldP spid="31762" grpId="0" autoUpdateAnimBg="0"/>
      <p:bldP spid="31763" grpId="0" autoUpdateAnimBg="0"/>
      <p:bldP spid="31764" grpId="0" autoUpdateAnimBg="0"/>
      <p:bldP spid="31765" grpId="0" autoUpdateAnimBg="0"/>
      <p:bldP spid="31766" grpId="0" autoUpdateAnimBg="0"/>
      <p:bldP spid="31774" grpId="0" autoUpdateAnimBg="0"/>
      <p:bldP spid="31775" grpId="0" autoUpdateAnimBg="0"/>
      <p:bldP spid="31776" grpId="0" autoUpdateAnimBg="0"/>
      <p:bldP spid="31777" grpId="0" autoUpdateAnimBg="0"/>
      <p:bldP spid="31778" grpId="0" autoUpdateAnimBg="0"/>
      <p:bldP spid="31779" grpId="0" autoUpdateAnimBg="0"/>
      <p:bldP spid="31780" grpId="0" autoUpdateAnimBg="0"/>
      <p:bldP spid="31781" grpId="0" autoUpdateAnimBg="0"/>
      <p:bldP spid="31782"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de-DE" altLang="de-DE"/>
              <a:t>Vokale</a:t>
            </a:r>
          </a:p>
        </p:txBody>
      </p:sp>
      <p:sp>
        <p:nvSpPr>
          <p:cNvPr id="32771" name="Rectangle 3"/>
          <p:cNvSpPr>
            <a:spLocks noGrp="1" noChangeArrowheads="1"/>
          </p:cNvSpPr>
          <p:nvPr>
            <p:ph type="body" idx="1"/>
          </p:nvPr>
        </p:nvSpPr>
        <p:spPr/>
        <p:txBody>
          <a:bodyPr/>
          <a:lstStyle/>
          <a:p>
            <a:r>
              <a:rPr lang="de-DE" altLang="de-DE"/>
              <a:t>Oberklassenmerkmale: </a:t>
            </a:r>
            <a:br>
              <a:rPr lang="de-DE" altLang="de-DE"/>
            </a:br>
            <a:r>
              <a:rPr lang="de-DE" altLang="de-DE"/>
              <a:t>[+silbisch,+sonorant,-konsonantisch, -okklusiv]</a:t>
            </a:r>
          </a:p>
          <a:p>
            <a:r>
              <a:rPr lang="de-DE" altLang="de-DE"/>
              <a:t>Zungenkörpermerkmale: </a:t>
            </a:r>
            <a:br>
              <a:rPr lang="de-DE" altLang="de-DE"/>
            </a:br>
            <a:r>
              <a:rPr lang="de-DE" altLang="de-DE"/>
              <a:t>[</a:t>
            </a:r>
            <a:r>
              <a:rPr lang="de-DE" altLang="de-DE">
                <a:sym typeface="Symbol" pitchFamily="18" charset="2"/>
              </a:rPr>
              <a:t>hoch, niedrig, hinten]</a:t>
            </a:r>
          </a:p>
          <a:p>
            <a:r>
              <a:rPr lang="de-DE" altLang="de-DE">
                <a:sym typeface="Symbol" pitchFamily="18" charset="2"/>
              </a:rPr>
              <a:t>Artikulationsspannung: </a:t>
            </a:r>
            <a:br>
              <a:rPr lang="de-DE" altLang="de-DE">
                <a:sym typeface="Symbol" pitchFamily="18" charset="2"/>
              </a:rPr>
            </a:br>
            <a:r>
              <a:rPr lang="de-DE" altLang="de-DE"/>
              <a:t>[</a:t>
            </a:r>
            <a:r>
              <a:rPr lang="de-DE" altLang="de-DE">
                <a:sym typeface="Symbol" pitchFamily="18" charset="2"/>
              </a:rPr>
              <a:t> gespannt] (tense) bzw.  [ ATR] (= advanced tongue root)</a:t>
            </a:r>
          </a:p>
          <a:p>
            <a:r>
              <a:rPr lang="de-DE" altLang="de-DE">
                <a:sym typeface="Symbol" pitchFamily="18" charset="2"/>
              </a:rPr>
              <a:t>Lippenrundung: </a:t>
            </a:r>
            <a:br>
              <a:rPr lang="de-DE" altLang="de-DE">
                <a:sym typeface="Symbol" pitchFamily="18" charset="2"/>
              </a:rPr>
            </a:br>
            <a:r>
              <a:rPr lang="de-DE" altLang="de-DE">
                <a:sym typeface="Symbol" pitchFamily="18" charset="2"/>
              </a:rPr>
              <a:t>[rund]</a:t>
            </a:r>
            <a:endParaRPr lang="de-DE" altLang="de-DE"/>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de-DE" altLang="de-DE"/>
              <a:t>Merkmale des deutschen Vokalsystems</a:t>
            </a:r>
          </a:p>
        </p:txBody>
      </p:sp>
      <p:graphicFrame>
        <p:nvGraphicFramePr>
          <p:cNvPr id="33933" name="Group 141"/>
          <p:cNvGraphicFramePr>
            <a:graphicFrameLocks noGrp="1"/>
          </p:cNvGraphicFramePr>
          <p:nvPr>
            <p:ph type="tbl" idx="1"/>
            <p:extLst>
              <p:ext uri="{D42A27DB-BD31-4B8C-83A1-F6EECF244321}">
                <p14:modId xmlns:p14="http://schemas.microsoft.com/office/powerpoint/2010/main" val="1692880186"/>
              </p:ext>
            </p:extLst>
          </p:nvPr>
        </p:nvGraphicFramePr>
        <p:xfrm>
          <a:off x="1143000" y="1549400"/>
          <a:ext cx="7747000" cy="4460241"/>
        </p:xfrm>
        <a:graphic>
          <a:graphicData uri="http://schemas.openxmlformats.org/drawingml/2006/table">
            <a:tbl>
              <a:tblPr/>
              <a:tblGrid>
                <a:gridCol w="484188"/>
                <a:gridCol w="484187"/>
                <a:gridCol w="484188"/>
                <a:gridCol w="484187"/>
                <a:gridCol w="484188"/>
                <a:gridCol w="484187"/>
                <a:gridCol w="484188"/>
                <a:gridCol w="484187"/>
                <a:gridCol w="484188"/>
                <a:gridCol w="484187"/>
                <a:gridCol w="484188"/>
                <a:gridCol w="484187"/>
                <a:gridCol w="484188"/>
                <a:gridCol w="484187"/>
                <a:gridCol w="484188"/>
                <a:gridCol w="484187"/>
              </a:tblGrid>
              <a:tr h="3937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18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endParaRPr>
                    </a:p>
                  </a:txBody>
                  <a:tcPr marL="76200" marR="762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iː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ɪ</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yː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ʏ</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eː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øː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ɛː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ɛ</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œ</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aː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a</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ɔ</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oː</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ʊ</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mn-lt"/>
                        </a:rPr>
                        <a:t>uː</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hoch</a:t>
                      </a:r>
                    </a:p>
                  </a:txBody>
                  <a:tcPr marL="76200" marR="762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niedrig</a:t>
                      </a:r>
                    </a:p>
                  </a:txBody>
                  <a:tcPr marL="76200" marR="762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 </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50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hinten</a:t>
                      </a:r>
                    </a:p>
                  </a:txBody>
                  <a:tcPr marL="76200" marR="762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313">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rund</a:t>
                      </a:r>
                    </a:p>
                  </a:txBody>
                  <a:tcPr marL="76200" marR="762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42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lang</a:t>
                      </a:r>
                    </a:p>
                  </a:txBody>
                  <a:tcPr marL="76200" marR="762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500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18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ATR</a:t>
                      </a:r>
                    </a:p>
                  </a:txBody>
                  <a:tcPr marL="76200" marR="762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dirty="0" smtClean="0">
                          <a:ln>
                            <a:noFill/>
                          </a:ln>
                          <a:solidFill>
                            <a:schemeClr val="tx1"/>
                          </a:solidFill>
                          <a:effectLst>
                            <a:outerShdw blurRad="38100" dist="38100" dir="2700000" algn="tl">
                              <a:srgbClr val="C0C0C0"/>
                            </a:outerShdw>
                          </a:effectLst>
                          <a:latin typeface="Tahoma" pitchFamily="34" charset="0"/>
                        </a:rPr>
                        <a:t>+</a:t>
                      </a:r>
                    </a:p>
                  </a:txBody>
                  <a:tcPr marL="76200" marR="762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de-DE" altLang="de-DE"/>
              <a:t>Natürliche Klassen</a:t>
            </a:r>
          </a:p>
        </p:txBody>
      </p:sp>
      <p:sp>
        <p:nvSpPr>
          <p:cNvPr id="34819" name="Rectangle 3"/>
          <p:cNvSpPr>
            <a:spLocks noGrp="1" noChangeArrowheads="1"/>
          </p:cNvSpPr>
          <p:nvPr>
            <p:ph type="body" idx="1"/>
          </p:nvPr>
        </p:nvSpPr>
        <p:spPr>
          <a:xfrm>
            <a:off x="863600" y="1676400"/>
            <a:ext cx="7772400" cy="4114800"/>
          </a:xfrm>
        </p:spPr>
        <p:txBody>
          <a:bodyPr/>
          <a:lstStyle/>
          <a:p>
            <a:pPr marL="539750" indent="-539750" algn="just">
              <a:lnSpc>
                <a:spcPct val="90000"/>
              </a:lnSpc>
            </a:pPr>
            <a:r>
              <a:rPr lang="de-DE" altLang="de-DE"/>
              <a:t>Jede </a:t>
            </a:r>
            <a:r>
              <a:rPr lang="de-DE" altLang="de-DE">
                <a:solidFill>
                  <a:schemeClr val="accent2"/>
                </a:solidFill>
              </a:rPr>
              <a:t>natürliche Klasse</a:t>
            </a:r>
            <a:r>
              <a:rPr lang="de-DE" altLang="de-DE"/>
              <a:t> kann durch weniger Informa-tion charakterisiert werden, als ein beliebiges Segment dieser Klasse. </a:t>
            </a:r>
          </a:p>
          <a:p>
            <a:pPr marL="539750" indent="-539750" algn="just">
              <a:lnSpc>
                <a:spcPct val="90000"/>
              </a:lnSpc>
            </a:pPr>
            <a:r>
              <a:rPr lang="de-DE" altLang="de-DE"/>
              <a:t>Werden Klassen durch Merkmale beschrieben, bedeutet dies, dass zur eindeutigen Charakteri-sierung einer natürlichen Klasse weniger Merkmale erforderlich sind als für irgendein Segment dieser Klasse.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wipe(left)">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wipe(left)">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de-DE" altLang="de-DE"/>
              <a:t>Natürliche Klassen</a:t>
            </a:r>
          </a:p>
        </p:txBody>
      </p:sp>
      <p:sp>
        <p:nvSpPr>
          <p:cNvPr id="46083" name="Rectangle 3"/>
          <p:cNvSpPr>
            <a:spLocks noGrp="1" noChangeArrowheads="1"/>
          </p:cNvSpPr>
          <p:nvPr>
            <p:ph type="body" idx="1"/>
          </p:nvPr>
        </p:nvSpPr>
        <p:spPr>
          <a:xfrm>
            <a:off x="863600" y="1676400"/>
            <a:ext cx="7772400" cy="4114800"/>
          </a:xfrm>
        </p:spPr>
        <p:txBody>
          <a:bodyPr/>
          <a:lstStyle/>
          <a:p>
            <a:pPr marL="539750" indent="-539750" algn="just"/>
            <a:r>
              <a:rPr lang="de-DE" altLang="de-DE"/>
              <a:t>Die Klasse der Nasalkonsonanten </a:t>
            </a:r>
            <a:r>
              <a:rPr lang="de-DE" altLang="de-DE">
                <a:latin typeface="SILSophia IPA93" pitchFamily="2" charset="2"/>
              </a:rPr>
              <a:t>[m, n, N]</a:t>
            </a:r>
            <a:r>
              <a:rPr lang="de-DE" altLang="de-DE"/>
              <a:t> ist durch die Merkmale </a:t>
            </a:r>
            <a:r>
              <a:rPr lang="de-DE" altLang="de-DE">
                <a:solidFill>
                  <a:schemeClr val="accent2"/>
                </a:solidFill>
              </a:rPr>
              <a:t>[+konsonantisch, +nasal]</a:t>
            </a:r>
            <a:r>
              <a:rPr lang="de-DE" altLang="de-DE"/>
              <a:t> definiert. Zur Aussonderung von </a:t>
            </a:r>
            <a:r>
              <a:rPr lang="de-DE" altLang="de-DE">
                <a:latin typeface="SILSophia IPA93" pitchFamily="2" charset="2"/>
              </a:rPr>
              <a:t>[m] </a:t>
            </a:r>
            <a:r>
              <a:rPr lang="de-DE" altLang="de-DE"/>
              <a:t>müssten noch die Merkmale </a:t>
            </a:r>
            <a:r>
              <a:rPr lang="de-DE" altLang="de-DE">
                <a:solidFill>
                  <a:schemeClr val="accent2"/>
                </a:solidFill>
              </a:rPr>
              <a:t>[+anterior, -koronal]</a:t>
            </a:r>
            <a:r>
              <a:rPr lang="de-DE" altLang="de-DE"/>
              <a:t> hinzukommen.</a:t>
            </a:r>
          </a:p>
          <a:p>
            <a:pPr marL="539750" indent="-539750" algn="just"/>
            <a:r>
              <a:rPr lang="de-DE" altLang="de-DE"/>
              <a:t>Phonologische Prozesse involvieren normalerweise natürliche Klassen.</a:t>
            </a:r>
          </a:p>
          <a:p>
            <a:pPr marL="539750" indent="-539750" algn="just"/>
            <a:r>
              <a:rPr lang="de-DE" altLang="de-DE"/>
              <a:t>Eine Funktion von distinktiven Merkmalen ist es natürliche Klassen zu charakterisieren.</a:t>
            </a:r>
            <a:endParaRPr lang="de-DE" altLang="de-DE">
              <a:latin typeface="SILSophia IPA93"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left)">
                                      <p:cBhvr>
                                        <p:cTn id="12" dur="500"/>
                                        <p:tgtEl>
                                          <p:spTgt spid="460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left)">
                                      <p:cBhvr>
                                        <p:cTn id="17"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altLang="de-DE"/>
              <a:t>Assimilation von Nasalen</a:t>
            </a:r>
          </a:p>
        </p:txBody>
      </p:sp>
      <p:sp>
        <p:nvSpPr>
          <p:cNvPr id="35843" name="Rectangle 3"/>
          <p:cNvSpPr>
            <a:spLocks noGrp="1" noChangeArrowheads="1"/>
          </p:cNvSpPr>
          <p:nvPr>
            <p:ph type="body" idx="1"/>
          </p:nvPr>
        </p:nvSpPr>
        <p:spPr>
          <a:xfrm>
            <a:off x="250825" y="1752600"/>
            <a:ext cx="8664575" cy="3044825"/>
          </a:xfrm>
        </p:spPr>
        <p:txBody>
          <a:bodyPr/>
          <a:lstStyle/>
          <a:p>
            <a:pPr algn="just"/>
            <a:r>
              <a:rPr lang="de-DE" altLang="de-DE"/>
              <a:t>In vielen Sprachen gilt, dass bei Nasalen die Artikulations-stelle sich an den nachfolgenden Konsonanten angleicht. So gilt im Englischen: </a:t>
            </a:r>
            <a:r>
              <a:rPr lang="de-DE" altLang="de-DE" i="1">
                <a:solidFill>
                  <a:srgbClr val="009999"/>
                </a:solidFill>
              </a:rPr>
              <a:t>implicit</a:t>
            </a:r>
            <a:r>
              <a:rPr lang="de-DE" altLang="de-DE"/>
              <a:t> (</a:t>
            </a:r>
            <a:r>
              <a:rPr lang="de-DE" altLang="de-DE">
                <a:solidFill>
                  <a:schemeClr val="accent2"/>
                </a:solidFill>
              </a:rPr>
              <a:t>labial</a:t>
            </a:r>
            <a:r>
              <a:rPr lang="de-DE" altLang="de-DE"/>
              <a:t>), </a:t>
            </a:r>
            <a:r>
              <a:rPr lang="de-DE" altLang="de-DE" i="1">
                <a:solidFill>
                  <a:srgbClr val="009999"/>
                </a:solidFill>
              </a:rPr>
              <a:t>inductive</a:t>
            </a:r>
            <a:r>
              <a:rPr lang="de-DE" altLang="de-DE"/>
              <a:t> (</a:t>
            </a:r>
            <a:r>
              <a:rPr lang="de-DE" altLang="de-DE">
                <a:solidFill>
                  <a:schemeClr val="accent2"/>
                </a:solidFill>
              </a:rPr>
              <a:t>dent-alveolar</a:t>
            </a:r>
            <a:r>
              <a:rPr lang="de-DE" altLang="de-DE"/>
              <a:t>), </a:t>
            </a:r>
            <a:r>
              <a:rPr lang="de-DE" altLang="de-DE" i="1">
                <a:solidFill>
                  <a:srgbClr val="009999"/>
                </a:solidFill>
              </a:rPr>
              <a:t>i[</a:t>
            </a:r>
            <a:r>
              <a:rPr lang="de-DE" altLang="de-DE" i="1">
                <a:solidFill>
                  <a:srgbClr val="009999"/>
                </a:solidFill>
                <a:latin typeface="SILSophia IPA93" pitchFamily="2" charset="2"/>
              </a:rPr>
              <a:t>N</a:t>
            </a:r>
            <a:r>
              <a:rPr lang="de-DE" altLang="de-DE" i="1">
                <a:solidFill>
                  <a:srgbClr val="009999"/>
                </a:solidFill>
              </a:rPr>
              <a:t>]clusive</a:t>
            </a:r>
            <a:r>
              <a:rPr lang="de-DE" altLang="de-DE"/>
              <a:t> (</a:t>
            </a:r>
            <a:r>
              <a:rPr lang="de-DE" altLang="de-DE">
                <a:solidFill>
                  <a:schemeClr val="accent2"/>
                </a:solidFill>
              </a:rPr>
              <a:t>velar</a:t>
            </a:r>
            <a:r>
              <a:rPr lang="de-DE" altLang="de-DE"/>
              <a:t>)</a:t>
            </a:r>
          </a:p>
          <a:p>
            <a:pPr algn="just"/>
            <a:r>
              <a:rPr lang="de-DE" altLang="de-DE"/>
              <a:t>In diesen Fällen kann von einem hinsichtlich der Artikula-tionsstelle unspezifizierten "Archiphonem" /N/ ausgegangen werden, das durch eine Assimilationsregel die fehlenden Merkmale zugewiesen erhält:</a:t>
            </a:r>
          </a:p>
        </p:txBody>
      </p:sp>
      <p:graphicFrame>
        <p:nvGraphicFramePr>
          <p:cNvPr id="35844" name="Object 4"/>
          <p:cNvGraphicFramePr>
            <a:graphicFrameLocks noChangeAspect="1"/>
          </p:cNvGraphicFramePr>
          <p:nvPr/>
        </p:nvGraphicFramePr>
        <p:xfrm>
          <a:off x="1047750" y="4949825"/>
          <a:ext cx="4365625" cy="1358900"/>
        </p:xfrm>
        <a:graphic>
          <a:graphicData uri="http://schemas.openxmlformats.org/presentationml/2006/ole">
            <mc:AlternateContent xmlns:mc="http://schemas.openxmlformats.org/markup-compatibility/2006">
              <mc:Choice xmlns:v="urn:schemas-microsoft-com:vml" Requires="v">
                <p:oleObj spid="_x0000_s35848" name="Equation" r:id="rId4" imgW="1917360" imgH="596880" progId="Equation.DSMT4">
                  <p:embed/>
                </p:oleObj>
              </mc:Choice>
              <mc:Fallback>
                <p:oleObj name="Equation" r:id="rId4" imgW="1917360" imgH="59688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4949825"/>
                        <a:ext cx="4365625" cy="1358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Text Box 5"/>
          <p:cNvSpPr txBox="1">
            <a:spLocks noChangeArrowheads="1"/>
          </p:cNvSpPr>
          <p:nvPr/>
        </p:nvSpPr>
        <p:spPr bwMode="auto">
          <a:xfrm>
            <a:off x="5724525" y="4975225"/>
            <a:ext cx="3090863"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Problem: Wie kann dieser Sachverhalt möglichst generell formuliert werden.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ipe(up)">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up)">
                                      <p:cBhvr>
                                        <p:cTn id="12" dur="500"/>
                                        <p:tgtEl>
                                          <p:spTgt spid="358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5844"/>
                                        </p:tgtEl>
                                        <p:attrNameLst>
                                          <p:attrName>style.visibility</p:attrName>
                                        </p:attrNameLst>
                                      </p:cBhvr>
                                      <p:to>
                                        <p:strVal val="visible"/>
                                      </p:to>
                                    </p:set>
                                    <p:animEffect transition="in" filter="wipe(left)">
                                      <p:cBhvr>
                                        <p:cTn id="17" dur="500"/>
                                        <p:tgtEl>
                                          <p:spTgt spid="358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wipe(left)">
                                      <p:cBhvr>
                                        <p:cTn id="22" dur="5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5"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altLang="de-DE"/>
              <a:t>Assimilation von Nasalen</a:t>
            </a:r>
          </a:p>
        </p:txBody>
      </p:sp>
      <p:graphicFrame>
        <p:nvGraphicFramePr>
          <p:cNvPr id="36867" name="Object 3"/>
          <p:cNvGraphicFramePr>
            <a:graphicFrameLocks noChangeAspect="1"/>
          </p:cNvGraphicFramePr>
          <p:nvPr>
            <p:extLst>
              <p:ext uri="{D42A27DB-BD31-4B8C-83A1-F6EECF244321}">
                <p14:modId xmlns:p14="http://schemas.microsoft.com/office/powerpoint/2010/main" val="4060948051"/>
              </p:ext>
            </p:extLst>
          </p:nvPr>
        </p:nvGraphicFramePr>
        <p:xfrm>
          <a:off x="2228850" y="2820988"/>
          <a:ext cx="5353050" cy="1689100"/>
        </p:xfrm>
        <a:graphic>
          <a:graphicData uri="http://schemas.openxmlformats.org/presentationml/2006/ole">
            <mc:AlternateContent xmlns:mc="http://schemas.openxmlformats.org/markup-compatibility/2006">
              <mc:Choice xmlns:v="urn:schemas-microsoft-com:vml" Requires="v">
                <p:oleObj spid="_x0000_s36878" name="Equation" r:id="rId4" imgW="1892160" imgH="596880" progId="Equation.DSMT4">
                  <p:embed/>
                </p:oleObj>
              </mc:Choice>
              <mc:Fallback>
                <p:oleObj name="Equation" r:id="rId4" imgW="1892160" imgH="596880" progId="Equation.DSMT4">
                  <p:embed/>
                  <p:pic>
                    <p:nvPicPr>
                      <p:cNvPr id="0" name="Object 3"/>
                      <p:cNvPicPr>
                        <a:picLocks noChangeAspect="1" noChangeArrowheads="1"/>
                      </p:cNvPicPr>
                      <p:nvPr/>
                    </p:nvPicPr>
                    <p:blipFill>
                      <a:blip r:embed="rId5"/>
                      <a:srcRect/>
                      <a:stretch>
                        <a:fillRect/>
                      </a:stretch>
                    </p:blipFill>
                    <p:spPr bwMode="auto">
                      <a:xfrm>
                        <a:off x="2228850" y="2820988"/>
                        <a:ext cx="5353050" cy="168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8" name="AutoShape 4"/>
          <p:cNvSpPr>
            <a:spLocks/>
          </p:cNvSpPr>
          <p:nvPr/>
        </p:nvSpPr>
        <p:spPr bwMode="auto">
          <a:xfrm>
            <a:off x="1042988" y="2478088"/>
            <a:ext cx="1143000" cy="584200"/>
          </a:xfrm>
          <a:prstGeom prst="callout2">
            <a:avLst>
              <a:gd name="adj1" fmla="val 19565"/>
              <a:gd name="adj2" fmla="val 106667"/>
              <a:gd name="adj3" fmla="val 19565"/>
              <a:gd name="adj4" fmla="val 124167"/>
              <a:gd name="adj5" fmla="val 150000"/>
              <a:gd name="adj6" fmla="val 142222"/>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lstStyle/>
          <a:p>
            <a:pPr>
              <a:lnSpc>
                <a:spcPct val="90000"/>
              </a:lnSpc>
              <a:spcBef>
                <a:spcPct val="20000"/>
              </a:spcBef>
              <a:buClr>
                <a:schemeClr val="tx2"/>
              </a:buClr>
              <a:buFont typeface="Wingdings" pitchFamily="2" charset="2"/>
              <a:buNone/>
            </a:pPr>
            <a:r>
              <a:rPr lang="de-DE" altLang="de-DE" sz="1600" dirty="0">
                <a:effectLst>
                  <a:outerShdw blurRad="38100" dist="38100" dir="2700000" algn="tl">
                    <a:srgbClr val="C0C0C0"/>
                  </a:outerShdw>
                </a:effectLst>
                <a:latin typeface="Arial" pitchFamily="34" charset="0"/>
                <a:cs typeface="Times New Roman" pitchFamily="18" charset="0"/>
              </a:rPr>
              <a:t>Betroffenes Segment</a:t>
            </a:r>
          </a:p>
        </p:txBody>
      </p:sp>
      <p:grpSp>
        <p:nvGrpSpPr>
          <p:cNvPr id="36869" name="Group 5"/>
          <p:cNvGrpSpPr>
            <a:grpSpLocks/>
          </p:cNvGrpSpPr>
          <p:nvPr/>
        </p:nvGrpSpPr>
        <p:grpSpPr bwMode="auto">
          <a:xfrm>
            <a:off x="2341563" y="1935163"/>
            <a:ext cx="1635125" cy="1546225"/>
            <a:chOff x="978" y="922"/>
            <a:chExt cx="1030" cy="974"/>
          </a:xfrm>
        </p:grpSpPr>
        <p:sp>
          <p:nvSpPr>
            <p:cNvPr id="36870" name="Text Box 6"/>
            <p:cNvSpPr txBox="1">
              <a:spLocks noChangeArrowheads="1"/>
            </p:cNvSpPr>
            <p:nvPr/>
          </p:nvSpPr>
          <p:spPr bwMode="auto">
            <a:xfrm>
              <a:off x="978" y="922"/>
              <a:ext cx="1030"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wird zu</a:t>
              </a:r>
            </a:p>
            <a:p>
              <a:pPr>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erhält zugewiesen</a:t>
              </a:r>
            </a:p>
          </p:txBody>
        </p:sp>
        <p:sp>
          <p:nvSpPr>
            <p:cNvPr id="36871" name="Line 7"/>
            <p:cNvSpPr>
              <a:spLocks noChangeShapeType="1"/>
            </p:cNvSpPr>
            <p:nvPr/>
          </p:nvSpPr>
          <p:spPr bwMode="auto">
            <a:xfrm flipV="1">
              <a:off x="1440" y="1304"/>
              <a:ext cx="0" cy="5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lstStyle/>
            <a:p>
              <a:endParaRPr lang="de-DE"/>
            </a:p>
          </p:txBody>
        </p:sp>
      </p:grpSp>
      <p:sp>
        <p:nvSpPr>
          <p:cNvPr id="36872" name="AutoShape 8"/>
          <p:cNvSpPr>
            <a:spLocks/>
          </p:cNvSpPr>
          <p:nvPr/>
        </p:nvSpPr>
        <p:spPr bwMode="auto">
          <a:xfrm>
            <a:off x="4954588" y="2147888"/>
            <a:ext cx="1270000" cy="609600"/>
          </a:xfrm>
          <a:prstGeom prst="callout2">
            <a:avLst>
              <a:gd name="adj1" fmla="val 18750"/>
              <a:gd name="adj2" fmla="val -6000"/>
              <a:gd name="adj3" fmla="val 18750"/>
              <a:gd name="adj4" fmla="val -61750"/>
              <a:gd name="adj5" fmla="val 102083"/>
              <a:gd name="adj6" fmla="val -82000"/>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lstStyle/>
          <a:p>
            <a:pPr>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output</a:t>
            </a:r>
          </a:p>
          <a:p>
            <a:pPr>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Veränderung</a:t>
            </a:r>
          </a:p>
        </p:txBody>
      </p:sp>
      <p:sp>
        <p:nvSpPr>
          <p:cNvPr id="36873" name="AutoShape 9"/>
          <p:cNvSpPr>
            <a:spLocks/>
          </p:cNvSpPr>
          <p:nvPr/>
        </p:nvSpPr>
        <p:spPr bwMode="auto">
          <a:xfrm>
            <a:off x="2643188" y="4840288"/>
            <a:ext cx="1524000" cy="762000"/>
          </a:xfrm>
          <a:prstGeom prst="callout2">
            <a:avLst>
              <a:gd name="adj1" fmla="val 15000"/>
              <a:gd name="adj2" fmla="val 105000"/>
              <a:gd name="adj3" fmla="val 15000"/>
              <a:gd name="adj4" fmla="val 123023"/>
              <a:gd name="adj5" fmla="val -105000"/>
              <a:gd name="adj6" fmla="val 141667"/>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lstStyle/>
          <a:p>
            <a:pPr>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Position des Segments in der Kette</a:t>
            </a:r>
          </a:p>
        </p:txBody>
      </p:sp>
      <p:sp>
        <p:nvSpPr>
          <p:cNvPr id="36874" name="AutoShape 10"/>
          <p:cNvSpPr>
            <a:spLocks/>
          </p:cNvSpPr>
          <p:nvPr/>
        </p:nvSpPr>
        <p:spPr bwMode="auto">
          <a:xfrm>
            <a:off x="6503988" y="5195888"/>
            <a:ext cx="1498600" cy="609600"/>
          </a:xfrm>
          <a:prstGeom prst="callout2">
            <a:avLst>
              <a:gd name="adj1" fmla="val 18750"/>
              <a:gd name="adj2" fmla="val -5083"/>
              <a:gd name="adj3" fmla="val 18750"/>
              <a:gd name="adj4" fmla="val -25000"/>
              <a:gd name="adj5" fmla="val -118750"/>
              <a:gd name="adj6" fmla="val -45764"/>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lstStyle/>
          <a:p>
            <a:pPr>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verantwortlicher Kontext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wipe(left)">
                                      <p:cBhvr>
                                        <p:cTn id="7" dur="500"/>
                                        <p:tgtEl>
                                          <p:spTgt spid="36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wipe(down)">
                                      <p:cBhvr>
                                        <p:cTn id="12" dur="500"/>
                                        <p:tgtEl>
                                          <p:spTgt spid="368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6869"/>
                                        </p:tgtEl>
                                        <p:attrNameLst>
                                          <p:attrName>style.visibility</p:attrName>
                                        </p:attrNameLst>
                                      </p:cBhvr>
                                      <p:to>
                                        <p:strVal val="visible"/>
                                      </p:to>
                                    </p:set>
                                    <p:animEffect transition="in" filter="wipe(down)">
                                      <p:cBhvr>
                                        <p:cTn id="17" dur="500"/>
                                        <p:tgtEl>
                                          <p:spTgt spid="368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872"/>
                                        </p:tgtEl>
                                        <p:attrNameLst>
                                          <p:attrName>style.visibility</p:attrName>
                                        </p:attrNameLst>
                                      </p:cBhvr>
                                      <p:to>
                                        <p:strVal val="visible"/>
                                      </p:to>
                                    </p:set>
                                    <p:animEffect transition="in" filter="wipe(down)">
                                      <p:cBhvr>
                                        <p:cTn id="22" dur="500"/>
                                        <p:tgtEl>
                                          <p:spTgt spid="368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6873"/>
                                        </p:tgtEl>
                                        <p:attrNameLst>
                                          <p:attrName>style.visibility</p:attrName>
                                        </p:attrNameLst>
                                      </p:cBhvr>
                                      <p:to>
                                        <p:strVal val="visible"/>
                                      </p:to>
                                    </p:set>
                                    <p:animEffect transition="in" filter="wipe(up)">
                                      <p:cBhvr>
                                        <p:cTn id="27" dur="500"/>
                                        <p:tgtEl>
                                          <p:spTgt spid="368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6874"/>
                                        </p:tgtEl>
                                        <p:attrNameLst>
                                          <p:attrName>style.visibility</p:attrName>
                                        </p:attrNameLst>
                                      </p:cBhvr>
                                      <p:to>
                                        <p:strVal val="visible"/>
                                      </p:to>
                                    </p:set>
                                    <p:animEffect transition="in" filter="wipe(up)">
                                      <p:cBhvr>
                                        <p:cTn id="32" dur="500"/>
                                        <p:tgtEl>
                                          <p:spTgt spid="36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autoUpdateAnimBg="0"/>
      <p:bldP spid="36872" grpId="0" animBg="1" autoUpdateAnimBg="0"/>
      <p:bldP spid="36873" grpId="0" animBg="1" autoUpdateAnimBg="0"/>
      <p:bldP spid="3687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de-DE" altLang="de-DE"/>
              <a:t>Objekt-Attribut-Wert-Tripel</a:t>
            </a:r>
          </a:p>
        </p:txBody>
      </p:sp>
      <p:sp>
        <p:nvSpPr>
          <p:cNvPr id="52227" name="Rectangle 3"/>
          <p:cNvSpPr>
            <a:spLocks noGrp="1" noChangeArrowheads="1"/>
          </p:cNvSpPr>
          <p:nvPr>
            <p:ph type="body" idx="1"/>
          </p:nvPr>
        </p:nvSpPr>
        <p:spPr/>
        <p:txBody>
          <a:bodyPr/>
          <a:lstStyle/>
          <a:p>
            <a:pPr marL="0" indent="0" algn="just">
              <a:buFont typeface="Wingdings 2" pitchFamily="18" charset="2"/>
              <a:buNone/>
            </a:pPr>
            <a:r>
              <a:rPr lang="de-DE" altLang="de-DE">
                <a:cs typeface="Times New Roman" pitchFamily="18" charset="0"/>
              </a:rPr>
              <a:t>Eine in der Wissensrepräsentation gebräuchliche Methode, um Wissensinhalte zu repräsentieren, ist die Darstellung als</a:t>
            </a:r>
          </a:p>
          <a:p>
            <a:pPr marL="0" indent="0" algn="ctr">
              <a:buFont typeface="Wingdings 2" pitchFamily="18" charset="2"/>
              <a:buNone/>
            </a:pPr>
            <a:r>
              <a:rPr lang="de-DE" altLang="de-DE">
                <a:solidFill>
                  <a:schemeClr val="accent2"/>
                </a:solidFill>
                <a:cs typeface="Times New Roman" pitchFamily="18" charset="0"/>
              </a:rPr>
              <a:t>Objekt-Attribut-Wert-Tripel</a:t>
            </a:r>
            <a:r>
              <a:rPr lang="de-DE" altLang="de-DE">
                <a:cs typeface="Times New Roman" pitchFamily="18" charset="0"/>
              </a:rPr>
              <a:t/>
            </a:r>
            <a:br>
              <a:rPr lang="de-DE" altLang="de-DE">
                <a:cs typeface="Times New Roman" pitchFamily="18" charset="0"/>
              </a:rPr>
            </a:br>
            <a:r>
              <a:rPr lang="de-DE" altLang="de-DE">
                <a:cs typeface="Times New Roman" pitchFamily="18" charset="0"/>
              </a:rPr>
              <a:t>oder</a:t>
            </a:r>
            <a:br>
              <a:rPr lang="de-DE" altLang="de-DE">
                <a:cs typeface="Times New Roman" pitchFamily="18" charset="0"/>
              </a:rPr>
            </a:br>
            <a:r>
              <a:rPr lang="de-DE" altLang="de-DE">
                <a:solidFill>
                  <a:schemeClr val="accent2"/>
                </a:solidFill>
                <a:cs typeface="Times New Roman" pitchFamily="18" charset="0"/>
              </a:rPr>
              <a:t>O-A-W-Tripel (Assoziatives Tripel).</a:t>
            </a:r>
          </a:p>
          <a:p>
            <a:pPr marL="0" indent="0" algn="just">
              <a:buFont typeface="Wingdings 2" pitchFamily="18" charset="2"/>
              <a:buNone/>
            </a:pPr>
            <a:r>
              <a:rPr lang="de-DE" altLang="de-DE">
                <a:cs typeface="Times New Roman" pitchFamily="18" charset="0"/>
              </a:rPr>
              <a:t>Es handelt sich dabei um einen Spezialfall der Darstellung durch semantische Netze.</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tLang="de-DE"/>
              <a:t>Assimilation von Nasalen</a:t>
            </a:r>
          </a:p>
        </p:txBody>
      </p:sp>
      <p:graphicFrame>
        <p:nvGraphicFramePr>
          <p:cNvPr id="37891" name="Object 3"/>
          <p:cNvGraphicFramePr>
            <a:graphicFrameLocks noChangeAspect="1"/>
          </p:cNvGraphicFramePr>
          <p:nvPr/>
        </p:nvGraphicFramePr>
        <p:xfrm>
          <a:off x="920750" y="1479550"/>
          <a:ext cx="5426075" cy="1689100"/>
        </p:xfrm>
        <a:graphic>
          <a:graphicData uri="http://schemas.openxmlformats.org/presentationml/2006/ole">
            <mc:AlternateContent xmlns:mc="http://schemas.openxmlformats.org/markup-compatibility/2006">
              <mc:Choice xmlns:v="urn:schemas-microsoft-com:vml" Requires="v">
                <p:oleObj spid="_x0000_s37922" name="Equation" r:id="rId4" imgW="1917360" imgH="596880" progId="Equation.DSMT4">
                  <p:embed/>
                </p:oleObj>
              </mc:Choice>
              <mc:Fallback>
                <p:oleObj name="Equation" r:id="rId4" imgW="1917360" imgH="5968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479550"/>
                        <a:ext cx="5426075" cy="168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971550" y="3341688"/>
          <a:ext cx="2479675" cy="1114425"/>
        </p:xfrm>
        <a:graphic>
          <a:graphicData uri="http://schemas.openxmlformats.org/presentationml/2006/ole">
            <mc:AlternateContent xmlns:mc="http://schemas.openxmlformats.org/markup-compatibility/2006">
              <mc:Choice xmlns:v="urn:schemas-microsoft-com:vml" Requires="v">
                <p:oleObj spid="_x0000_s37923" name="Equation" r:id="rId6" imgW="876240" imgH="393480" progId="Equation.DSMT4">
                  <p:embed/>
                </p:oleObj>
              </mc:Choice>
              <mc:Fallback>
                <p:oleObj name="Equation" r:id="rId6" imgW="876240" imgH="3934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550" y="3341688"/>
                        <a:ext cx="2479675" cy="111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917" name="Group 29"/>
          <p:cNvGraphicFramePr>
            <a:graphicFrameLocks noGrp="1"/>
          </p:cNvGraphicFramePr>
          <p:nvPr/>
        </p:nvGraphicFramePr>
        <p:xfrm>
          <a:off x="3784600" y="3403600"/>
          <a:ext cx="5156200" cy="1826578"/>
        </p:xfrm>
        <a:graphic>
          <a:graphicData uri="http://schemas.openxmlformats.org/drawingml/2006/table">
            <a:tbl>
              <a:tblPr/>
              <a:tblGrid>
                <a:gridCol w="1289050"/>
                <a:gridCol w="1022350"/>
                <a:gridCol w="1555750"/>
                <a:gridCol w="1289050"/>
              </a:tblGrid>
              <a:tr h="549275">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endPar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endParaRPr>
                    </a:p>
                  </a:txBody>
                  <a:tcPr marL="57150" marR="571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labial</a:t>
                      </a:r>
                    </a:p>
                  </a:txBody>
                  <a:tcPr marL="57150" marR="571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dent-alveolar</a:t>
                      </a:r>
                    </a:p>
                  </a:txBody>
                  <a:tcPr marL="57150" marR="571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velar</a:t>
                      </a:r>
                    </a:p>
                  </a:txBody>
                  <a:tcPr marL="57150" marR="571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anterior</a:t>
                      </a:r>
                    </a:p>
                  </a:txBody>
                  <a:tcPr marL="57150" marR="571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57150" marR="571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57150" marR="571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57150" marR="571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koronal</a:t>
                      </a:r>
                    </a:p>
                  </a:txBody>
                  <a:tcPr marL="57150" marR="5715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57150" marR="571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57150" marR="5715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2"/>
                        </a:buClr>
                        <a:buFont typeface="Wingdings 2" pitchFamily="18" charset="2"/>
                        <a:defRPr kumimoji="1" sz="2000">
                          <a:solidFill>
                            <a:schemeClr val="tx1"/>
                          </a:solidFill>
                          <a:effectLst>
                            <a:outerShdw blurRad="38100" dist="38100" dir="2700000" algn="tl">
                              <a:srgbClr val="C0C0C0"/>
                            </a:outerShdw>
                          </a:effectLst>
                          <a:latin typeface="Tahoma" pitchFamily="34" charset="0"/>
                        </a:defRPr>
                      </a:lvl1pPr>
                      <a:lvl2pPr algn="l">
                        <a:spcBef>
                          <a:spcPct val="20000"/>
                        </a:spcBef>
                        <a:buClr>
                          <a:schemeClr val="accent2"/>
                        </a:buClr>
                        <a:buFont typeface="Wingdings 3" pitchFamily="18" charset="2"/>
                        <a:defRPr kumimoji="1">
                          <a:solidFill>
                            <a:schemeClr val="tx1"/>
                          </a:solidFill>
                          <a:effectLst>
                            <a:outerShdw blurRad="38100" dist="38100" dir="2700000" algn="tl">
                              <a:srgbClr val="C0C0C0"/>
                            </a:outerShdw>
                          </a:effectLst>
                          <a:latin typeface="Tahoma" pitchFamily="34" charset="0"/>
                        </a:defRPr>
                      </a:lvl2pPr>
                      <a:lvl3pPr algn="l">
                        <a:spcBef>
                          <a:spcPct val="20000"/>
                        </a:spcBef>
                        <a:buClr>
                          <a:schemeClr val="accent2"/>
                        </a:buClr>
                        <a:buSzPct val="80000"/>
                        <a:buFont typeface="Wingdings" pitchFamily="2" charset="2"/>
                        <a:defRPr kumimoji="1" sz="1600">
                          <a:solidFill>
                            <a:schemeClr val="tx1"/>
                          </a:solidFill>
                          <a:effectLst>
                            <a:outerShdw blurRad="38100" dist="38100" dir="2700000" algn="tl">
                              <a:srgbClr val="C0C0C0"/>
                            </a:outerShdw>
                          </a:effectLst>
                          <a:latin typeface="Tahoma" pitchFamily="34" charset="0"/>
                        </a:defRPr>
                      </a:lvl3pPr>
                      <a:lvl4pPr algn="l">
                        <a:spcBef>
                          <a:spcPct val="20000"/>
                        </a:spcBef>
                        <a:defRPr kumimoji="1" sz="1400">
                          <a:solidFill>
                            <a:schemeClr val="tx1"/>
                          </a:solidFill>
                          <a:effectLst>
                            <a:outerShdw blurRad="38100" dist="38100" dir="2700000" algn="tl">
                              <a:srgbClr val="C0C0C0"/>
                            </a:outerShdw>
                          </a:effectLst>
                          <a:latin typeface="Tahoma" pitchFamily="34" charset="0"/>
                        </a:defRPr>
                      </a:lvl4pPr>
                      <a:lvl5pPr algn="l">
                        <a:spcBef>
                          <a:spcPct val="20000"/>
                        </a:spcBef>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5pPr>
                      <a:lvl6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6pPr>
                      <a:lvl7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7pPr>
                      <a:lvl8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8pPr>
                      <a:lvl9pPr eaLnBrk="0" fontAlgn="base" hangingPunct="0">
                        <a:spcBef>
                          <a:spcPct val="20000"/>
                        </a:spcBef>
                        <a:spcAft>
                          <a:spcPct val="0"/>
                        </a:spcAft>
                        <a:buClr>
                          <a:schemeClr val="accent2"/>
                        </a:buClr>
                        <a:buFont typeface="Wingdings" pitchFamily="2" charset="2"/>
                        <a:defRPr kumimoji="1" sz="1200">
                          <a:solidFill>
                            <a:schemeClr val="tx1"/>
                          </a:solidFill>
                          <a:effectLst>
                            <a:outerShdw blurRad="38100" dist="38100" dir="2700000" algn="tl">
                              <a:srgbClr val="C0C0C0"/>
                            </a:outerShdw>
                          </a:effectLst>
                          <a:latin typeface="Tahoma" pitchFamily="34" charset="0"/>
                        </a:defRPr>
                      </a:lvl9p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2" pitchFamily="18" charset="2"/>
                        <a:buNone/>
                        <a:tabLst/>
                      </a:pPr>
                      <a:r>
                        <a:rPr kumimoji="1" lang="de-DE" altLang="de-DE" sz="2000" b="0" i="0" u="none" strike="noStrike" cap="none" normalizeH="0" baseline="0" smtClean="0">
                          <a:ln>
                            <a:noFill/>
                          </a:ln>
                          <a:solidFill>
                            <a:schemeClr val="tx1"/>
                          </a:solidFill>
                          <a:effectLst>
                            <a:outerShdw blurRad="38100" dist="38100" dir="2700000" algn="tl">
                              <a:srgbClr val="C0C0C0"/>
                            </a:outerShdw>
                          </a:effectLst>
                          <a:latin typeface="Tahoma" pitchFamily="34" charset="0"/>
                        </a:rPr>
                        <a:t>-</a:t>
                      </a:r>
                    </a:p>
                  </a:txBody>
                  <a:tcPr marL="57150" marR="5715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5" name="Text Box 27"/>
          <p:cNvSpPr txBox="1">
            <a:spLocks noChangeArrowheads="1"/>
          </p:cNvSpPr>
          <p:nvPr/>
        </p:nvSpPr>
        <p:spPr bwMode="auto">
          <a:xfrm>
            <a:off x="873125" y="4867275"/>
            <a:ext cx="26320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spAutoFit/>
          </a:bodyPr>
          <a:lstStyle/>
          <a:p>
            <a:pPr algn="l">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Es ist auszudrücken, dass der Nasal in den Merkmalen anterior und koronal mit dem nachfolgenden Obstruenten übereinstimmen muss</a:t>
            </a:r>
          </a:p>
        </p:txBody>
      </p:sp>
      <p:sp>
        <p:nvSpPr>
          <p:cNvPr id="37916" name="Text Box 28"/>
          <p:cNvSpPr txBox="1">
            <a:spLocks noChangeArrowheads="1"/>
          </p:cNvSpPr>
          <p:nvPr/>
        </p:nvSpPr>
        <p:spPr bwMode="auto">
          <a:xfrm>
            <a:off x="3895725" y="5375275"/>
            <a:ext cx="4943475"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spAutoFit/>
          </a:bodyPr>
          <a:lstStyle/>
          <a:p>
            <a:pPr algn="l">
              <a:lnSpc>
                <a:spcPct val="90000"/>
              </a:lnSpc>
              <a:spcBef>
                <a:spcPct val="20000"/>
              </a:spcBef>
              <a:buClr>
                <a:schemeClr val="tx2"/>
              </a:buClr>
              <a:buFont typeface="Wingdings" pitchFamily="2" charset="2"/>
              <a:buNone/>
            </a:pPr>
            <a:r>
              <a:rPr lang="de-DE" altLang="de-DE" sz="1600">
                <a:effectLst>
                  <a:outerShdw blurRad="38100" dist="38100" dir="2700000" algn="tl">
                    <a:srgbClr val="C0C0C0"/>
                  </a:outerShdw>
                </a:effectLst>
                <a:latin typeface="Arial" pitchFamily="34" charset="0"/>
                <a:cs typeface="Times New Roman" pitchFamily="18" charset="0"/>
              </a:rPr>
              <a:t>Dies kann durch Variable über die Merkmalswert +/– ausgedrückt werden. Dafür werden üblicherweise griechische Buchstaben </a:t>
            </a:r>
            <a:r>
              <a:rPr lang="de-DE" altLang="de-DE" sz="1600">
                <a:effectLst>
                  <a:outerShdw blurRad="38100" dist="38100" dir="2700000" algn="tl">
                    <a:srgbClr val="C0C0C0"/>
                  </a:outerShdw>
                </a:effectLst>
                <a:latin typeface="Arial" pitchFamily="34" charset="0"/>
                <a:cs typeface="Times New Roman" pitchFamily="18" charset="0"/>
                <a:sym typeface="Symbol" pitchFamily="18" charset="2"/>
              </a:rPr>
              <a:t>, ,  verwendet</a:t>
            </a:r>
            <a:endParaRPr lang="de-DE" altLang="de-DE" sz="1600">
              <a:effectLst>
                <a:outerShdw blurRad="38100" dist="38100" dir="2700000" algn="tl">
                  <a:srgbClr val="C0C0C0"/>
                </a:outerShdw>
              </a:effectLst>
              <a:latin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wipe(left)">
                                      <p:cBhvr>
                                        <p:cTn id="7" dur="500"/>
                                        <p:tgtEl>
                                          <p:spTgt spid="378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box(out)">
                                      <p:cBhvr>
                                        <p:cTn id="12" dur="500"/>
                                        <p:tgtEl>
                                          <p:spTgt spid="378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7917"/>
                                        </p:tgtEl>
                                        <p:attrNameLst>
                                          <p:attrName>style.visibility</p:attrName>
                                        </p:attrNameLst>
                                      </p:cBhvr>
                                      <p:to>
                                        <p:strVal val="visible"/>
                                      </p:to>
                                    </p:set>
                                    <p:animEffect transition="in" filter="box(out)">
                                      <p:cBhvr>
                                        <p:cTn id="17" dur="500"/>
                                        <p:tgtEl>
                                          <p:spTgt spid="379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915"/>
                                        </p:tgtEl>
                                        <p:attrNameLst>
                                          <p:attrName>style.visibility</p:attrName>
                                        </p:attrNameLst>
                                      </p:cBhvr>
                                      <p:to>
                                        <p:strVal val="visible"/>
                                      </p:to>
                                    </p:set>
                                    <p:animEffect transition="in" filter="wipe(left)">
                                      <p:cBhvr>
                                        <p:cTn id="22" dur="500"/>
                                        <p:tgtEl>
                                          <p:spTgt spid="379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916"/>
                                        </p:tgtEl>
                                        <p:attrNameLst>
                                          <p:attrName>style.visibility</p:attrName>
                                        </p:attrNameLst>
                                      </p:cBhvr>
                                      <p:to>
                                        <p:strVal val="visible"/>
                                      </p:to>
                                    </p:set>
                                    <p:animEffect transition="in" filter="wipe(left)">
                                      <p:cBhvr>
                                        <p:cTn id="27" dur="500"/>
                                        <p:tgtEl>
                                          <p:spTgt spid="37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5" grpId="0" autoUpdateAnimBg="0"/>
      <p:bldP spid="37916"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de-DE" altLang="de-DE"/>
              <a:t>Assimilation von Nasalen</a:t>
            </a:r>
          </a:p>
        </p:txBody>
      </p:sp>
      <p:graphicFrame>
        <p:nvGraphicFramePr>
          <p:cNvPr id="38915" name="Object 3"/>
          <p:cNvGraphicFramePr>
            <a:graphicFrameLocks noChangeAspect="1"/>
          </p:cNvGraphicFramePr>
          <p:nvPr/>
        </p:nvGraphicFramePr>
        <p:xfrm>
          <a:off x="920750" y="1479550"/>
          <a:ext cx="5426075" cy="1689100"/>
        </p:xfrm>
        <a:graphic>
          <a:graphicData uri="http://schemas.openxmlformats.org/presentationml/2006/ole">
            <mc:AlternateContent xmlns:mc="http://schemas.openxmlformats.org/markup-compatibility/2006">
              <mc:Choice xmlns:v="urn:schemas-microsoft-com:vml" Requires="v">
                <p:oleObj spid="_x0000_s38921" name="Equation" r:id="rId4" imgW="1917360" imgH="596880" progId="Equation.DSMT4">
                  <p:embed/>
                </p:oleObj>
              </mc:Choice>
              <mc:Fallback>
                <p:oleObj name="Equation" r:id="rId4" imgW="1917360" imgH="59688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479550"/>
                        <a:ext cx="5426075" cy="168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998538" y="3892550"/>
          <a:ext cx="6540500" cy="1690688"/>
        </p:xfrm>
        <a:graphic>
          <a:graphicData uri="http://schemas.openxmlformats.org/presentationml/2006/ole">
            <mc:AlternateContent xmlns:mc="http://schemas.openxmlformats.org/markup-compatibility/2006">
              <mc:Choice xmlns:v="urn:schemas-microsoft-com:vml" Requires="v">
                <p:oleObj spid="_x0000_s38922" name="Equation" r:id="rId6" imgW="2311200" imgH="596880" progId="Equation.DSMT4">
                  <p:embed/>
                </p:oleObj>
              </mc:Choice>
              <mc:Fallback>
                <p:oleObj name="Equation" r:id="rId6" imgW="2311200" imgH="59688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8538" y="3892550"/>
                        <a:ext cx="6540500" cy="1690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wipe(left)">
                                      <p:cBhvr>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8916"/>
                                        </p:tgtEl>
                                        <p:attrNameLst>
                                          <p:attrName>style.visibility</p:attrName>
                                        </p:attrNameLst>
                                      </p:cBhvr>
                                      <p:to>
                                        <p:strVal val="visible"/>
                                      </p:to>
                                    </p:set>
                                    <p:animEffect transition="in" filter="box(out)">
                                      <p:cBhvr>
                                        <p:cTn id="12"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de-DE" altLang="de-DE"/>
              <a:t>Lenisierung von Frikativen im Ae.</a:t>
            </a:r>
          </a:p>
        </p:txBody>
      </p:sp>
      <p:sp>
        <p:nvSpPr>
          <p:cNvPr id="39939" name="Rectangle 3"/>
          <p:cNvSpPr>
            <a:spLocks noGrp="1" noChangeArrowheads="1"/>
          </p:cNvSpPr>
          <p:nvPr>
            <p:ph type="body" sz="half" idx="1"/>
          </p:nvPr>
        </p:nvSpPr>
        <p:spPr>
          <a:xfrm>
            <a:off x="250825" y="1752600"/>
            <a:ext cx="3822700" cy="4343400"/>
          </a:xfrm>
        </p:spPr>
        <p:txBody>
          <a:bodyPr/>
          <a:lstStyle/>
          <a:p>
            <a:pPr>
              <a:tabLst>
                <a:tab pos="2476500" algn="l"/>
              </a:tabLst>
            </a:pPr>
            <a:r>
              <a:rPr lang="de-DE" altLang="de-DE" sz="2000" dirty="0" err="1"/>
              <a:t>wulf</a:t>
            </a:r>
            <a:r>
              <a:rPr lang="de-DE" altLang="de-DE" sz="2000" dirty="0"/>
              <a:t> – </a:t>
            </a:r>
            <a:r>
              <a:rPr lang="de-DE" altLang="de-DE" sz="2000" dirty="0" err="1"/>
              <a:t>wul</a:t>
            </a:r>
            <a:r>
              <a:rPr lang="de-DE" altLang="de-DE" sz="2000" dirty="0"/>
              <a:t>[v]</a:t>
            </a:r>
            <a:r>
              <a:rPr lang="de-DE" altLang="de-DE" sz="2000" dirty="0" err="1"/>
              <a:t>as</a:t>
            </a:r>
            <a:r>
              <a:rPr lang="de-DE" altLang="de-DE" sz="2000" dirty="0"/>
              <a:t>	'</a:t>
            </a:r>
            <a:r>
              <a:rPr lang="de-DE" altLang="de-DE" sz="2000" dirty="0" err="1"/>
              <a:t>wolf</a:t>
            </a:r>
            <a:r>
              <a:rPr lang="de-DE" altLang="de-DE" sz="2000" dirty="0"/>
              <a:t>'</a:t>
            </a:r>
          </a:p>
          <a:p>
            <a:pPr>
              <a:tabLst>
                <a:tab pos="2476500" algn="l"/>
              </a:tabLst>
            </a:pPr>
            <a:r>
              <a:rPr lang="de-DE" altLang="de-DE" sz="2000" dirty="0" err="1"/>
              <a:t>wīf</a:t>
            </a:r>
            <a:r>
              <a:rPr lang="de-DE" altLang="de-DE" sz="2000" dirty="0"/>
              <a:t> – </a:t>
            </a:r>
            <a:r>
              <a:rPr lang="de-DE" altLang="de-DE" sz="2000" dirty="0" err="1"/>
              <a:t>wī</a:t>
            </a:r>
            <a:r>
              <a:rPr lang="de-DE" altLang="de-DE" sz="2000" dirty="0"/>
              <a:t>[v]es 	'</a:t>
            </a:r>
            <a:r>
              <a:rPr lang="de-DE" altLang="de-DE" sz="2000" dirty="0" err="1"/>
              <a:t>wife</a:t>
            </a:r>
            <a:r>
              <a:rPr lang="de-DE" altLang="de-DE" sz="2000" dirty="0"/>
              <a:t>'</a:t>
            </a:r>
          </a:p>
          <a:p>
            <a:pPr>
              <a:tabLst>
                <a:tab pos="2476500" algn="l"/>
              </a:tabLst>
            </a:pPr>
            <a:r>
              <a:rPr lang="de-DE" altLang="de-DE" sz="2000" dirty="0" err="1"/>
              <a:t>hūs</a:t>
            </a:r>
            <a:r>
              <a:rPr lang="de-DE" altLang="de-DE" sz="2000" dirty="0"/>
              <a:t> – </a:t>
            </a:r>
            <a:r>
              <a:rPr lang="de-DE" altLang="de-DE" sz="2000" dirty="0" err="1"/>
              <a:t>hū</a:t>
            </a:r>
            <a:r>
              <a:rPr lang="de-DE" altLang="de-DE" sz="2000" dirty="0"/>
              <a:t>[z]es	'</a:t>
            </a:r>
            <a:r>
              <a:rPr lang="de-DE" altLang="de-DE" sz="2000" dirty="0" err="1"/>
              <a:t>house</a:t>
            </a:r>
            <a:r>
              <a:rPr lang="de-DE" altLang="de-DE" sz="2000" dirty="0"/>
              <a:t>'</a:t>
            </a:r>
          </a:p>
          <a:p>
            <a:pPr>
              <a:tabLst>
                <a:tab pos="2476500" algn="l"/>
              </a:tabLst>
            </a:pPr>
            <a:r>
              <a:rPr lang="de-DE" altLang="de-DE" sz="2000" dirty="0" err="1"/>
              <a:t>pæþ</a:t>
            </a:r>
            <a:r>
              <a:rPr lang="de-DE" altLang="de-DE" sz="2000" dirty="0"/>
              <a:t> – </a:t>
            </a:r>
            <a:r>
              <a:rPr lang="de-DE" altLang="de-DE" sz="2000" dirty="0" err="1"/>
              <a:t>pæ</a:t>
            </a:r>
            <a:r>
              <a:rPr lang="de-DE" altLang="de-DE" sz="2000" dirty="0"/>
              <a:t>[ð]es	'</a:t>
            </a:r>
            <a:r>
              <a:rPr lang="de-DE" altLang="de-DE" sz="2000" dirty="0" err="1"/>
              <a:t>path</a:t>
            </a:r>
            <a:r>
              <a:rPr lang="de-DE" altLang="de-DE" sz="2000" dirty="0"/>
              <a:t>'</a:t>
            </a:r>
          </a:p>
          <a:p>
            <a:pPr>
              <a:tabLst>
                <a:tab pos="2476500" algn="l"/>
              </a:tabLst>
            </a:pPr>
            <a:r>
              <a:rPr lang="de-DE" altLang="de-DE" sz="2000" dirty="0" err="1"/>
              <a:t>stæf</a:t>
            </a:r>
            <a:r>
              <a:rPr lang="de-DE" altLang="de-DE" sz="2000" dirty="0"/>
              <a:t> – </a:t>
            </a:r>
            <a:r>
              <a:rPr lang="de-DE" altLang="de-DE" sz="2000" dirty="0" err="1"/>
              <a:t>sta</a:t>
            </a:r>
            <a:r>
              <a:rPr lang="de-DE" altLang="de-DE" sz="2000" dirty="0"/>
              <a:t>[v]</a:t>
            </a:r>
            <a:r>
              <a:rPr lang="de-DE" altLang="de-DE" sz="2000" dirty="0" err="1"/>
              <a:t>as</a:t>
            </a:r>
            <a:r>
              <a:rPr lang="de-DE" altLang="de-DE" sz="2000" dirty="0"/>
              <a:t>	'</a:t>
            </a:r>
            <a:r>
              <a:rPr lang="de-DE" altLang="de-DE" sz="2000" dirty="0" err="1"/>
              <a:t>staff</a:t>
            </a:r>
            <a:r>
              <a:rPr lang="de-DE" altLang="de-DE" sz="2000" dirty="0"/>
              <a:t>'</a:t>
            </a:r>
          </a:p>
          <a:p>
            <a:pPr>
              <a:tabLst>
                <a:tab pos="2476500" algn="l"/>
              </a:tabLst>
            </a:pPr>
            <a:r>
              <a:rPr lang="de-DE" altLang="de-DE" sz="2000" dirty="0" err="1"/>
              <a:t>weorþ</a:t>
            </a:r>
            <a:r>
              <a:rPr lang="de-DE" altLang="de-DE" sz="2000" dirty="0"/>
              <a:t> – </a:t>
            </a:r>
            <a:r>
              <a:rPr lang="de-DE" altLang="de-DE" sz="2000" dirty="0" err="1"/>
              <a:t>weor</a:t>
            </a:r>
            <a:r>
              <a:rPr lang="de-DE" altLang="de-DE" sz="2000" dirty="0"/>
              <a:t>[ð]es	'</a:t>
            </a:r>
            <a:r>
              <a:rPr lang="de-DE" altLang="de-DE" sz="2000" dirty="0" err="1"/>
              <a:t>worth</a:t>
            </a:r>
            <a:r>
              <a:rPr lang="de-DE" altLang="de-DE" sz="2000" dirty="0"/>
              <a:t>'</a:t>
            </a:r>
          </a:p>
          <a:p>
            <a:pPr>
              <a:tabLst>
                <a:tab pos="2476500" algn="l"/>
              </a:tabLst>
            </a:pPr>
            <a:r>
              <a:rPr lang="de-DE" altLang="de-DE" sz="2000" dirty="0" err="1"/>
              <a:t>mearh</a:t>
            </a:r>
            <a:r>
              <a:rPr lang="de-DE" altLang="de-DE" sz="2000" dirty="0"/>
              <a:t> – </a:t>
            </a:r>
            <a:r>
              <a:rPr lang="de-DE" altLang="de-DE" sz="2000" dirty="0" err="1"/>
              <a:t>meares</a:t>
            </a:r>
            <a:r>
              <a:rPr lang="de-DE" altLang="de-DE" sz="2000" dirty="0"/>
              <a:t>	'</a:t>
            </a:r>
            <a:r>
              <a:rPr lang="de-DE" altLang="de-DE" sz="2000" dirty="0" err="1"/>
              <a:t>mare</a:t>
            </a:r>
            <a:r>
              <a:rPr lang="de-DE" altLang="de-DE" sz="2000" dirty="0"/>
              <a:t>'</a:t>
            </a:r>
          </a:p>
          <a:p>
            <a:pPr>
              <a:tabLst>
                <a:tab pos="2476500" algn="l"/>
              </a:tabLst>
            </a:pPr>
            <a:r>
              <a:rPr lang="de-DE" altLang="de-DE" sz="2000" dirty="0" err="1"/>
              <a:t>eolh</a:t>
            </a:r>
            <a:r>
              <a:rPr lang="de-DE" altLang="de-DE" sz="2000" dirty="0"/>
              <a:t>  - </a:t>
            </a:r>
            <a:r>
              <a:rPr lang="de-DE" altLang="de-DE" sz="2000" dirty="0" err="1"/>
              <a:t>eoles</a:t>
            </a:r>
            <a:r>
              <a:rPr lang="de-DE" altLang="de-DE" sz="2000" dirty="0"/>
              <a:t>	'</a:t>
            </a:r>
            <a:r>
              <a:rPr lang="de-DE" altLang="de-DE" sz="2000" dirty="0" err="1"/>
              <a:t>elk</a:t>
            </a:r>
            <a:r>
              <a:rPr lang="de-DE" altLang="de-DE" sz="2000" dirty="0"/>
              <a:t>'</a:t>
            </a:r>
          </a:p>
          <a:p>
            <a:pPr>
              <a:tabLst>
                <a:tab pos="2476500" algn="l"/>
              </a:tabLst>
            </a:pPr>
            <a:r>
              <a:rPr lang="de-DE" altLang="de-DE" sz="2000" dirty="0" err="1"/>
              <a:t>hēah</a:t>
            </a:r>
            <a:r>
              <a:rPr lang="de-DE" altLang="de-DE" sz="2000" dirty="0"/>
              <a:t> – </a:t>
            </a:r>
            <a:r>
              <a:rPr lang="de-DE" altLang="de-DE" sz="2000" dirty="0" err="1"/>
              <a:t>hēane</a:t>
            </a:r>
            <a:r>
              <a:rPr lang="de-DE" altLang="de-DE" sz="2000" dirty="0"/>
              <a:t>	'high'</a:t>
            </a:r>
          </a:p>
          <a:p>
            <a:pPr>
              <a:tabLst>
                <a:tab pos="2476500" algn="l"/>
              </a:tabLst>
            </a:pPr>
            <a:endParaRPr lang="de-DE" altLang="de-DE" sz="2000" dirty="0"/>
          </a:p>
        </p:txBody>
      </p:sp>
      <p:sp>
        <p:nvSpPr>
          <p:cNvPr id="39940" name="Rectangle 4"/>
          <p:cNvSpPr>
            <a:spLocks noGrp="1" noChangeArrowheads="1"/>
          </p:cNvSpPr>
          <p:nvPr>
            <p:ph type="body" sz="half" idx="2"/>
          </p:nvPr>
        </p:nvSpPr>
        <p:spPr>
          <a:xfrm>
            <a:off x="4089400" y="1930400"/>
            <a:ext cx="4318000" cy="1346200"/>
          </a:xfrm>
        </p:spPr>
        <p:txBody>
          <a:bodyPr/>
          <a:lstStyle/>
          <a:p>
            <a:pPr marL="0" indent="0">
              <a:buFont typeface="Wingdings 2" pitchFamily="18" charset="2"/>
              <a:buNone/>
            </a:pPr>
            <a:r>
              <a:rPr lang="de-DE" altLang="de-DE" sz="2000"/>
              <a:t>Die generellste Formulierung dieses Prozesses scheint zu sein:  </a:t>
            </a:r>
            <a:br>
              <a:rPr lang="de-DE" altLang="de-DE" sz="2000"/>
            </a:br>
            <a:r>
              <a:rPr lang="de-DE" altLang="de-DE" sz="2000">
                <a:solidFill>
                  <a:srgbClr val="3366CC"/>
                </a:solidFill>
              </a:rPr>
              <a:t>Frikative werden stimmhaft [+sth]  zwischen zwei Sonoranten.</a:t>
            </a:r>
          </a:p>
        </p:txBody>
      </p:sp>
      <p:graphicFrame>
        <p:nvGraphicFramePr>
          <p:cNvPr id="39941" name="Object 5"/>
          <p:cNvGraphicFramePr>
            <a:graphicFrameLocks noChangeAspect="1"/>
          </p:cNvGraphicFramePr>
          <p:nvPr/>
        </p:nvGraphicFramePr>
        <p:xfrm>
          <a:off x="3851275" y="3619500"/>
          <a:ext cx="4911725" cy="908050"/>
        </p:xfrm>
        <a:graphic>
          <a:graphicData uri="http://schemas.openxmlformats.org/presentationml/2006/ole">
            <mc:AlternateContent xmlns:mc="http://schemas.openxmlformats.org/markup-compatibility/2006">
              <mc:Choice xmlns:v="urn:schemas-microsoft-com:vml" Requires="v">
                <p:oleObj spid="_x0000_s39946" name="Equation" r:id="rId4" imgW="2539800" imgH="469800" progId="Equation.DSMT4">
                  <p:embed/>
                </p:oleObj>
              </mc:Choice>
              <mc:Fallback>
                <p:oleObj name="Equation" r:id="rId4" imgW="2539800" imgH="46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3619500"/>
                        <a:ext cx="4911725" cy="908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6"/>
          <p:cNvSpPr>
            <a:spLocks noChangeArrowheads="1"/>
          </p:cNvSpPr>
          <p:nvPr/>
        </p:nvSpPr>
        <p:spPr bwMode="auto">
          <a:xfrm>
            <a:off x="4114800" y="4724400"/>
            <a:ext cx="4775200" cy="134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lgn="l">
              <a:defRPr>
                <a:solidFill>
                  <a:schemeClr val="tx1"/>
                </a:solidFill>
                <a:latin typeface="Arial" pitchFamily="34" charset="0"/>
                <a:cs typeface="Arial" pitchFamily="34" charset="0"/>
              </a:defRPr>
            </a:lvl1pPr>
            <a:lvl2pPr marL="768350" indent="-285750" algn="l">
              <a:defRPr>
                <a:solidFill>
                  <a:schemeClr val="tx1"/>
                </a:solidFill>
                <a:latin typeface="Arial" pitchFamily="34" charset="0"/>
                <a:cs typeface="Arial" pitchFamily="34" charset="0"/>
              </a:defRPr>
            </a:lvl2pPr>
            <a:lvl3pPr marL="1187450" indent="-228600" algn="l">
              <a:defRPr>
                <a:solidFill>
                  <a:schemeClr val="tx1"/>
                </a:solidFill>
                <a:latin typeface="Arial" pitchFamily="34" charset="0"/>
                <a:cs typeface="Arial" pitchFamily="34" charset="0"/>
              </a:defRPr>
            </a:lvl3pPr>
            <a:lvl4pPr marL="1606550" indent="-228600" algn="l">
              <a:defRPr>
                <a:solidFill>
                  <a:schemeClr val="tx1"/>
                </a:solidFill>
                <a:latin typeface="Arial" pitchFamily="34" charset="0"/>
                <a:cs typeface="Arial" pitchFamily="34" charset="0"/>
              </a:defRPr>
            </a:lvl4pPr>
            <a:lvl5pPr marL="2057400" indent="-228600" algn="l">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spcBef>
                <a:spcPct val="20000"/>
              </a:spcBef>
              <a:buClr>
                <a:schemeClr val="tx2"/>
              </a:buClr>
              <a:buFont typeface="Wingdings" pitchFamily="2" charset="2"/>
              <a:buNone/>
            </a:pPr>
            <a:r>
              <a:rPr lang="de-DE" altLang="de-DE" sz="1800" dirty="0">
                <a:effectLst>
                  <a:outerShdw blurRad="38100" dist="38100" dir="2700000" algn="tl">
                    <a:srgbClr val="C0C0C0"/>
                  </a:outerShdw>
                </a:effectLst>
              </a:rPr>
              <a:t>für </a:t>
            </a:r>
            <a:r>
              <a:rPr lang="de-DE" altLang="de-DE" sz="1800" dirty="0" err="1">
                <a:effectLst>
                  <a:outerShdw blurRad="38100" dist="38100" dir="2700000" algn="tl">
                    <a:srgbClr val="C0C0C0"/>
                  </a:outerShdw>
                </a:effectLst>
              </a:rPr>
              <a:t>ae.</a:t>
            </a:r>
            <a:r>
              <a:rPr lang="de-DE" altLang="de-DE" sz="1800" dirty="0">
                <a:effectLst>
                  <a:outerShdw blurRad="38100" dist="38100" dir="2700000" algn="tl">
                    <a:srgbClr val="C0C0C0"/>
                  </a:outerShdw>
                </a:effectLst>
              </a:rPr>
              <a:t> </a:t>
            </a:r>
            <a:r>
              <a:rPr lang="de-DE" altLang="de-DE" sz="1800" dirty="0" err="1">
                <a:solidFill>
                  <a:srgbClr val="009999"/>
                </a:solidFill>
                <a:effectLst>
                  <a:outerShdw blurRad="38100" dist="38100" dir="2700000" algn="tl">
                    <a:srgbClr val="C0C0C0"/>
                  </a:outerShdw>
                </a:effectLst>
              </a:rPr>
              <a:t>mear</a:t>
            </a:r>
            <a:r>
              <a:rPr lang="de-DE" altLang="de-DE" sz="1800" dirty="0">
                <a:solidFill>
                  <a:srgbClr val="009999"/>
                </a:solidFill>
                <a:effectLst>
                  <a:outerShdw blurRad="38100" dist="38100" dir="2700000" algn="tl">
                    <a:srgbClr val="C0C0C0"/>
                  </a:outerShdw>
                </a:effectLst>
              </a:rPr>
              <a:t>[x]</a:t>
            </a:r>
            <a:r>
              <a:rPr lang="de-DE" altLang="de-DE" sz="1800" dirty="0">
                <a:effectLst>
                  <a:outerShdw blurRad="38100" dist="38100" dir="2700000" algn="tl">
                    <a:srgbClr val="C0C0C0"/>
                  </a:outerShdw>
                </a:effectLst>
              </a:rPr>
              <a:t>  wäre nach dieser Regel die Form </a:t>
            </a:r>
            <a:r>
              <a:rPr lang="de-DE" altLang="de-DE" sz="1800" dirty="0" err="1" smtClean="0">
                <a:solidFill>
                  <a:srgbClr val="009999"/>
                </a:solidFill>
                <a:effectLst>
                  <a:outerShdw blurRad="38100" dist="38100" dir="2700000" algn="tl">
                    <a:srgbClr val="C0C0C0"/>
                  </a:outerShdw>
                </a:effectLst>
              </a:rPr>
              <a:t>mear</a:t>
            </a:r>
            <a:r>
              <a:rPr lang="de-DE" altLang="de-DE" sz="1800" dirty="0" smtClean="0">
                <a:solidFill>
                  <a:srgbClr val="009999"/>
                </a:solidFill>
                <a:effectLst>
                  <a:outerShdw blurRad="38100" dist="38100" dir="2700000" algn="tl">
                    <a:srgbClr val="C0C0C0"/>
                  </a:outerShdw>
                </a:effectLst>
              </a:rPr>
              <a:t>[ɣ]es</a:t>
            </a:r>
            <a:r>
              <a:rPr lang="de-DE" altLang="de-DE" sz="1800" dirty="0" smtClean="0">
                <a:effectLst>
                  <a:outerShdw blurRad="38100" dist="38100" dir="2700000" algn="tl">
                    <a:srgbClr val="C0C0C0"/>
                  </a:outerShdw>
                </a:effectLst>
              </a:rPr>
              <a:t> </a:t>
            </a:r>
            <a:r>
              <a:rPr lang="de-DE" altLang="de-DE" sz="1800" dirty="0">
                <a:effectLst>
                  <a:outerShdw blurRad="38100" dist="38100" dir="2700000" algn="tl">
                    <a:srgbClr val="C0C0C0"/>
                  </a:outerShdw>
                </a:effectLst>
              </a:rPr>
              <a:t>zu erwarten. Statt dessen finden wir jedoch </a:t>
            </a:r>
            <a:r>
              <a:rPr lang="de-DE" altLang="de-DE" sz="1800" dirty="0" err="1">
                <a:solidFill>
                  <a:srgbClr val="009999"/>
                </a:solidFill>
                <a:effectLst>
                  <a:outerShdw blurRad="38100" dist="38100" dir="2700000" algn="tl">
                    <a:srgbClr val="C0C0C0"/>
                  </a:outerShdw>
                </a:effectLst>
              </a:rPr>
              <a:t>meares</a:t>
            </a:r>
            <a:r>
              <a:rPr lang="de-DE" altLang="de-DE" sz="1800" dirty="0">
                <a:effectLst>
                  <a:outerShdw blurRad="38100" dist="38100" dir="2700000" algn="tl">
                    <a:srgbClr val="C0C0C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left)">
                                      <p:cBhvr>
                                        <p:cTn id="7" dur="500"/>
                                        <p:tgtEl>
                                          <p:spTgt spid="39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left)">
                                      <p:cBhvr>
                                        <p:cTn id="12" dur="500"/>
                                        <p:tgtEl>
                                          <p:spTgt spid="399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left)">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left)">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wipe(left)">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wipe(left)">
                                      <p:cBhvr>
                                        <p:cTn id="32" dur="500"/>
                                        <p:tgtEl>
                                          <p:spTgt spid="399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wipe(left)">
                                      <p:cBhvr>
                                        <p:cTn id="37" dur="500"/>
                                        <p:tgtEl>
                                          <p:spTgt spid="399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wipe(left)">
                                      <p:cBhvr>
                                        <p:cTn id="42" dur="500"/>
                                        <p:tgtEl>
                                          <p:spTgt spid="399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wipe(left)">
                                      <p:cBhvr>
                                        <p:cTn id="47" dur="500"/>
                                        <p:tgtEl>
                                          <p:spTgt spid="39939">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940">
                                            <p:txEl>
                                              <p:pRg st="0" end="0"/>
                                            </p:txEl>
                                          </p:spTgt>
                                        </p:tgtEl>
                                        <p:attrNameLst>
                                          <p:attrName>style.visibility</p:attrName>
                                        </p:attrNameLst>
                                      </p:cBhvr>
                                      <p:to>
                                        <p:strVal val="visible"/>
                                      </p:to>
                                    </p:set>
                                    <p:animEffect transition="in" filter="wipe(left)">
                                      <p:cBhvr>
                                        <p:cTn id="52" dur="500"/>
                                        <p:tgtEl>
                                          <p:spTgt spid="39940">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9941"/>
                                        </p:tgtEl>
                                        <p:attrNameLst>
                                          <p:attrName>style.visibility</p:attrName>
                                        </p:attrNameLst>
                                      </p:cBhvr>
                                      <p:to>
                                        <p:strVal val="visible"/>
                                      </p:to>
                                    </p:set>
                                    <p:animEffect transition="in" filter="wipe(left)">
                                      <p:cBhvr>
                                        <p:cTn id="57" dur="500"/>
                                        <p:tgtEl>
                                          <p:spTgt spid="399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9942"/>
                                        </p:tgtEl>
                                        <p:attrNameLst>
                                          <p:attrName>style.visibility</p:attrName>
                                        </p:attrNameLst>
                                      </p:cBhvr>
                                      <p:to>
                                        <p:strVal val="visible"/>
                                      </p:to>
                                    </p:set>
                                    <p:animEffect transition="in" filter="wipe(left)">
                                      <p:cBhvr>
                                        <p:cTn id="6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P spid="39940" grpId="0" build="p" autoUpdateAnimBg="0"/>
      <p:bldP spid="39942"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altLang="de-DE"/>
              <a:t>Regelanordnung</a:t>
            </a:r>
          </a:p>
        </p:txBody>
      </p:sp>
      <p:sp>
        <p:nvSpPr>
          <p:cNvPr id="40963" name="Rectangle 3"/>
          <p:cNvSpPr>
            <a:spLocks noGrp="1" noChangeArrowheads="1"/>
          </p:cNvSpPr>
          <p:nvPr>
            <p:ph type="body" idx="1"/>
          </p:nvPr>
        </p:nvSpPr>
        <p:spPr>
          <a:xfrm>
            <a:off x="990600" y="1600200"/>
            <a:ext cx="7772400" cy="1600200"/>
          </a:xfrm>
        </p:spPr>
        <p:txBody>
          <a:bodyPr/>
          <a:lstStyle/>
          <a:p>
            <a:pPr marL="0" indent="0" algn="just">
              <a:lnSpc>
                <a:spcPct val="90000"/>
              </a:lnSpc>
              <a:buFont typeface="Wingdings 2" pitchFamily="18" charset="2"/>
              <a:buNone/>
            </a:pPr>
            <a:r>
              <a:rPr lang="de-DE" altLang="de-DE" sz="2000"/>
              <a:t>Die Erklärung für die Alternationen </a:t>
            </a:r>
            <a:r>
              <a:rPr lang="de-DE" altLang="de-DE" sz="2000" i="1">
                <a:solidFill>
                  <a:srgbClr val="009999"/>
                </a:solidFill>
              </a:rPr>
              <a:t>mearh – meares</a:t>
            </a:r>
            <a:r>
              <a:rPr lang="de-DE" altLang="de-DE" sz="2000"/>
              <a:t>, </a:t>
            </a:r>
            <a:r>
              <a:rPr lang="de-DE" altLang="de-DE" sz="2000" i="1">
                <a:solidFill>
                  <a:srgbClr val="009999"/>
                </a:solidFill>
              </a:rPr>
              <a:t>eolh –eoles</a:t>
            </a:r>
            <a:r>
              <a:rPr lang="de-DE" altLang="de-DE" sz="2000"/>
              <a:t> etc. ist, dass im gleichen Kontext, in dem Lenisierung stattfand der Velare Frikativ /x/ getilgt worden ist. Für die Erklärung der Formen ist jedoch entscheidend, dass die Regeln in einer bestimmten Reihenfolge angewandt werden:</a:t>
            </a:r>
          </a:p>
        </p:txBody>
      </p:sp>
      <p:grpSp>
        <p:nvGrpSpPr>
          <p:cNvPr id="40964" name="Group 4"/>
          <p:cNvGrpSpPr>
            <a:grpSpLocks/>
          </p:cNvGrpSpPr>
          <p:nvPr/>
        </p:nvGrpSpPr>
        <p:grpSpPr bwMode="auto">
          <a:xfrm>
            <a:off x="1076325" y="3097213"/>
            <a:ext cx="4827588" cy="1549400"/>
            <a:chOff x="726" y="2015"/>
            <a:chExt cx="3041" cy="976"/>
          </a:xfrm>
        </p:grpSpPr>
        <p:graphicFrame>
          <p:nvGraphicFramePr>
            <p:cNvPr id="40965" name="Object 5"/>
            <p:cNvGraphicFramePr>
              <a:graphicFrameLocks noChangeAspect="1"/>
            </p:cNvGraphicFramePr>
            <p:nvPr/>
          </p:nvGraphicFramePr>
          <p:xfrm>
            <a:off x="960" y="2278"/>
            <a:ext cx="2807" cy="713"/>
          </p:xfrm>
          <a:graphic>
            <a:graphicData uri="http://schemas.openxmlformats.org/presentationml/2006/ole">
              <mc:AlternateContent xmlns:mc="http://schemas.openxmlformats.org/markup-compatibility/2006">
                <mc:Choice xmlns:v="urn:schemas-microsoft-com:vml" Requires="v">
                  <p:oleObj spid="_x0000_s40974" name="Equation" r:id="rId4" imgW="2349360" imgH="596880" progId="Equation.DSMT4">
                    <p:embed/>
                  </p:oleObj>
                </mc:Choice>
                <mc:Fallback>
                  <p:oleObj name="Equation" r:id="rId4" imgW="2349360" imgH="59688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2278"/>
                          <a:ext cx="2807" cy="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6" name="Text Box 6"/>
            <p:cNvSpPr txBox="1">
              <a:spLocks noChangeArrowheads="1"/>
            </p:cNvSpPr>
            <p:nvPr/>
          </p:nvSpPr>
          <p:spPr bwMode="auto">
            <a:xfrm>
              <a:off x="726" y="2015"/>
              <a:ext cx="9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R1 Tilgung:</a:t>
              </a:r>
            </a:p>
          </p:txBody>
        </p:sp>
      </p:grpSp>
      <p:grpSp>
        <p:nvGrpSpPr>
          <p:cNvPr id="40967" name="Group 7"/>
          <p:cNvGrpSpPr>
            <a:grpSpLocks/>
          </p:cNvGrpSpPr>
          <p:nvPr/>
        </p:nvGrpSpPr>
        <p:grpSpPr bwMode="auto">
          <a:xfrm>
            <a:off x="1050925" y="4773613"/>
            <a:ext cx="5359400" cy="1368425"/>
            <a:chOff x="662" y="3007"/>
            <a:chExt cx="3376" cy="862"/>
          </a:xfrm>
        </p:grpSpPr>
        <p:graphicFrame>
          <p:nvGraphicFramePr>
            <p:cNvPr id="40968" name="Object 8"/>
            <p:cNvGraphicFramePr>
              <a:graphicFrameLocks noChangeAspect="1"/>
            </p:cNvGraphicFramePr>
            <p:nvPr/>
          </p:nvGraphicFramePr>
          <p:xfrm>
            <a:off x="995" y="3308"/>
            <a:ext cx="3043" cy="561"/>
          </p:xfrm>
          <a:graphic>
            <a:graphicData uri="http://schemas.openxmlformats.org/presentationml/2006/ole">
              <mc:AlternateContent xmlns:mc="http://schemas.openxmlformats.org/markup-compatibility/2006">
                <mc:Choice xmlns:v="urn:schemas-microsoft-com:vml" Requires="v">
                  <p:oleObj spid="_x0000_s40975" name="Equation" r:id="rId6" imgW="2552400" imgH="469800" progId="Equation.DSMT4">
                    <p:embed/>
                  </p:oleObj>
                </mc:Choice>
                <mc:Fallback>
                  <p:oleObj name="Equation" r:id="rId6" imgW="2552400" imgH="4698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 y="3308"/>
                          <a:ext cx="3043" cy="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9" name="Text Box 9"/>
            <p:cNvSpPr txBox="1">
              <a:spLocks noChangeArrowheads="1"/>
            </p:cNvSpPr>
            <p:nvPr/>
          </p:nvSpPr>
          <p:spPr bwMode="auto">
            <a:xfrm>
              <a:off x="662" y="3007"/>
              <a:ext cx="1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R2 Lenisierung:</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500"/>
                                        <p:tgtEl>
                                          <p:spTgt spid="409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wipe(left)">
                                      <p:cBhvr>
                                        <p:cTn id="12" dur="5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altLang="de-DE"/>
              <a:t>Regelanordnung</a:t>
            </a:r>
          </a:p>
        </p:txBody>
      </p:sp>
      <p:sp>
        <p:nvSpPr>
          <p:cNvPr id="41987" name="Text Box 3"/>
          <p:cNvSpPr txBox="1">
            <a:spLocks noChangeArrowheads="1"/>
          </p:cNvSpPr>
          <p:nvPr/>
        </p:nvSpPr>
        <p:spPr bwMode="auto">
          <a:xfrm>
            <a:off x="1025525" y="2436813"/>
            <a:ext cx="1484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R1 Tilgung:</a:t>
            </a:r>
          </a:p>
        </p:txBody>
      </p:sp>
      <p:sp>
        <p:nvSpPr>
          <p:cNvPr id="41988" name="Text Box 4"/>
          <p:cNvSpPr txBox="1">
            <a:spLocks noChangeArrowheads="1"/>
          </p:cNvSpPr>
          <p:nvPr/>
        </p:nvSpPr>
        <p:spPr bwMode="auto">
          <a:xfrm>
            <a:off x="1000125" y="3021013"/>
            <a:ext cx="1963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R2 Lenisierung:</a:t>
            </a:r>
          </a:p>
        </p:txBody>
      </p:sp>
      <p:sp>
        <p:nvSpPr>
          <p:cNvPr id="41989" name="Text Box 5"/>
          <p:cNvSpPr txBox="1">
            <a:spLocks noChangeArrowheads="1"/>
          </p:cNvSpPr>
          <p:nvPr/>
        </p:nvSpPr>
        <p:spPr bwMode="auto">
          <a:xfrm>
            <a:off x="3336925" y="1801813"/>
            <a:ext cx="1260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gn="l">
              <a:lnSpc>
                <a:spcPct val="90000"/>
              </a:lnSpc>
              <a:spcBef>
                <a:spcPct val="20000"/>
              </a:spcBef>
              <a:buClr>
                <a:schemeClr val="tx2"/>
              </a:buClr>
              <a:buFont typeface="Wingdings" pitchFamily="2" charset="2"/>
              <a:buNone/>
            </a:pPr>
            <a:r>
              <a:rPr lang="de-DE" altLang="de-DE" sz="2000" i="1">
                <a:solidFill>
                  <a:srgbClr val="009999"/>
                </a:solidFill>
                <a:effectLst>
                  <a:outerShdw blurRad="38100" dist="38100" dir="2700000" algn="tl">
                    <a:srgbClr val="C0C0C0"/>
                  </a:outerShdw>
                </a:effectLst>
                <a:latin typeface="Arial" pitchFamily="34" charset="0"/>
                <a:cs typeface="Times New Roman" pitchFamily="18" charset="0"/>
              </a:rPr>
              <a:t>mear[x]+es</a:t>
            </a:r>
          </a:p>
        </p:txBody>
      </p:sp>
      <p:sp>
        <p:nvSpPr>
          <p:cNvPr id="41990" name="Text Box 6"/>
          <p:cNvSpPr txBox="1">
            <a:spLocks noChangeArrowheads="1"/>
          </p:cNvSpPr>
          <p:nvPr/>
        </p:nvSpPr>
        <p:spPr bwMode="auto">
          <a:xfrm>
            <a:off x="1025525" y="1801813"/>
            <a:ext cx="817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Input:</a:t>
            </a:r>
          </a:p>
        </p:txBody>
      </p:sp>
      <p:sp>
        <p:nvSpPr>
          <p:cNvPr id="41991" name="Text Box 7"/>
          <p:cNvSpPr txBox="1">
            <a:spLocks noChangeArrowheads="1"/>
          </p:cNvSpPr>
          <p:nvPr/>
        </p:nvSpPr>
        <p:spPr bwMode="auto">
          <a:xfrm>
            <a:off x="1000125" y="3605213"/>
            <a:ext cx="101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Output:</a:t>
            </a:r>
          </a:p>
        </p:txBody>
      </p:sp>
      <p:sp>
        <p:nvSpPr>
          <p:cNvPr id="41992" name="Text Box 8"/>
          <p:cNvSpPr txBox="1">
            <a:spLocks noChangeArrowheads="1"/>
          </p:cNvSpPr>
          <p:nvPr/>
        </p:nvSpPr>
        <p:spPr bwMode="auto">
          <a:xfrm>
            <a:off x="3311525" y="3630613"/>
            <a:ext cx="8461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gn="l">
              <a:lnSpc>
                <a:spcPct val="90000"/>
              </a:lnSpc>
              <a:spcBef>
                <a:spcPct val="20000"/>
              </a:spcBef>
              <a:buClr>
                <a:schemeClr val="tx2"/>
              </a:buClr>
              <a:buFont typeface="Wingdings" pitchFamily="2" charset="2"/>
              <a:buNone/>
            </a:pPr>
            <a:r>
              <a:rPr lang="de-DE" altLang="de-DE" sz="2000" i="1">
                <a:solidFill>
                  <a:srgbClr val="009999"/>
                </a:solidFill>
                <a:effectLst>
                  <a:outerShdw blurRad="38100" dist="38100" dir="2700000" algn="tl">
                    <a:srgbClr val="C0C0C0"/>
                  </a:outerShdw>
                </a:effectLst>
                <a:latin typeface="Arial" pitchFamily="34" charset="0"/>
                <a:cs typeface="Times New Roman" pitchFamily="18" charset="0"/>
              </a:rPr>
              <a:t>meares</a:t>
            </a:r>
          </a:p>
        </p:txBody>
      </p:sp>
      <p:sp>
        <p:nvSpPr>
          <p:cNvPr id="41993" name="Text Box 9"/>
          <p:cNvSpPr txBox="1">
            <a:spLocks noChangeArrowheads="1"/>
          </p:cNvSpPr>
          <p:nvPr/>
        </p:nvSpPr>
        <p:spPr bwMode="auto">
          <a:xfrm>
            <a:off x="4632325" y="2995613"/>
            <a:ext cx="1484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R1 Tilgung:</a:t>
            </a:r>
          </a:p>
        </p:txBody>
      </p:sp>
      <p:sp>
        <p:nvSpPr>
          <p:cNvPr id="41994" name="Text Box 10"/>
          <p:cNvSpPr txBox="1">
            <a:spLocks noChangeArrowheads="1"/>
          </p:cNvSpPr>
          <p:nvPr/>
        </p:nvSpPr>
        <p:spPr bwMode="auto">
          <a:xfrm>
            <a:off x="4632325" y="2436813"/>
            <a:ext cx="1963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R2 Lenisierung:</a:t>
            </a:r>
          </a:p>
        </p:txBody>
      </p:sp>
      <p:sp>
        <p:nvSpPr>
          <p:cNvPr id="41995" name="Text Box 11"/>
          <p:cNvSpPr txBox="1">
            <a:spLocks noChangeArrowheads="1"/>
          </p:cNvSpPr>
          <p:nvPr/>
        </p:nvSpPr>
        <p:spPr bwMode="auto">
          <a:xfrm>
            <a:off x="6994525" y="1827213"/>
            <a:ext cx="1260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gn="l">
              <a:lnSpc>
                <a:spcPct val="90000"/>
              </a:lnSpc>
              <a:spcBef>
                <a:spcPct val="20000"/>
              </a:spcBef>
              <a:buClr>
                <a:schemeClr val="tx2"/>
              </a:buClr>
              <a:buFont typeface="Wingdings" pitchFamily="2" charset="2"/>
              <a:buNone/>
            </a:pPr>
            <a:r>
              <a:rPr lang="de-DE" altLang="de-DE" sz="2000" i="1" dirty="0" err="1">
                <a:solidFill>
                  <a:srgbClr val="009999"/>
                </a:solidFill>
                <a:effectLst>
                  <a:outerShdw blurRad="38100" dist="38100" dir="2700000" algn="tl">
                    <a:srgbClr val="C0C0C0"/>
                  </a:outerShdw>
                </a:effectLst>
                <a:latin typeface="Arial" pitchFamily="34" charset="0"/>
                <a:cs typeface="Times New Roman" pitchFamily="18" charset="0"/>
              </a:rPr>
              <a:t>mear</a:t>
            </a:r>
            <a:r>
              <a:rPr lang="de-DE" altLang="de-DE" sz="2000" i="1" dirty="0">
                <a:solidFill>
                  <a:srgbClr val="009999"/>
                </a:solidFill>
                <a:effectLst>
                  <a:outerShdw blurRad="38100" dist="38100" dir="2700000" algn="tl">
                    <a:srgbClr val="C0C0C0"/>
                  </a:outerShdw>
                </a:effectLst>
                <a:latin typeface="Arial" pitchFamily="34" charset="0"/>
                <a:cs typeface="Times New Roman" pitchFamily="18" charset="0"/>
              </a:rPr>
              <a:t>[x]+es</a:t>
            </a:r>
          </a:p>
        </p:txBody>
      </p:sp>
      <p:sp>
        <p:nvSpPr>
          <p:cNvPr id="41996" name="Text Box 12"/>
          <p:cNvSpPr txBox="1">
            <a:spLocks noChangeArrowheads="1"/>
          </p:cNvSpPr>
          <p:nvPr/>
        </p:nvSpPr>
        <p:spPr bwMode="auto">
          <a:xfrm>
            <a:off x="4657725" y="3630613"/>
            <a:ext cx="101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p>
            <a:pPr algn="l">
              <a:lnSpc>
                <a:spcPct val="90000"/>
              </a:lnSpc>
              <a:spcBef>
                <a:spcPct val="20000"/>
              </a:spcBef>
              <a:buClr>
                <a:schemeClr val="tx2"/>
              </a:buClr>
              <a:buFont typeface="Wingdings" pitchFamily="2" charset="2"/>
              <a:buNone/>
            </a:pPr>
            <a:r>
              <a:rPr lang="de-DE" altLang="de-DE" sz="2000">
                <a:effectLst>
                  <a:outerShdw blurRad="38100" dist="38100" dir="2700000" algn="tl">
                    <a:srgbClr val="C0C0C0"/>
                  </a:outerShdw>
                </a:effectLst>
                <a:latin typeface="Arial" pitchFamily="34" charset="0"/>
                <a:cs typeface="Times New Roman" pitchFamily="18" charset="0"/>
              </a:rPr>
              <a:t>Output:</a:t>
            </a:r>
          </a:p>
        </p:txBody>
      </p:sp>
      <p:sp>
        <p:nvSpPr>
          <p:cNvPr id="41997" name="Text Box 13"/>
          <p:cNvSpPr txBox="1">
            <a:spLocks noChangeArrowheads="1"/>
          </p:cNvSpPr>
          <p:nvPr/>
        </p:nvSpPr>
        <p:spPr bwMode="auto">
          <a:xfrm>
            <a:off x="6943725" y="3656013"/>
            <a:ext cx="1085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gn="l">
              <a:lnSpc>
                <a:spcPct val="90000"/>
              </a:lnSpc>
              <a:spcBef>
                <a:spcPct val="20000"/>
              </a:spcBef>
              <a:buClr>
                <a:schemeClr val="tx2"/>
              </a:buClr>
              <a:buFont typeface="Wingdings" pitchFamily="2" charset="2"/>
              <a:buNone/>
            </a:pPr>
            <a:r>
              <a:rPr lang="de-DE" altLang="de-DE" sz="2000" i="1">
                <a:solidFill>
                  <a:srgbClr val="009999"/>
                </a:solidFill>
                <a:effectLst>
                  <a:outerShdw blurRad="38100" dist="38100" dir="2700000" algn="tl">
                    <a:srgbClr val="C0C0C0"/>
                  </a:outerShdw>
                </a:effectLst>
                <a:latin typeface="Arial" pitchFamily="34" charset="0"/>
                <a:cs typeface="Times New Roman" pitchFamily="18" charset="0"/>
              </a:rPr>
              <a:t>*mearges</a:t>
            </a:r>
          </a:p>
        </p:txBody>
      </p:sp>
      <p:sp>
        <p:nvSpPr>
          <p:cNvPr id="41998" name="Text Box 14"/>
          <p:cNvSpPr txBox="1">
            <a:spLocks noChangeArrowheads="1"/>
          </p:cNvSpPr>
          <p:nvPr/>
        </p:nvSpPr>
        <p:spPr bwMode="auto">
          <a:xfrm>
            <a:off x="6994525" y="2455863"/>
            <a:ext cx="1316066"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gn="l">
              <a:lnSpc>
                <a:spcPct val="90000"/>
              </a:lnSpc>
              <a:spcBef>
                <a:spcPct val="20000"/>
              </a:spcBef>
              <a:buClr>
                <a:schemeClr val="tx2"/>
              </a:buClr>
              <a:buFont typeface="Wingdings" pitchFamily="2" charset="2"/>
              <a:buNone/>
            </a:pPr>
            <a:r>
              <a:rPr lang="de-DE" altLang="de-DE" sz="2000" i="1" dirty="0" err="1" smtClean="0">
                <a:solidFill>
                  <a:srgbClr val="009999"/>
                </a:solidFill>
                <a:effectLst>
                  <a:outerShdw blurRad="38100" dist="38100" dir="2700000" algn="tl">
                    <a:srgbClr val="C0C0C0"/>
                  </a:outerShdw>
                </a:effectLst>
                <a:latin typeface="Arial" pitchFamily="34" charset="0"/>
                <a:cs typeface="Times New Roman" pitchFamily="18" charset="0"/>
              </a:rPr>
              <a:t>mear</a:t>
            </a:r>
            <a:r>
              <a:rPr lang="de-DE" altLang="de-DE" sz="2000" i="1" dirty="0" smtClean="0">
                <a:solidFill>
                  <a:srgbClr val="009999"/>
                </a:solidFill>
                <a:effectLst>
                  <a:outerShdw blurRad="38100" dist="38100" dir="2700000" algn="tl">
                    <a:srgbClr val="C0C0C0"/>
                  </a:outerShdw>
                </a:effectLst>
                <a:latin typeface="Arial" pitchFamily="34" charset="0"/>
                <a:cs typeface="Times New Roman" pitchFamily="18" charset="0"/>
              </a:rPr>
              <a:t>[</a:t>
            </a:r>
            <a:r>
              <a:rPr lang="de-DE" altLang="de-DE" sz="2000" i="1" dirty="0" smtClean="0">
                <a:solidFill>
                  <a:srgbClr val="009999"/>
                </a:solidFill>
                <a:effectLst>
                  <a:outerShdw blurRad="38100" dist="38100" dir="2700000" algn="tl">
                    <a:srgbClr val="C0C0C0"/>
                  </a:outerShdw>
                </a:effectLst>
                <a:latin typeface="Arial" panose="020B0604020202020204" pitchFamily="34" charset="0"/>
              </a:rPr>
              <a:t>ɣ</a:t>
            </a:r>
            <a:r>
              <a:rPr lang="de-DE" altLang="de-DE" sz="2000" i="1" dirty="0" smtClean="0">
                <a:solidFill>
                  <a:srgbClr val="009999"/>
                </a:solidFill>
                <a:effectLst>
                  <a:outerShdw blurRad="38100" dist="38100" dir="2700000" algn="tl">
                    <a:srgbClr val="C0C0C0"/>
                  </a:outerShdw>
                </a:effectLst>
                <a:latin typeface="Arial" pitchFamily="34" charset="0"/>
                <a:cs typeface="Times New Roman" pitchFamily="18" charset="0"/>
              </a:rPr>
              <a:t>]+</a:t>
            </a:r>
            <a:r>
              <a:rPr lang="de-DE" altLang="de-DE" sz="2000" i="1" dirty="0">
                <a:solidFill>
                  <a:srgbClr val="009999"/>
                </a:solidFill>
                <a:effectLst>
                  <a:outerShdw blurRad="38100" dist="38100" dir="2700000" algn="tl">
                    <a:srgbClr val="C0C0C0"/>
                  </a:outerShdw>
                </a:effectLst>
                <a:latin typeface="Arial" pitchFamily="34" charset="0"/>
                <a:cs typeface="Times New Roman" pitchFamily="18" charset="0"/>
              </a:rPr>
              <a:t>es</a:t>
            </a:r>
          </a:p>
        </p:txBody>
      </p:sp>
      <p:sp>
        <p:nvSpPr>
          <p:cNvPr id="41999" name="Text Box 15"/>
          <p:cNvSpPr txBox="1">
            <a:spLocks noChangeArrowheads="1"/>
          </p:cNvSpPr>
          <p:nvPr/>
        </p:nvSpPr>
        <p:spPr bwMode="auto">
          <a:xfrm>
            <a:off x="1117600" y="4291013"/>
            <a:ext cx="71913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038" rIns="0" bIns="46038">
            <a:spAutoFit/>
          </a:bodyPr>
          <a:lstStyle/>
          <a:p>
            <a:pPr algn="just">
              <a:lnSpc>
                <a:spcPct val="90000"/>
              </a:lnSpc>
              <a:spcBef>
                <a:spcPct val="20000"/>
              </a:spcBef>
              <a:buClr>
                <a:schemeClr val="tx2"/>
              </a:buClr>
              <a:buFont typeface="Wingdings" pitchFamily="2" charset="2"/>
              <a:buNone/>
            </a:pPr>
            <a:r>
              <a:rPr lang="de-DE" altLang="de-DE" sz="2000" dirty="0">
                <a:effectLst>
                  <a:outerShdw blurRad="38100" dist="38100" dir="2700000" algn="tl">
                    <a:srgbClr val="C0C0C0"/>
                  </a:outerShdw>
                </a:effectLst>
                <a:latin typeface="Arial" pitchFamily="34" charset="0"/>
                <a:cs typeface="Times New Roman" pitchFamily="18" charset="0"/>
              </a:rPr>
              <a:t>Da in einem derartigen System der Output einer Regel der Input für eine andere Regel sein kann, kommt der Regelanordnung eine ganz entscheidende Rolle zu.</a:t>
            </a:r>
          </a:p>
          <a:p>
            <a:pPr algn="just">
              <a:lnSpc>
                <a:spcPct val="90000"/>
              </a:lnSpc>
              <a:spcBef>
                <a:spcPct val="20000"/>
              </a:spcBef>
              <a:buClr>
                <a:schemeClr val="tx2"/>
              </a:buClr>
              <a:buFont typeface="Wingdings" pitchFamily="2" charset="2"/>
              <a:buNone/>
            </a:pPr>
            <a:r>
              <a:rPr lang="de-DE" altLang="de-DE" sz="2000" dirty="0">
                <a:effectLst>
                  <a:outerShdw blurRad="38100" dist="38100" dir="2700000" algn="tl">
                    <a:srgbClr val="C0C0C0"/>
                  </a:outerShdw>
                </a:effectLst>
                <a:latin typeface="Arial" pitchFamily="34" charset="0"/>
                <a:cs typeface="Times New Roman" pitchFamily="18" charset="0"/>
              </a:rPr>
              <a:t>Die Regelanordnung in der systematischen Beschreibung ist häufig der Reflex einer chronologischen Abfolge in der historischen Lautentwicklung.</a:t>
            </a:r>
          </a:p>
        </p:txBody>
      </p:sp>
      <p:sp>
        <p:nvSpPr>
          <p:cNvPr id="42000" name="Text Box 16"/>
          <p:cNvSpPr txBox="1">
            <a:spLocks noChangeArrowheads="1"/>
          </p:cNvSpPr>
          <p:nvPr/>
        </p:nvSpPr>
        <p:spPr bwMode="auto">
          <a:xfrm>
            <a:off x="3336925" y="2436813"/>
            <a:ext cx="993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46038" rIns="0" bIns="46038">
            <a:spAutoFit/>
          </a:bodyPr>
          <a:lstStyle/>
          <a:p>
            <a:pPr algn="l">
              <a:lnSpc>
                <a:spcPct val="90000"/>
              </a:lnSpc>
              <a:spcBef>
                <a:spcPct val="20000"/>
              </a:spcBef>
              <a:buClr>
                <a:schemeClr val="tx2"/>
              </a:buClr>
              <a:buFont typeface="Wingdings" pitchFamily="2" charset="2"/>
              <a:buNone/>
            </a:pPr>
            <a:r>
              <a:rPr lang="de-DE" altLang="de-DE" sz="2000" i="1">
                <a:solidFill>
                  <a:srgbClr val="009999"/>
                </a:solidFill>
                <a:effectLst>
                  <a:outerShdw blurRad="38100" dist="38100" dir="2700000" algn="tl">
                    <a:srgbClr val="C0C0C0"/>
                  </a:outerShdw>
                </a:effectLst>
                <a:latin typeface="Arial" pitchFamily="34" charset="0"/>
                <a:cs typeface="Times New Roman" pitchFamily="18" charset="0"/>
              </a:rPr>
              <a:t>mear+es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ipe(left)">
                                      <p:cBhvr>
                                        <p:cTn id="7" dur="5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00"/>
                                        </p:tgtEl>
                                        <p:attrNameLst>
                                          <p:attrName>style.visibility</p:attrName>
                                        </p:attrNameLst>
                                      </p:cBhvr>
                                      <p:to>
                                        <p:strVal val="visible"/>
                                      </p:to>
                                    </p:set>
                                    <p:animEffect transition="in" filter="wipe(left)">
                                      <p:cBhvr>
                                        <p:cTn id="12" dur="500"/>
                                        <p:tgtEl>
                                          <p:spTgt spid="420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988"/>
                                        </p:tgtEl>
                                        <p:attrNameLst>
                                          <p:attrName>style.visibility</p:attrName>
                                        </p:attrNameLst>
                                      </p:cBhvr>
                                      <p:to>
                                        <p:strVal val="visible"/>
                                      </p:to>
                                    </p:set>
                                    <p:animEffect transition="in" filter="wipe(left)">
                                      <p:cBhvr>
                                        <p:cTn id="17" dur="500"/>
                                        <p:tgtEl>
                                          <p:spTgt spid="419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991"/>
                                        </p:tgtEl>
                                        <p:attrNameLst>
                                          <p:attrName>style.visibility</p:attrName>
                                        </p:attrNameLst>
                                      </p:cBhvr>
                                      <p:to>
                                        <p:strVal val="visible"/>
                                      </p:to>
                                    </p:set>
                                    <p:animEffect transition="in" filter="wipe(left)">
                                      <p:cBhvr>
                                        <p:cTn id="22" dur="500"/>
                                        <p:tgtEl>
                                          <p:spTgt spid="419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992"/>
                                        </p:tgtEl>
                                        <p:attrNameLst>
                                          <p:attrName>style.visibility</p:attrName>
                                        </p:attrNameLst>
                                      </p:cBhvr>
                                      <p:to>
                                        <p:strVal val="visible"/>
                                      </p:to>
                                    </p:set>
                                    <p:animEffect transition="in" filter="wipe(left)">
                                      <p:cBhvr>
                                        <p:cTn id="27" dur="500"/>
                                        <p:tgtEl>
                                          <p:spTgt spid="419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1995"/>
                                        </p:tgtEl>
                                        <p:attrNameLst>
                                          <p:attrName>style.visibility</p:attrName>
                                        </p:attrNameLst>
                                      </p:cBhvr>
                                      <p:to>
                                        <p:strVal val="visible"/>
                                      </p:to>
                                    </p:set>
                                    <p:animEffect transition="in" filter="wipe(left)">
                                      <p:cBhvr>
                                        <p:cTn id="32" dur="500"/>
                                        <p:tgtEl>
                                          <p:spTgt spid="4199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994"/>
                                        </p:tgtEl>
                                        <p:attrNameLst>
                                          <p:attrName>style.visibility</p:attrName>
                                        </p:attrNameLst>
                                      </p:cBhvr>
                                      <p:to>
                                        <p:strVal val="visible"/>
                                      </p:to>
                                    </p:set>
                                    <p:animEffect transition="in" filter="wipe(left)">
                                      <p:cBhvr>
                                        <p:cTn id="37" dur="500"/>
                                        <p:tgtEl>
                                          <p:spTgt spid="4199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998"/>
                                        </p:tgtEl>
                                        <p:attrNameLst>
                                          <p:attrName>style.visibility</p:attrName>
                                        </p:attrNameLst>
                                      </p:cBhvr>
                                      <p:to>
                                        <p:strVal val="visible"/>
                                      </p:to>
                                    </p:set>
                                    <p:animEffect transition="in" filter="wipe(left)">
                                      <p:cBhvr>
                                        <p:cTn id="42" dur="500"/>
                                        <p:tgtEl>
                                          <p:spTgt spid="4199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1993"/>
                                        </p:tgtEl>
                                        <p:attrNameLst>
                                          <p:attrName>style.visibility</p:attrName>
                                        </p:attrNameLst>
                                      </p:cBhvr>
                                      <p:to>
                                        <p:strVal val="visible"/>
                                      </p:to>
                                    </p:set>
                                    <p:animEffect transition="in" filter="wipe(left)">
                                      <p:cBhvr>
                                        <p:cTn id="47" dur="500"/>
                                        <p:tgtEl>
                                          <p:spTgt spid="419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1996"/>
                                        </p:tgtEl>
                                        <p:attrNameLst>
                                          <p:attrName>style.visibility</p:attrName>
                                        </p:attrNameLst>
                                      </p:cBhvr>
                                      <p:to>
                                        <p:strVal val="visible"/>
                                      </p:to>
                                    </p:set>
                                    <p:animEffect transition="in" filter="wipe(left)">
                                      <p:cBhvr>
                                        <p:cTn id="52" dur="500"/>
                                        <p:tgtEl>
                                          <p:spTgt spid="4199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1997"/>
                                        </p:tgtEl>
                                        <p:attrNameLst>
                                          <p:attrName>style.visibility</p:attrName>
                                        </p:attrNameLst>
                                      </p:cBhvr>
                                      <p:to>
                                        <p:strVal val="visible"/>
                                      </p:to>
                                    </p:set>
                                    <p:animEffect transition="in" filter="wipe(left)">
                                      <p:cBhvr>
                                        <p:cTn id="57" dur="500"/>
                                        <p:tgtEl>
                                          <p:spTgt spid="4199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1999"/>
                                        </p:tgtEl>
                                        <p:attrNameLst>
                                          <p:attrName>style.visibility</p:attrName>
                                        </p:attrNameLst>
                                      </p:cBhvr>
                                      <p:to>
                                        <p:strVal val="visible"/>
                                      </p:to>
                                    </p:set>
                                    <p:animEffect transition="in" filter="wipe(up)">
                                      <p:cBhvr>
                                        <p:cTn id="62" dur="500"/>
                                        <p:tgtEl>
                                          <p:spTgt spid="41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1991" grpId="0" autoUpdateAnimBg="0"/>
      <p:bldP spid="41992" grpId="0" autoUpdateAnimBg="0"/>
      <p:bldP spid="41993" grpId="0" autoUpdateAnimBg="0"/>
      <p:bldP spid="41994" grpId="0" autoUpdateAnimBg="0"/>
      <p:bldP spid="41995" grpId="0" autoUpdateAnimBg="0"/>
      <p:bldP spid="41996" grpId="0" autoUpdateAnimBg="0"/>
      <p:bldP spid="41997" grpId="0" autoUpdateAnimBg="0"/>
      <p:bldP spid="41998" grpId="0" autoUpdateAnimBg="0"/>
      <p:bldP spid="41999" grpId="0" autoUpdateAnimBg="0"/>
      <p:bldP spid="4200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altLang="de-DE"/>
              <a:t>Deutsche Auslautverhärtung: erster Versuch</a:t>
            </a:r>
          </a:p>
        </p:txBody>
      </p:sp>
      <p:sp>
        <p:nvSpPr>
          <p:cNvPr id="43011" name="Rectangle 3"/>
          <p:cNvSpPr>
            <a:spLocks noGrp="1" noChangeArrowheads="1"/>
          </p:cNvSpPr>
          <p:nvPr>
            <p:ph type="body" sz="half" idx="1"/>
          </p:nvPr>
        </p:nvSpPr>
        <p:spPr>
          <a:xfrm>
            <a:off x="250825" y="1752600"/>
            <a:ext cx="2717800" cy="1984375"/>
          </a:xfrm>
        </p:spPr>
        <p:txBody>
          <a:bodyPr/>
          <a:lstStyle/>
          <a:p>
            <a:r>
              <a:rPr lang="de-DE" altLang="de-DE" sz="2000"/>
              <a:t>Lo[p] – Lo[b]es</a:t>
            </a:r>
          </a:p>
          <a:p>
            <a:r>
              <a:rPr lang="de-DE" altLang="de-DE" sz="2000"/>
              <a:t>Ra[t] – Ra[d]es</a:t>
            </a:r>
          </a:p>
          <a:p>
            <a:r>
              <a:rPr lang="de-DE" altLang="de-DE" sz="2000"/>
              <a:t>Sar[k] – Sär[g]e</a:t>
            </a:r>
          </a:p>
          <a:p>
            <a:r>
              <a:rPr lang="de-DE" altLang="de-DE" sz="2000"/>
              <a:t>akti[f] – akti[v]e</a:t>
            </a:r>
          </a:p>
          <a:p>
            <a:r>
              <a:rPr lang="de-DE" altLang="de-DE" sz="2000"/>
              <a:t>Gra[s] – Grä[z]er</a:t>
            </a:r>
          </a:p>
          <a:p>
            <a:endParaRPr lang="de-DE" altLang="de-DE" sz="2000"/>
          </a:p>
        </p:txBody>
      </p:sp>
      <p:sp>
        <p:nvSpPr>
          <p:cNvPr id="43012" name="Rectangle 4"/>
          <p:cNvSpPr>
            <a:spLocks noGrp="1" noChangeArrowheads="1"/>
          </p:cNvSpPr>
          <p:nvPr>
            <p:ph type="body" sz="half" idx="2"/>
          </p:nvPr>
        </p:nvSpPr>
        <p:spPr>
          <a:xfrm>
            <a:off x="3025775" y="1752600"/>
            <a:ext cx="5889625" cy="2755900"/>
          </a:xfrm>
        </p:spPr>
        <p:txBody>
          <a:bodyPr/>
          <a:lstStyle/>
          <a:p>
            <a:pPr marL="0" indent="0">
              <a:buFont typeface="Wingdings 2" pitchFamily="18" charset="2"/>
              <a:buNone/>
            </a:pPr>
            <a:r>
              <a:rPr lang="de-DE" altLang="de-DE" sz="2000"/>
              <a:t>Die Regel scheint sehr einfach formuliert werden zu können:</a:t>
            </a:r>
          </a:p>
          <a:p>
            <a:pPr marL="0" indent="0">
              <a:buFont typeface="Wingdings 2" pitchFamily="18" charset="2"/>
              <a:buNone/>
            </a:pPr>
            <a:r>
              <a:rPr lang="de-DE" altLang="de-DE" sz="2000"/>
              <a:t>Obstruenten (i.e. Laute mit dem Merkmal </a:t>
            </a:r>
            <a:br>
              <a:rPr lang="de-DE" altLang="de-DE" sz="2000"/>
            </a:br>
            <a:r>
              <a:rPr lang="de-DE" altLang="de-DE" sz="2000"/>
              <a:t>[̵ sonorant]) werden im Auslaut stimmlos </a:t>
            </a:r>
            <a:br>
              <a:rPr lang="de-DE" altLang="de-DE" sz="2000"/>
            </a:br>
            <a:r>
              <a:rPr lang="de-DE" altLang="de-DE" sz="2000"/>
              <a:t>(= [̵ stimmhaft]). Genauer geht es um den Silbenauslaut.</a:t>
            </a:r>
          </a:p>
        </p:txBody>
      </p:sp>
      <p:graphicFrame>
        <p:nvGraphicFramePr>
          <p:cNvPr id="43013" name="Object 5"/>
          <p:cNvGraphicFramePr>
            <a:graphicFrameLocks noChangeAspect="1"/>
          </p:cNvGraphicFramePr>
          <p:nvPr/>
        </p:nvGraphicFramePr>
        <p:xfrm>
          <a:off x="3132138" y="4221163"/>
          <a:ext cx="4011612" cy="644525"/>
        </p:xfrm>
        <a:graphic>
          <a:graphicData uri="http://schemas.openxmlformats.org/presentationml/2006/ole">
            <mc:AlternateContent xmlns:mc="http://schemas.openxmlformats.org/markup-compatibility/2006">
              <mc:Choice xmlns:v="urn:schemas-microsoft-com:vml" Requires="v">
                <p:oleObj spid="_x0000_s43016" name="Equation" r:id="rId4" imgW="1422360" imgH="228600" progId="Equation.DSMT4">
                  <p:embed/>
                </p:oleObj>
              </mc:Choice>
              <mc:Fallback>
                <p:oleObj name="Equation" r:id="rId4" imgW="1422360" imgH="2286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138" y="4221163"/>
                        <a:ext cx="4011612" cy="644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wipe(left)">
                                      <p:cBhvr>
                                        <p:cTn id="7"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de-DE" altLang="de-DE"/>
              <a:t>Objekte,  Attribute, Werte</a:t>
            </a:r>
          </a:p>
        </p:txBody>
      </p:sp>
      <p:sp>
        <p:nvSpPr>
          <p:cNvPr id="53251" name="Rectangle 3"/>
          <p:cNvSpPr>
            <a:spLocks noGrp="1" noChangeArrowheads="1"/>
          </p:cNvSpPr>
          <p:nvPr>
            <p:ph type="body" idx="1"/>
          </p:nvPr>
        </p:nvSpPr>
        <p:spPr/>
        <p:txBody>
          <a:bodyPr/>
          <a:lstStyle/>
          <a:p>
            <a:pPr algn="just"/>
            <a:r>
              <a:rPr lang="de-DE" altLang="de-DE">
                <a:solidFill>
                  <a:schemeClr val="accent2"/>
                </a:solidFill>
                <a:cs typeface="Times New Roman" pitchFamily="18" charset="0"/>
              </a:rPr>
              <a:t>Objekte</a:t>
            </a:r>
            <a:r>
              <a:rPr lang="de-DE" altLang="de-DE">
                <a:cs typeface="Times New Roman" pitchFamily="18" charset="0"/>
              </a:rPr>
              <a:t> sind entweder physische Entitäten oder begriffliche Einheiten.</a:t>
            </a:r>
          </a:p>
          <a:p>
            <a:pPr algn="just"/>
            <a:r>
              <a:rPr lang="de-DE" altLang="de-DE">
                <a:solidFill>
                  <a:schemeClr val="accent2"/>
                </a:solidFill>
                <a:cs typeface="Times New Roman" pitchFamily="18" charset="0"/>
              </a:rPr>
              <a:t>Attribute</a:t>
            </a:r>
            <a:r>
              <a:rPr lang="de-DE" altLang="de-DE">
                <a:cs typeface="Times New Roman" pitchFamily="18" charset="0"/>
              </a:rPr>
              <a:t> sind allgemeine Charakteristika oder Eigenschaften, die mit Objekten assoziiert werden. </a:t>
            </a:r>
            <a:r>
              <a:rPr lang="de-DE" altLang="de-DE">
                <a:solidFill>
                  <a:srgbClr val="3366CC"/>
                </a:solidFill>
                <a:cs typeface="Times New Roman" pitchFamily="18" charset="0"/>
              </a:rPr>
              <a:t>Größe</a:t>
            </a:r>
            <a:r>
              <a:rPr lang="de-DE" altLang="de-DE">
                <a:cs typeface="Times New Roman" pitchFamily="18" charset="0"/>
              </a:rPr>
              <a:t>, </a:t>
            </a:r>
            <a:r>
              <a:rPr lang="de-DE" altLang="de-DE">
                <a:solidFill>
                  <a:srgbClr val="3366CC"/>
                </a:solidFill>
                <a:cs typeface="Times New Roman" pitchFamily="18" charset="0"/>
              </a:rPr>
              <a:t>Form</a:t>
            </a:r>
            <a:r>
              <a:rPr lang="de-DE" altLang="de-DE">
                <a:cs typeface="Times New Roman" pitchFamily="18" charset="0"/>
              </a:rPr>
              <a:t> und </a:t>
            </a:r>
            <a:r>
              <a:rPr lang="de-DE" altLang="de-DE">
                <a:solidFill>
                  <a:srgbClr val="3366CC"/>
                </a:solidFill>
                <a:cs typeface="Times New Roman" pitchFamily="18" charset="0"/>
              </a:rPr>
              <a:t>Farbe</a:t>
            </a:r>
            <a:r>
              <a:rPr lang="de-DE" altLang="de-DE">
                <a:cs typeface="Times New Roman" pitchFamily="18" charset="0"/>
              </a:rPr>
              <a:t> sind typische Attribute von physischen Objekten.</a:t>
            </a:r>
          </a:p>
          <a:p>
            <a:pPr algn="just"/>
            <a:r>
              <a:rPr lang="de-DE" altLang="de-DE">
                <a:cs typeface="Times New Roman" pitchFamily="18" charset="0"/>
              </a:rPr>
              <a:t>Der </a:t>
            </a:r>
            <a:r>
              <a:rPr lang="de-DE" altLang="de-DE">
                <a:solidFill>
                  <a:schemeClr val="accent2"/>
                </a:solidFill>
                <a:cs typeface="Times New Roman" pitchFamily="18" charset="0"/>
              </a:rPr>
              <a:t>Wert</a:t>
            </a:r>
            <a:r>
              <a:rPr lang="de-DE" altLang="de-DE">
                <a:cs typeface="Times New Roman" pitchFamily="18" charset="0"/>
              </a:rPr>
              <a:t> eines Attributs kennzeichnet die spezifische Beschaffenheit (Ausprägung) eines Attributs in einer bestimmten Situation.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up)">
                                      <p:cBhvr>
                                        <p:cTn id="12" dur="500"/>
                                        <p:tgtEl>
                                          <p:spTgt spid="532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up)">
                                      <p:cBhvr>
                                        <p:cTn id="17"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tLang="de-DE"/>
              <a:t>Merkmale von Objekten</a:t>
            </a:r>
          </a:p>
        </p:txBody>
      </p:sp>
      <p:grpSp>
        <p:nvGrpSpPr>
          <p:cNvPr id="54275" name="Group 3"/>
          <p:cNvGrpSpPr>
            <a:grpSpLocks/>
          </p:cNvGrpSpPr>
          <p:nvPr/>
        </p:nvGrpSpPr>
        <p:grpSpPr bwMode="auto">
          <a:xfrm>
            <a:off x="990600" y="1524000"/>
            <a:ext cx="6832600" cy="5095875"/>
            <a:chOff x="624" y="960"/>
            <a:chExt cx="4304" cy="3210"/>
          </a:xfrm>
        </p:grpSpPr>
        <p:grpSp>
          <p:nvGrpSpPr>
            <p:cNvPr id="54276" name="Group 4"/>
            <p:cNvGrpSpPr>
              <a:grpSpLocks/>
            </p:cNvGrpSpPr>
            <p:nvPr/>
          </p:nvGrpSpPr>
          <p:grpSpPr bwMode="auto">
            <a:xfrm>
              <a:off x="1632" y="960"/>
              <a:ext cx="840" cy="1288"/>
              <a:chOff x="1632" y="960"/>
              <a:chExt cx="840" cy="1288"/>
            </a:xfrm>
          </p:grpSpPr>
          <p:sp>
            <p:nvSpPr>
              <p:cNvPr id="54277" name="AutoShape 5"/>
              <p:cNvSpPr>
                <a:spLocks noChangeArrowheads="1"/>
              </p:cNvSpPr>
              <p:nvPr/>
            </p:nvSpPr>
            <p:spPr bwMode="auto">
              <a:xfrm>
                <a:off x="1632" y="960"/>
                <a:ext cx="840" cy="1288"/>
              </a:xfrm>
              <a:prstGeom prst="can">
                <a:avLst>
                  <a:gd name="adj" fmla="val 38333"/>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278" name="Text Box 6"/>
              <p:cNvSpPr txBox="1">
                <a:spLocks noChangeArrowheads="1"/>
              </p:cNvSpPr>
              <p:nvPr/>
            </p:nvSpPr>
            <p:spPr bwMode="auto">
              <a:xfrm>
                <a:off x="1880" y="159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Z2</a:t>
                </a:r>
              </a:p>
            </p:txBody>
          </p:sp>
        </p:grpSp>
        <p:grpSp>
          <p:nvGrpSpPr>
            <p:cNvPr id="54279" name="Group 7"/>
            <p:cNvGrpSpPr>
              <a:grpSpLocks/>
            </p:cNvGrpSpPr>
            <p:nvPr/>
          </p:nvGrpSpPr>
          <p:grpSpPr bwMode="auto">
            <a:xfrm>
              <a:off x="624" y="1144"/>
              <a:ext cx="672" cy="832"/>
              <a:chOff x="624" y="1144"/>
              <a:chExt cx="672" cy="832"/>
            </a:xfrm>
          </p:grpSpPr>
          <p:sp>
            <p:nvSpPr>
              <p:cNvPr id="54280" name="AutoShape 8"/>
              <p:cNvSpPr>
                <a:spLocks noChangeArrowheads="1"/>
              </p:cNvSpPr>
              <p:nvPr/>
            </p:nvSpPr>
            <p:spPr bwMode="auto">
              <a:xfrm>
                <a:off x="624" y="1144"/>
                <a:ext cx="672" cy="832"/>
              </a:xfrm>
              <a:prstGeom prst="can">
                <a:avLst>
                  <a:gd name="adj" fmla="val 30952"/>
                </a:avLst>
              </a:prstGeom>
              <a:solidFill>
                <a:schemeClr val="hlink"/>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4281" name="Text Box 9"/>
              <p:cNvSpPr txBox="1">
                <a:spLocks noChangeArrowheads="1"/>
              </p:cNvSpPr>
              <p:nvPr/>
            </p:nvSpPr>
            <p:spPr bwMode="auto">
              <a:xfrm>
                <a:off x="824" y="151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Z1</a:t>
                </a:r>
              </a:p>
            </p:txBody>
          </p:sp>
        </p:grpSp>
        <p:grpSp>
          <p:nvGrpSpPr>
            <p:cNvPr id="54282" name="Group 10"/>
            <p:cNvGrpSpPr>
              <a:grpSpLocks/>
            </p:cNvGrpSpPr>
            <p:nvPr/>
          </p:nvGrpSpPr>
          <p:grpSpPr bwMode="auto">
            <a:xfrm>
              <a:off x="816" y="2352"/>
              <a:ext cx="464" cy="536"/>
              <a:chOff x="816" y="2352"/>
              <a:chExt cx="464" cy="536"/>
            </a:xfrm>
          </p:grpSpPr>
          <p:sp>
            <p:nvSpPr>
              <p:cNvPr id="54283" name="AutoShape 11"/>
              <p:cNvSpPr>
                <a:spLocks noChangeArrowheads="1"/>
              </p:cNvSpPr>
              <p:nvPr/>
            </p:nvSpPr>
            <p:spPr bwMode="auto">
              <a:xfrm>
                <a:off x="816" y="2352"/>
                <a:ext cx="464" cy="536"/>
              </a:xfrm>
              <a:prstGeom prst="can">
                <a:avLst>
                  <a:gd name="adj" fmla="val 28879"/>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284" name="Text Box 12"/>
              <p:cNvSpPr txBox="1">
                <a:spLocks noChangeArrowheads="1"/>
              </p:cNvSpPr>
              <p:nvPr/>
            </p:nvSpPr>
            <p:spPr bwMode="auto">
              <a:xfrm>
                <a:off x="936" y="256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Z3</a:t>
                </a:r>
              </a:p>
            </p:txBody>
          </p:sp>
        </p:grpSp>
        <p:grpSp>
          <p:nvGrpSpPr>
            <p:cNvPr id="54285" name="Group 13"/>
            <p:cNvGrpSpPr>
              <a:grpSpLocks/>
            </p:cNvGrpSpPr>
            <p:nvPr/>
          </p:nvGrpSpPr>
          <p:grpSpPr bwMode="auto">
            <a:xfrm>
              <a:off x="3088" y="2424"/>
              <a:ext cx="688" cy="760"/>
              <a:chOff x="3088" y="2424"/>
              <a:chExt cx="688" cy="760"/>
            </a:xfrm>
          </p:grpSpPr>
          <p:sp>
            <p:nvSpPr>
              <p:cNvPr id="54286" name="AutoShape 14"/>
              <p:cNvSpPr>
                <a:spLocks noChangeArrowheads="1"/>
              </p:cNvSpPr>
              <p:nvPr/>
            </p:nvSpPr>
            <p:spPr bwMode="auto">
              <a:xfrm>
                <a:off x="3088" y="2424"/>
                <a:ext cx="688" cy="760"/>
              </a:xfrm>
              <a:prstGeom prst="cube">
                <a:avLst>
                  <a:gd name="adj" fmla="val 25000"/>
                </a:avLst>
              </a:prstGeom>
              <a:solidFill>
                <a:schemeClr val="hlink"/>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4287" name="Text Box 15"/>
              <p:cNvSpPr txBox="1">
                <a:spLocks noChangeArrowheads="1"/>
              </p:cNvSpPr>
              <p:nvPr/>
            </p:nvSpPr>
            <p:spPr bwMode="auto">
              <a:xfrm>
                <a:off x="3192" y="2744"/>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Q1</a:t>
                </a:r>
              </a:p>
            </p:txBody>
          </p:sp>
        </p:grpSp>
        <p:grpSp>
          <p:nvGrpSpPr>
            <p:cNvPr id="54288" name="Group 16"/>
            <p:cNvGrpSpPr>
              <a:grpSpLocks/>
            </p:cNvGrpSpPr>
            <p:nvPr/>
          </p:nvGrpSpPr>
          <p:grpSpPr bwMode="auto">
            <a:xfrm>
              <a:off x="3328" y="1544"/>
              <a:ext cx="688" cy="760"/>
              <a:chOff x="3328" y="1544"/>
              <a:chExt cx="688" cy="760"/>
            </a:xfrm>
          </p:grpSpPr>
          <p:sp>
            <p:nvSpPr>
              <p:cNvPr id="54289" name="AutoShape 17"/>
              <p:cNvSpPr>
                <a:spLocks noChangeArrowheads="1"/>
              </p:cNvSpPr>
              <p:nvPr/>
            </p:nvSpPr>
            <p:spPr bwMode="auto">
              <a:xfrm>
                <a:off x="3328" y="1544"/>
                <a:ext cx="688" cy="760"/>
              </a:xfrm>
              <a:prstGeom prst="cube">
                <a:avLst>
                  <a:gd name="adj" fmla="val 25000"/>
                </a:avLst>
              </a:prstGeom>
              <a:solidFill>
                <a:srgbClr val="00CC99"/>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54290" name="Text Box 18"/>
              <p:cNvSpPr txBox="1">
                <a:spLocks noChangeArrowheads="1"/>
              </p:cNvSpPr>
              <p:nvPr/>
            </p:nvSpPr>
            <p:spPr bwMode="auto">
              <a:xfrm>
                <a:off x="3464" y="1880"/>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Q2</a:t>
                </a:r>
              </a:p>
            </p:txBody>
          </p:sp>
        </p:grpSp>
        <p:grpSp>
          <p:nvGrpSpPr>
            <p:cNvPr id="54291" name="Group 19"/>
            <p:cNvGrpSpPr>
              <a:grpSpLocks/>
            </p:cNvGrpSpPr>
            <p:nvPr/>
          </p:nvGrpSpPr>
          <p:grpSpPr bwMode="auto">
            <a:xfrm>
              <a:off x="4312" y="1424"/>
              <a:ext cx="400" cy="448"/>
              <a:chOff x="4312" y="1424"/>
              <a:chExt cx="400" cy="448"/>
            </a:xfrm>
          </p:grpSpPr>
          <p:sp>
            <p:nvSpPr>
              <p:cNvPr id="54292" name="AutoShape 20"/>
              <p:cNvSpPr>
                <a:spLocks noChangeArrowheads="1"/>
              </p:cNvSpPr>
              <p:nvPr/>
            </p:nvSpPr>
            <p:spPr bwMode="auto">
              <a:xfrm>
                <a:off x="4312" y="1424"/>
                <a:ext cx="400" cy="448"/>
              </a:xfrm>
              <a:prstGeom prst="cube">
                <a:avLst>
                  <a:gd name="adj" fmla="val 25000"/>
                </a:avLst>
              </a:prstGeom>
              <a:solidFill>
                <a:srgbClr val="FFCC66"/>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293" name="Text Box 21"/>
              <p:cNvSpPr txBox="1">
                <a:spLocks noChangeArrowheads="1"/>
              </p:cNvSpPr>
              <p:nvPr/>
            </p:nvSpPr>
            <p:spPr bwMode="auto">
              <a:xfrm>
                <a:off x="4328" y="157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Q3</a:t>
                </a:r>
              </a:p>
            </p:txBody>
          </p:sp>
        </p:grpSp>
        <p:grpSp>
          <p:nvGrpSpPr>
            <p:cNvPr id="54294" name="Group 22"/>
            <p:cNvGrpSpPr>
              <a:grpSpLocks/>
            </p:cNvGrpSpPr>
            <p:nvPr/>
          </p:nvGrpSpPr>
          <p:grpSpPr bwMode="auto">
            <a:xfrm>
              <a:off x="4096" y="2296"/>
              <a:ext cx="832" cy="1208"/>
              <a:chOff x="4096" y="2296"/>
              <a:chExt cx="832" cy="1208"/>
            </a:xfrm>
          </p:grpSpPr>
          <p:sp>
            <p:nvSpPr>
              <p:cNvPr id="54295" name="AutoShape 23"/>
              <p:cNvSpPr>
                <a:spLocks noChangeArrowheads="1"/>
              </p:cNvSpPr>
              <p:nvPr/>
            </p:nvSpPr>
            <p:spPr bwMode="auto">
              <a:xfrm>
                <a:off x="4096" y="2296"/>
                <a:ext cx="832" cy="1208"/>
              </a:xfrm>
              <a:prstGeom prst="cube">
                <a:avLst>
                  <a:gd name="adj" fmla="val 25000"/>
                </a:avLst>
              </a:prstGeom>
              <a:solidFill>
                <a:srgbClr val="3366CC"/>
              </a:solidFill>
              <a:ln>
                <a:noFill/>
              </a:ln>
              <a:effectLst/>
              <a:extLs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296" name="Text Box 24"/>
              <p:cNvSpPr txBox="1">
                <a:spLocks noChangeArrowheads="1"/>
              </p:cNvSpPr>
              <p:nvPr/>
            </p:nvSpPr>
            <p:spPr bwMode="auto">
              <a:xfrm>
                <a:off x="4312" y="231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solidFill>
                      <a:schemeClr val="hlink"/>
                    </a:solidFill>
                    <a:effectLst>
                      <a:outerShdw blurRad="38100" dist="38100" dir="2700000" algn="tl">
                        <a:srgbClr val="C0C0C0"/>
                      </a:outerShdw>
                    </a:effectLst>
                    <a:latin typeface="Arial" pitchFamily="34" charset="0"/>
                  </a:rPr>
                  <a:t>Q4</a:t>
                </a:r>
              </a:p>
            </p:txBody>
          </p:sp>
        </p:grpSp>
        <p:grpSp>
          <p:nvGrpSpPr>
            <p:cNvPr id="54297" name="Group 25"/>
            <p:cNvGrpSpPr>
              <a:grpSpLocks/>
            </p:cNvGrpSpPr>
            <p:nvPr/>
          </p:nvGrpSpPr>
          <p:grpSpPr bwMode="auto">
            <a:xfrm>
              <a:off x="1904" y="2424"/>
              <a:ext cx="994" cy="1040"/>
              <a:chOff x="1904" y="2424"/>
              <a:chExt cx="994" cy="1040"/>
            </a:xfrm>
          </p:grpSpPr>
          <p:sp>
            <p:nvSpPr>
              <p:cNvPr id="54298" name="Oval 26"/>
              <p:cNvSpPr>
                <a:spLocks noChangeArrowheads="1"/>
              </p:cNvSpPr>
              <p:nvPr/>
            </p:nvSpPr>
            <p:spPr bwMode="auto">
              <a:xfrm>
                <a:off x="1904" y="2424"/>
                <a:ext cx="994" cy="1040"/>
              </a:xfrm>
              <a:prstGeom prst="ellipse">
                <a:avLst/>
              </a:prstGeom>
              <a:solidFill>
                <a:srgbClr val="00CC99"/>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299" name="Text Box 27"/>
              <p:cNvSpPr txBox="1">
                <a:spLocks noChangeArrowheads="1"/>
              </p:cNvSpPr>
              <p:nvPr/>
            </p:nvSpPr>
            <p:spPr bwMode="auto">
              <a:xfrm>
                <a:off x="2248" y="2856"/>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K3</a:t>
                </a:r>
              </a:p>
            </p:txBody>
          </p:sp>
        </p:grpSp>
        <p:grpSp>
          <p:nvGrpSpPr>
            <p:cNvPr id="54300" name="Group 28"/>
            <p:cNvGrpSpPr>
              <a:grpSpLocks/>
            </p:cNvGrpSpPr>
            <p:nvPr/>
          </p:nvGrpSpPr>
          <p:grpSpPr bwMode="auto">
            <a:xfrm>
              <a:off x="1600" y="3400"/>
              <a:ext cx="736" cy="770"/>
              <a:chOff x="1600" y="3400"/>
              <a:chExt cx="736" cy="770"/>
            </a:xfrm>
          </p:grpSpPr>
          <p:sp>
            <p:nvSpPr>
              <p:cNvPr id="54301" name="Oval 29"/>
              <p:cNvSpPr>
                <a:spLocks noChangeArrowheads="1"/>
              </p:cNvSpPr>
              <p:nvPr/>
            </p:nvSpPr>
            <p:spPr bwMode="auto">
              <a:xfrm>
                <a:off x="1600" y="3400"/>
                <a:ext cx="736" cy="770"/>
              </a:xfrm>
              <a:prstGeom prst="ellipse">
                <a:avLst/>
              </a:prstGeom>
              <a:solidFill>
                <a:srgbClr val="3366CC"/>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302" name="Text Box 30"/>
              <p:cNvSpPr txBox="1">
                <a:spLocks noChangeArrowheads="1"/>
              </p:cNvSpPr>
              <p:nvPr/>
            </p:nvSpPr>
            <p:spPr bwMode="auto">
              <a:xfrm>
                <a:off x="1816" y="3672"/>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solidFill>
                      <a:schemeClr val="hlink"/>
                    </a:solidFill>
                    <a:effectLst>
                      <a:outerShdw blurRad="38100" dist="38100" dir="2700000" algn="tl">
                        <a:srgbClr val="C0C0C0"/>
                      </a:outerShdw>
                    </a:effectLst>
                    <a:latin typeface="Arial" pitchFamily="34" charset="0"/>
                  </a:rPr>
                  <a:t>K2</a:t>
                </a:r>
              </a:p>
            </p:txBody>
          </p:sp>
        </p:grpSp>
        <p:grpSp>
          <p:nvGrpSpPr>
            <p:cNvPr id="54303" name="Group 31"/>
            <p:cNvGrpSpPr>
              <a:grpSpLocks/>
            </p:cNvGrpSpPr>
            <p:nvPr/>
          </p:nvGrpSpPr>
          <p:grpSpPr bwMode="auto">
            <a:xfrm>
              <a:off x="696" y="3232"/>
              <a:ext cx="466" cy="488"/>
              <a:chOff x="696" y="3232"/>
              <a:chExt cx="466" cy="488"/>
            </a:xfrm>
          </p:grpSpPr>
          <p:sp>
            <p:nvSpPr>
              <p:cNvPr id="54304" name="Oval 32"/>
              <p:cNvSpPr>
                <a:spLocks noChangeArrowheads="1"/>
              </p:cNvSpPr>
              <p:nvPr/>
            </p:nvSpPr>
            <p:spPr bwMode="auto">
              <a:xfrm>
                <a:off x="696" y="3232"/>
                <a:ext cx="466" cy="488"/>
              </a:xfrm>
              <a:prstGeom prst="ellipse">
                <a:avLst/>
              </a:prstGeom>
              <a:solidFill>
                <a:srgbClr val="FFCC66"/>
              </a:solidFill>
              <a:ln>
                <a:noFill/>
              </a:ln>
              <a:effectLst/>
              <a:extLst>
                <a:ext uri="{91240B29-F687-4F45-9708-019B960494DF}">
                  <a14:hiddenLine xmlns:a14="http://schemas.microsoft.com/office/drawing/2010/main" w="381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4305" name="Text Box 33"/>
              <p:cNvSpPr txBox="1">
                <a:spLocks noChangeArrowheads="1"/>
              </p:cNvSpPr>
              <p:nvPr/>
            </p:nvSpPr>
            <p:spPr bwMode="auto">
              <a:xfrm>
                <a:off x="808" y="3368"/>
                <a:ext cx="2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de-DE" altLang="de-DE" sz="1600" b="1">
                    <a:effectLst>
                      <a:outerShdw blurRad="38100" dist="38100" dir="2700000" algn="tl">
                        <a:srgbClr val="C0C0C0"/>
                      </a:outerShdw>
                    </a:effectLst>
                    <a:latin typeface="Arial" pitchFamily="34" charset="0"/>
                  </a:rPr>
                  <a:t>K1</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p:cTn id="7" dur="500" fill="hold"/>
                                        <p:tgtEl>
                                          <p:spTgt spid="54275"/>
                                        </p:tgtEl>
                                        <p:attrNameLst>
                                          <p:attrName>ppt_w</p:attrName>
                                        </p:attrNameLst>
                                      </p:cBhvr>
                                      <p:tavLst>
                                        <p:tav tm="0">
                                          <p:val>
                                            <p:fltVal val="0"/>
                                          </p:val>
                                        </p:tav>
                                        <p:tav tm="100000">
                                          <p:val>
                                            <p:strVal val="#ppt_w"/>
                                          </p:val>
                                        </p:tav>
                                      </p:tavLst>
                                    </p:anim>
                                    <p:anim calcmode="lin" valueType="num">
                                      <p:cBhvr>
                                        <p:cTn id="8" dur="500" fill="hold"/>
                                        <p:tgtEl>
                                          <p:spTgt spid="542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81c15385e07e1cafb83214daa7fbc4593e028"/>
</p:tagLst>
</file>

<file path=ppt/theme/theme1.xml><?xml version="1.0" encoding="utf-8"?>
<a:theme xmlns:a="http://schemas.openxmlformats.org/drawingml/2006/main" name="Transkription">
  <a:themeElements>
    <a:clrScheme name="">
      <a:dk1>
        <a:srgbClr val="000000"/>
      </a:dk1>
      <a:lt1>
        <a:srgbClr val="FFFFFF"/>
      </a:lt1>
      <a:dk2>
        <a:srgbClr val="660033"/>
      </a:dk2>
      <a:lt2>
        <a:srgbClr val="969696"/>
      </a:lt2>
      <a:accent1>
        <a:srgbClr val="FFFFFF"/>
      </a:accent1>
      <a:accent2>
        <a:srgbClr val="CC3300"/>
      </a:accent2>
      <a:accent3>
        <a:srgbClr val="FFFFFF"/>
      </a:accent3>
      <a:accent4>
        <a:srgbClr val="000000"/>
      </a:accent4>
      <a:accent5>
        <a:srgbClr val="FFFFFF"/>
      </a:accent5>
      <a:accent6>
        <a:srgbClr val="B92D00"/>
      </a:accent6>
      <a:hlink>
        <a:srgbClr val="FF3300"/>
      </a:hlink>
      <a:folHlink>
        <a:srgbClr val="FF7C80"/>
      </a:folHlink>
    </a:clrScheme>
    <a:fontScheme name="Transkription">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de-DE"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381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de-DE" altLang="de-DE"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cs typeface="Arial" pitchFamily="34" charset="0"/>
          </a:defRPr>
        </a:defPPr>
      </a:lstStyle>
    </a:lnDef>
  </a:objectDefaults>
  <a:extraClrSchemeLst>
    <a:extraClrScheme>
      <a:clrScheme name="Transkriptio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Transkrip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Transkrip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Transkription</Template>
  <TotalTime>0</TotalTime>
  <Words>3432</Words>
  <Application>Microsoft Office PowerPoint</Application>
  <PresentationFormat>Bildschirmpräsentation (4:3)</PresentationFormat>
  <Paragraphs>1477</Paragraphs>
  <Slides>75</Slides>
  <Notes>75</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75</vt:i4>
      </vt:variant>
    </vt:vector>
  </HeadingPairs>
  <TitlesOfParts>
    <vt:vector size="87" baseType="lpstr">
      <vt:lpstr>Arial</vt:lpstr>
      <vt:lpstr>Tahoma</vt:lpstr>
      <vt:lpstr>Times New Roman</vt:lpstr>
      <vt:lpstr>Wingdings 2</vt:lpstr>
      <vt:lpstr>Wingdings 3</vt:lpstr>
      <vt:lpstr>Wingdings</vt:lpstr>
      <vt:lpstr>SILDoulos IPA93</vt:lpstr>
      <vt:lpstr>Symbol</vt:lpstr>
      <vt:lpstr>PhonSymbol</vt:lpstr>
      <vt:lpstr>SILSophia IPA93</vt:lpstr>
      <vt:lpstr>Transkription</vt:lpstr>
      <vt:lpstr>MathType 6.0 Equation</vt:lpstr>
      <vt:lpstr>Einführung in die Phonetik und Phonologie</vt:lpstr>
      <vt:lpstr>Merkmale</vt:lpstr>
      <vt:lpstr>Merkmale von Objekten</vt:lpstr>
      <vt:lpstr>Merkmale von Objekten: Form</vt:lpstr>
      <vt:lpstr>Merkmale von Objekten: Farbe</vt:lpstr>
      <vt:lpstr>Merkmale von Objekten: Größe</vt:lpstr>
      <vt:lpstr>Objekt-Attribut-Wert-Tripel</vt:lpstr>
      <vt:lpstr>Objekte,  Attribute, Werte</vt:lpstr>
      <vt:lpstr>Merkmale von Objekten</vt:lpstr>
      <vt:lpstr>Objekt-Attribut-Wert-Tripel: Beispiele </vt:lpstr>
      <vt:lpstr>Objekt-Attribut-Wert-Tripel: Beispiele </vt:lpstr>
      <vt:lpstr>Objekt-Attribut-Wert-Tripel  Attribut-Wert-Paar </vt:lpstr>
      <vt:lpstr>Attribut-Wert-Paare </vt:lpstr>
      <vt:lpstr>Attribut-Wert-Paare: Merkmalstrukturen</vt:lpstr>
      <vt:lpstr>Merkmale in der Linguistik</vt:lpstr>
      <vt:lpstr>Merkmale in der Phonetik</vt:lpstr>
      <vt:lpstr>PowerPoint-Präsentation</vt:lpstr>
      <vt:lpstr>Fragen zur Konsonantenbeschreibung</vt:lpstr>
      <vt:lpstr>1. Welcher Luftstromprozess wird verwendet?</vt:lpstr>
      <vt:lpstr>2.  Welche Richtung hat der Luftstrom</vt:lpstr>
      <vt:lpstr>3.  Wie ist die Stellung der Glottis?</vt:lpstr>
      <vt:lpstr>4.  Wie ist die Stellung des Velums?</vt:lpstr>
      <vt:lpstr>5./6.  Aktive und passive Artikulatoren</vt:lpstr>
      <vt:lpstr>7.  Was sind Art und Grad der Engebildung?</vt:lpstr>
      <vt:lpstr>8. Wie ist die Lage des Luftstroms?</vt:lpstr>
      <vt:lpstr>Das /f/ wie in fat</vt:lpstr>
      <vt:lpstr>Das /f/ wie in fat: Merkmalsmatrix</vt:lpstr>
      <vt:lpstr>Binäre phonologische Merkmale</vt:lpstr>
      <vt:lpstr>Binäre phonologische Merkmale: Wertebereich</vt:lpstr>
      <vt:lpstr>PowerPoint-Präsentation</vt:lpstr>
      <vt:lpstr>Artikulation</vt:lpstr>
      <vt:lpstr>Plosive – Affrikaten – Frikative –  Nasale – Liquide – Halbvokale – Vokale </vt:lpstr>
      <vt:lpstr>Binäre phonologische Merkmale: Plosiv, Affrikata</vt:lpstr>
      <vt:lpstr>Binäre phonologische Merkmale: Nasal, Vokal</vt:lpstr>
      <vt:lpstr>Artikulationsstellen</vt:lpstr>
      <vt:lpstr>Artikulationsstellen</vt:lpstr>
      <vt:lpstr>Artikulationsstellen</vt:lpstr>
      <vt:lpstr>Merkmalsystem nach Chomsky &amp; Halle</vt:lpstr>
      <vt:lpstr>Die neutrale Stellung</vt:lpstr>
      <vt:lpstr>Die neutrale Stellung</vt:lpstr>
      <vt:lpstr>Die neutrale Stellung</vt:lpstr>
      <vt:lpstr>Resonanz-Merkmale</vt:lpstr>
      <vt:lpstr>Resonanz-Merkmale</vt:lpstr>
      <vt:lpstr>Resonanzmerkmale: koronal</vt:lpstr>
      <vt:lpstr>Resonanzmerkmal koronal: Beispiele</vt:lpstr>
      <vt:lpstr>Resonanzmerkmal: anterior</vt:lpstr>
      <vt:lpstr>Zungenrücken-Merkmale</vt:lpstr>
      <vt:lpstr>Zungenrücken-Merkmale: hoch</vt:lpstr>
      <vt:lpstr>Zungenrücken-Merkmale: niedrig</vt:lpstr>
      <vt:lpstr>Zungenrücken-Merkmale: hinten</vt:lpstr>
      <vt:lpstr>Merkmale für Artikulationsstellen</vt:lpstr>
      <vt:lpstr>Phonologische Repräsentation</vt:lpstr>
      <vt:lpstr>Konsonantensystem des Englischen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Die Vokale des Deutschen</vt:lpstr>
      <vt:lpstr>Vokale</vt:lpstr>
      <vt:lpstr>Merkmale des deutschen Vokalsystems</vt:lpstr>
      <vt:lpstr>Natürliche Klassen</vt:lpstr>
      <vt:lpstr>Natürliche Klassen</vt:lpstr>
      <vt:lpstr>Assimilation von Nasalen</vt:lpstr>
      <vt:lpstr>Assimilation von Nasalen</vt:lpstr>
      <vt:lpstr>Assimilation von Nasalen</vt:lpstr>
      <vt:lpstr>Assimilation von Nasalen</vt:lpstr>
      <vt:lpstr>Lenisierung von Frikativen im Ae.</vt:lpstr>
      <vt:lpstr>Regelanordnung</vt:lpstr>
      <vt:lpstr>Regelanordnung</vt:lpstr>
      <vt:lpstr>Deutsche Auslautverhärtung: erster Versuch</vt:lpstr>
    </vt:vector>
  </TitlesOfParts>
  <Company>Universität Bremen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Phonetik und Phonologie</dc:title>
  <dc:creator>Karl Heinz Wagner</dc:creator>
  <cp:lastModifiedBy>Karl Heinz Wagner</cp:lastModifiedBy>
  <cp:revision>26</cp:revision>
  <dcterms:created xsi:type="dcterms:W3CDTF">2004-01-25T21:50:11Z</dcterms:created>
  <dcterms:modified xsi:type="dcterms:W3CDTF">2016-01-06T19:00:27Z</dcterms:modified>
</cp:coreProperties>
</file>