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21"/>
  </p:notesMasterIdLst>
  <p:handoutMasterIdLst>
    <p:handoutMasterId r:id="rId22"/>
  </p:handoutMasterIdLst>
  <p:sldIdLst>
    <p:sldId id="256" r:id="rId2"/>
    <p:sldId id="351" r:id="rId3"/>
    <p:sldId id="352" r:id="rId4"/>
    <p:sldId id="353" r:id="rId5"/>
    <p:sldId id="354" r:id="rId6"/>
    <p:sldId id="355" r:id="rId7"/>
    <p:sldId id="356" r:id="rId8"/>
    <p:sldId id="357" r:id="rId9"/>
    <p:sldId id="340" r:id="rId10"/>
    <p:sldId id="346" r:id="rId11"/>
    <p:sldId id="341" r:id="rId12"/>
    <p:sldId id="342" r:id="rId13"/>
    <p:sldId id="343" r:id="rId14"/>
    <p:sldId id="344" r:id="rId15"/>
    <p:sldId id="347" r:id="rId16"/>
    <p:sldId id="348" r:id="rId17"/>
    <p:sldId id="345" r:id="rId18"/>
    <p:sldId id="349" r:id="rId19"/>
    <p:sldId id="350" r:id="rId20"/>
  </p:sldIdLst>
  <p:sldSz cx="9144000" cy="6858000" type="screen4x3"/>
  <p:notesSz cx="6858000" cy="9144000"/>
  <p:custDataLst>
    <p:tags r:id="rId23"/>
  </p:custDataLst>
  <p:defaultTextStyle>
    <a:defPPr>
      <a:defRPr lang="en-US"/>
    </a:defPPr>
    <a:lvl1pPr algn="l"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kumimoji="1"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99"/>
    <a:srgbClr val="FFFEA8"/>
    <a:srgbClr val="FFFFCC"/>
    <a:srgbClr val="CC3300"/>
    <a:srgbClr val="FFCC99"/>
    <a:srgbClr val="FFFF00"/>
    <a:srgbClr val="0033CC"/>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4613" autoAdjust="0"/>
  </p:normalViewPr>
  <p:slideViewPr>
    <p:cSldViewPr>
      <p:cViewPr>
        <p:scale>
          <a:sx n="140" d="100"/>
          <a:sy n="140" d="100"/>
        </p:scale>
        <p:origin x="-684" y="2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8" d="100"/>
          <a:sy n="98" d="100"/>
        </p:scale>
        <p:origin x="-2940"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defRPr kumimoji="0" sz="1200">
                <a:effectLst/>
              </a:defRPr>
            </a:lvl1pPr>
          </a:lstStyle>
          <a:p>
            <a:r>
              <a:rPr lang="de-DE" altLang="de-DE"/>
              <a:t>Karl Heinz Wagner</a:t>
            </a:r>
          </a:p>
        </p:txBody>
      </p:sp>
      <p:sp>
        <p:nvSpPr>
          <p:cNvPr id="17411" name="Rectangle 1027"/>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effectLst/>
              </a:defRPr>
            </a:lvl1pPr>
          </a:lstStyle>
          <a:p>
            <a:fld id="{47CCCD4D-03F8-4BB7-B4F1-4335CFEBACBB}" type="datetime1">
              <a:rPr lang="de-DE" altLang="de-DE"/>
              <a:pPr/>
              <a:t>06.01.2016</a:t>
            </a:fld>
            <a:endParaRPr lang="de-DE" altLang="de-DE"/>
          </a:p>
        </p:txBody>
      </p:sp>
      <p:sp>
        <p:nvSpPr>
          <p:cNvPr id="17412" name="Rectangle 1028"/>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defRPr kumimoji="0" sz="1200">
                <a:effectLst/>
              </a:defRPr>
            </a:lvl1pPr>
          </a:lstStyle>
          <a:p>
            <a:r>
              <a:rPr lang="de-DE" altLang="de-DE"/>
              <a:t>Phonetik und Phonologie: Oro-Nasaler Prozess</a:t>
            </a:r>
          </a:p>
        </p:txBody>
      </p:sp>
      <p:sp>
        <p:nvSpPr>
          <p:cNvPr id="17413" name="Rectangle 1029"/>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b" anchorCtr="0" compatLnSpc="1">
            <a:prstTxWarp prst="textNoShape">
              <a:avLst/>
            </a:prstTxWarp>
          </a:bodyPr>
          <a:lstStyle>
            <a:lvl1pPr algn="r">
              <a:defRPr kumimoji="0" sz="1200">
                <a:effectLst/>
              </a:defRPr>
            </a:lvl1pPr>
          </a:lstStyle>
          <a:p>
            <a:fld id="{C8FD3864-2BA6-41A6-B75E-8768DF48B133}" type="slidenum">
              <a:rPr lang="de-DE" altLang="de-DE"/>
              <a:pPr/>
              <a:t>‹Nr.›</a:t>
            </a:fld>
            <a:endParaRPr lang="de-DE" altLang="de-DE"/>
          </a:p>
        </p:txBody>
      </p:sp>
    </p:spTree>
    <p:extLst>
      <p:ext uri="{BB962C8B-B14F-4D97-AF65-F5344CB8AC3E}">
        <p14:creationId xmlns:p14="http://schemas.microsoft.com/office/powerpoint/2010/main" val="6690239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effectLst/>
              </a:defRPr>
            </a:lvl1pPr>
          </a:lstStyle>
          <a:p>
            <a:endParaRPr lang="de-DE" altLang="de-DE"/>
          </a:p>
        </p:txBody>
      </p:sp>
      <p:sp>
        <p:nvSpPr>
          <p:cNvPr id="12493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effectLst/>
              </a:defRPr>
            </a:lvl1pPr>
          </a:lstStyle>
          <a:p>
            <a:endParaRPr lang="de-DE" altLang="de-DE"/>
          </a:p>
        </p:txBody>
      </p:sp>
      <p:sp>
        <p:nvSpPr>
          <p:cNvPr id="12493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493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12493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effectLst/>
              </a:defRPr>
            </a:lvl1pPr>
          </a:lstStyle>
          <a:p>
            <a:endParaRPr lang="de-DE" altLang="de-DE"/>
          </a:p>
        </p:txBody>
      </p:sp>
      <p:sp>
        <p:nvSpPr>
          <p:cNvPr id="12493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effectLst/>
              </a:defRPr>
            </a:lvl1pPr>
          </a:lstStyle>
          <a:p>
            <a:fld id="{E2F076E3-7108-48AB-B659-EE180389009A}" type="slidenum">
              <a:rPr lang="de-DE" altLang="de-DE"/>
              <a:pPr/>
              <a:t>‹Nr.›</a:t>
            </a:fld>
            <a:endParaRPr lang="de-DE" altLang="de-DE"/>
          </a:p>
        </p:txBody>
      </p:sp>
    </p:spTree>
    <p:extLst>
      <p:ext uri="{BB962C8B-B14F-4D97-AF65-F5344CB8AC3E}">
        <p14:creationId xmlns:p14="http://schemas.microsoft.com/office/powerpoint/2010/main" val="31713149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74E6DB-9F2C-405C-9DC7-2640F67CD036}" type="slidenum">
              <a:rPr lang="de-DE" altLang="de-DE"/>
              <a:pPr/>
              <a:t>1</a:t>
            </a:fld>
            <a:endParaRPr lang="de-DE" altLang="de-DE"/>
          </a:p>
        </p:txBody>
      </p:sp>
      <p:sp>
        <p:nvSpPr>
          <p:cNvPr id="125954" name="Rectangle 2"/>
          <p:cNvSpPr>
            <a:spLocks noRo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DE3846-24D2-40F7-9AFC-05D5574AB128}" type="slidenum">
              <a:rPr lang="de-DE" altLang="de-DE"/>
              <a:pPr/>
              <a:t>10</a:t>
            </a:fld>
            <a:endParaRPr lang="de-DE" altLang="de-DE"/>
          </a:p>
        </p:txBody>
      </p:sp>
      <p:sp>
        <p:nvSpPr>
          <p:cNvPr id="139266" name="Rectangle 2"/>
          <p:cNvSpPr>
            <a:spLocks noRot="1" noChangeArrowheads="1" noTextEdit="1"/>
          </p:cNvSpPr>
          <p:nvPr>
            <p:ph type="sldImg"/>
          </p:nvPr>
        </p:nvSpPr>
        <p:spPr>
          <a:ln/>
        </p:spPr>
      </p:sp>
      <p:sp>
        <p:nvSpPr>
          <p:cNvPr id="13926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6BAE57-48F8-40E5-85E5-1B2072C66A39}" type="slidenum">
              <a:rPr lang="de-DE" altLang="de-DE"/>
              <a:pPr/>
              <a:t>11</a:t>
            </a:fld>
            <a:endParaRPr lang="de-DE" altLang="de-DE"/>
          </a:p>
        </p:txBody>
      </p:sp>
      <p:sp>
        <p:nvSpPr>
          <p:cNvPr id="140290" name="Rectangle 2"/>
          <p:cNvSpPr>
            <a:spLocks noRot="1"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60BB9F-4687-4BFE-98EA-3E9DC84EDF74}" type="slidenum">
              <a:rPr lang="de-DE" altLang="de-DE"/>
              <a:pPr/>
              <a:t>12</a:t>
            </a:fld>
            <a:endParaRPr lang="de-DE" altLang="de-DE"/>
          </a:p>
        </p:txBody>
      </p:sp>
      <p:sp>
        <p:nvSpPr>
          <p:cNvPr id="141314" name="Rectangle 2"/>
          <p:cNvSpPr>
            <a:spLocks noRot="1" noChangeArrowheads="1" noTextEdit="1"/>
          </p:cNvSpPr>
          <p:nvPr>
            <p:ph type="sldImg"/>
          </p:nvPr>
        </p:nvSpPr>
        <p:spPr>
          <a:ln/>
        </p:spPr>
      </p:sp>
      <p:sp>
        <p:nvSpPr>
          <p:cNvPr id="14131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A325D3-480E-49A0-8F44-3163451418CD}" type="slidenum">
              <a:rPr lang="de-DE" altLang="de-DE"/>
              <a:pPr/>
              <a:t>13</a:t>
            </a:fld>
            <a:endParaRPr lang="de-DE" altLang="de-DE"/>
          </a:p>
        </p:txBody>
      </p:sp>
      <p:sp>
        <p:nvSpPr>
          <p:cNvPr id="142338" name="Rectangle 2"/>
          <p:cNvSpPr>
            <a:spLocks noRot="1" noChangeArrowheads="1" noTextEdit="1"/>
          </p:cNvSpPr>
          <p:nvPr>
            <p:ph type="sldImg"/>
          </p:nvPr>
        </p:nvSpPr>
        <p:spPr>
          <a:ln/>
        </p:spPr>
      </p:sp>
      <p:sp>
        <p:nvSpPr>
          <p:cNvPr id="142339" name="Rectangle 3"/>
          <p:cNvSpPr>
            <a:spLocks noGrp="1" noChangeArrowheads="1"/>
          </p:cNvSpPr>
          <p:nvPr>
            <p:ph type="body" idx="1"/>
          </p:nvPr>
        </p:nvSpPr>
        <p:spPr/>
        <p:txBody>
          <a:bodyPr/>
          <a:lstStyle/>
          <a:p>
            <a:endParaRPr lang="de-DE" altLang="de-DE"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8523ED-7B78-4D73-B891-BA920F20F2E5}" type="slidenum">
              <a:rPr lang="de-DE" altLang="de-DE"/>
              <a:pPr/>
              <a:t>14</a:t>
            </a:fld>
            <a:endParaRPr lang="de-DE" altLang="de-DE"/>
          </a:p>
        </p:txBody>
      </p:sp>
      <p:sp>
        <p:nvSpPr>
          <p:cNvPr id="143362" name="Rectangle 2"/>
          <p:cNvSpPr>
            <a:spLocks noRo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837292-35F3-462A-B7A9-8993C2B171D4}" type="slidenum">
              <a:rPr lang="de-DE" altLang="de-DE"/>
              <a:pPr/>
              <a:t>15</a:t>
            </a:fld>
            <a:endParaRPr lang="de-DE" altLang="de-DE"/>
          </a:p>
        </p:txBody>
      </p:sp>
      <p:sp>
        <p:nvSpPr>
          <p:cNvPr id="144386" name="Rectangle 2"/>
          <p:cNvSpPr>
            <a:spLocks noRot="1" noChangeArrowheads="1" noTextEdit="1"/>
          </p:cNvSpPr>
          <p:nvPr>
            <p:ph type="sldImg"/>
          </p:nvPr>
        </p:nvSpPr>
        <p:spPr>
          <a:ln/>
        </p:spPr>
      </p:sp>
      <p:sp>
        <p:nvSpPr>
          <p:cNvPr id="14438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0EB5C2-43B2-4712-8952-0E146A4002AF}" type="slidenum">
              <a:rPr lang="de-DE" altLang="de-DE"/>
              <a:pPr/>
              <a:t>16</a:t>
            </a:fld>
            <a:endParaRPr lang="de-DE" altLang="de-DE"/>
          </a:p>
        </p:txBody>
      </p:sp>
      <p:sp>
        <p:nvSpPr>
          <p:cNvPr id="145410" name="Rectangle 2"/>
          <p:cNvSpPr>
            <a:spLocks noRo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CAB042-7DBA-4DAE-AA9E-91FD694B53E5}" type="slidenum">
              <a:rPr lang="de-DE" altLang="de-DE"/>
              <a:pPr/>
              <a:t>17</a:t>
            </a:fld>
            <a:endParaRPr lang="de-DE" altLang="de-DE"/>
          </a:p>
        </p:txBody>
      </p:sp>
      <p:sp>
        <p:nvSpPr>
          <p:cNvPr id="146434" name="Rectangle 2"/>
          <p:cNvSpPr>
            <a:spLocks noRot="1" noChangeArrowheads="1" noTextEdit="1"/>
          </p:cNvSpPr>
          <p:nvPr>
            <p:ph type="sldImg"/>
          </p:nvPr>
        </p:nvSpPr>
        <p:spPr>
          <a:ln/>
        </p:spPr>
      </p:sp>
      <p:sp>
        <p:nvSpPr>
          <p:cNvPr id="14643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ECCA71-BC6B-46FF-ACC2-05D9C373D08F}" type="slidenum">
              <a:rPr lang="de-DE" altLang="de-DE"/>
              <a:pPr/>
              <a:t>18</a:t>
            </a:fld>
            <a:endParaRPr lang="de-DE" altLang="de-DE"/>
          </a:p>
        </p:txBody>
      </p:sp>
      <p:sp>
        <p:nvSpPr>
          <p:cNvPr id="147458" name="Rectangle 2"/>
          <p:cNvSpPr>
            <a:spLocks noRot="1" noChangeArrowheads="1" noTextEdit="1"/>
          </p:cNvSpPr>
          <p:nvPr>
            <p:ph type="sldImg"/>
          </p:nvPr>
        </p:nvSpPr>
        <p:spPr>
          <a:ln/>
        </p:spPr>
      </p:sp>
      <p:sp>
        <p:nvSpPr>
          <p:cNvPr id="14745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F5C517-4A7B-4700-881C-8644A8F2FCB3}" type="slidenum">
              <a:rPr lang="de-DE" altLang="de-DE"/>
              <a:pPr/>
              <a:t>19</a:t>
            </a:fld>
            <a:endParaRPr lang="de-DE" altLang="de-DE"/>
          </a:p>
        </p:txBody>
      </p:sp>
      <p:sp>
        <p:nvSpPr>
          <p:cNvPr id="148482" name="Rectangle 2"/>
          <p:cNvSpPr>
            <a:spLocks noRot="1" noChangeArrowheads="1" noTextEdit="1"/>
          </p:cNvSpPr>
          <p:nvPr>
            <p:ph type="sldImg"/>
          </p:nvPr>
        </p:nvSpPr>
        <p:spPr>
          <a:ln/>
        </p:spPr>
      </p:sp>
      <p:sp>
        <p:nvSpPr>
          <p:cNvPr id="14848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03A600-50E4-4A4A-85E9-8567D707F66F}" type="slidenum">
              <a:rPr lang="de-DE" altLang="de-DE"/>
              <a:pPr/>
              <a:t>2</a:t>
            </a:fld>
            <a:endParaRPr lang="de-DE" altLang="de-DE"/>
          </a:p>
        </p:txBody>
      </p:sp>
      <p:sp>
        <p:nvSpPr>
          <p:cNvPr id="131074" name="Rectangle 2"/>
          <p:cNvSpPr>
            <a:spLocks noRot="1" noChangeArrowheads="1" noTextEdit="1"/>
          </p:cNvSpPr>
          <p:nvPr>
            <p:ph type="sldImg"/>
          </p:nvPr>
        </p:nvSpPr>
        <p:spPr>
          <a:ln/>
        </p:spPr>
      </p:sp>
      <p:sp>
        <p:nvSpPr>
          <p:cNvPr id="13107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A1DFDE-95B1-4C19-AB5E-8764E4D1B047}" type="slidenum">
              <a:rPr lang="de-DE" altLang="de-DE"/>
              <a:pPr/>
              <a:t>3</a:t>
            </a:fld>
            <a:endParaRPr lang="de-DE" altLang="de-DE"/>
          </a:p>
        </p:txBody>
      </p:sp>
      <p:sp>
        <p:nvSpPr>
          <p:cNvPr id="132098" name="Rectangle 2"/>
          <p:cNvSpPr>
            <a:spLocks noRo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108DC2-81BC-48F8-A112-5D5349DABB0F}" type="slidenum">
              <a:rPr lang="de-DE" altLang="de-DE"/>
              <a:pPr/>
              <a:t>4</a:t>
            </a:fld>
            <a:endParaRPr lang="de-DE" altLang="de-DE"/>
          </a:p>
        </p:txBody>
      </p:sp>
      <p:sp>
        <p:nvSpPr>
          <p:cNvPr id="133122" name="Rectangle 2"/>
          <p:cNvSpPr>
            <a:spLocks noRot="1" noChangeArrowheads="1" noTextEdit="1"/>
          </p:cNvSpPr>
          <p:nvPr>
            <p:ph type="sldImg"/>
          </p:nvPr>
        </p:nvSpPr>
        <p:spPr>
          <a:ln/>
        </p:spPr>
      </p:sp>
      <p:sp>
        <p:nvSpPr>
          <p:cNvPr id="133123"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9E4833-C8EF-4F4A-9B98-A597FF9A01F6}" type="slidenum">
              <a:rPr lang="de-DE" altLang="de-DE"/>
              <a:pPr/>
              <a:t>5</a:t>
            </a:fld>
            <a:endParaRPr lang="de-DE" altLang="de-DE"/>
          </a:p>
        </p:txBody>
      </p:sp>
      <p:sp>
        <p:nvSpPr>
          <p:cNvPr id="134146" name="Rectangle 2"/>
          <p:cNvSpPr>
            <a:spLocks noRot="1" noChangeArrowheads="1" noTextEdit="1"/>
          </p:cNvSpPr>
          <p:nvPr>
            <p:ph type="sldImg"/>
          </p:nvPr>
        </p:nvSpPr>
        <p:spPr>
          <a:ln/>
        </p:spPr>
      </p:sp>
      <p:sp>
        <p:nvSpPr>
          <p:cNvPr id="134147"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6E64D6-AACA-433F-8A10-BD17159CF05E}" type="slidenum">
              <a:rPr lang="de-DE" altLang="de-DE"/>
              <a:pPr/>
              <a:t>6</a:t>
            </a:fld>
            <a:endParaRPr lang="de-DE" altLang="de-DE"/>
          </a:p>
        </p:txBody>
      </p:sp>
      <p:sp>
        <p:nvSpPr>
          <p:cNvPr id="135170" name="Rectangle 2"/>
          <p:cNvSpPr>
            <a:spLocks noRot="1" noChangeArrowheads="1" noTextEdit="1"/>
          </p:cNvSpPr>
          <p:nvPr>
            <p:ph type="sldImg"/>
          </p:nvPr>
        </p:nvSpPr>
        <p:spPr>
          <a:ln/>
        </p:spPr>
      </p:sp>
      <p:sp>
        <p:nvSpPr>
          <p:cNvPr id="135171"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3ED784-572A-46CF-AFE9-C105590B1B09}" type="slidenum">
              <a:rPr lang="de-DE" altLang="de-DE"/>
              <a:pPr/>
              <a:t>7</a:t>
            </a:fld>
            <a:endParaRPr lang="de-DE" altLang="de-DE"/>
          </a:p>
        </p:txBody>
      </p:sp>
      <p:sp>
        <p:nvSpPr>
          <p:cNvPr id="136194" name="Rectangle 2"/>
          <p:cNvSpPr>
            <a:spLocks noRot="1" noChangeArrowheads="1" noTextEdit="1"/>
          </p:cNvSpPr>
          <p:nvPr>
            <p:ph type="sldImg"/>
          </p:nvPr>
        </p:nvSpPr>
        <p:spPr>
          <a:ln/>
        </p:spPr>
      </p:sp>
      <p:sp>
        <p:nvSpPr>
          <p:cNvPr id="136195"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4C48CB-C36C-4B81-861C-B959F232EFBD}" type="slidenum">
              <a:rPr lang="de-DE" altLang="de-DE"/>
              <a:pPr/>
              <a:t>8</a:t>
            </a:fld>
            <a:endParaRPr lang="de-DE" altLang="de-DE"/>
          </a:p>
        </p:txBody>
      </p:sp>
      <p:sp>
        <p:nvSpPr>
          <p:cNvPr id="137218" name="Rectangle 2"/>
          <p:cNvSpPr>
            <a:spLocks noRot="1" noChangeArrowheads="1" noTextEdit="1"/>
          </p:cNvSpPr>
          <p:nvPr>
            <p:ph type="sldImg"/>
          </p:nvPr>
        </p:nvSpPr>
        <p:spPr>
          <a:ln/>
        </p:spPr>
      </p:sp>
      <p:sp>
        <p:nvSpPr>
          <p:cNvPr id="137219" name="Rectangle 3"/>
          <p:cNvSpPr>
            <a:spLocks noGrp="1" noChangeArrowheads="1"/>
          </p:cNvSpPr>
          <p:nvPr>
            <p:ph type="body" idx="1"/>
          </p:nvPr>
        </p:nvSpPr>
        <p:spPr/>
        <p:txBody>
          <a:bodyPr/>
          <a:lstStyle/>
          <a:p>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D950EC-62D3-41A6-AC7E-0CFF7DEA0E29}" type="slidenum">
              <a:rPr lang="de-DE" altLang="de-DE"/>
              <a:pPr/>
              <a:t>9</a:t>
            </a:fld>
            <a:endParaRPr lang="de-DE" altLang="de-DE"/>
          </a:p>
        </p:txBody>
      </p:sp>
      <p:sp>
        <p:nvSpPr>
          <p:cNvPr id="138242" name="Rectangle 2"/>
          <p:cNvSpPr>
            <a:spLocks noRot="1" noChangeArrowheads="1" noTextEdit="1"/>
          </p:cNvSpPr>
          <p:nvPr>
            <p:ph type="sldImg"/>
          </p:nvPr>
        </p:nvSpPr>
        <p:spPr>
          <a:ln/>
        </p:spPr>
      </p:sp>
      <p:sp>
        <p:nvSpPr>
          <p:cNvPr id="138243" name="Rectangle 3"/>
          <p:cNvSpPr>
            <a:spLocks noGrp="1" noChangeArrowheads="1"/>
          </p:cNvSpPr>
          <p:nvPr>
            <p:ph type="body" idx="1"/>
          </p:nvPr>
        </p:nvSpPr>
        <p:spPr/>
        <p:txBody>
          <a:bodyPr/>
          <a:lstStyle/>
          <a:p>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elfolie">
    <p:spTree>
      <p:nvGrpSpPr>
        <p:cNvPr id="1" name=""/>
        <p:cNvGrpSpPr/>
        <p:nvPr/>
      </p:nvGrpSpPr>
      <p:grpSpPr>
        <a:xfrm>
          <a:off x="0" y="0"/>
          <a:ext cx="0" cy="0"/>
          <a:chOff x="0" y="0"/>
          <a:chExt cx="0" cy="0"/>
        </a:xfrm>
      </p:grpSpPr>
      <p:sp>
        <p:nvSpPr>
          <p:cNvPr id="129026" name="Rectangle 2"/>
          <p:cNvSpPr>
            <a:spLocks noGrp="1" noChangeArrowheads="1"/>
          </p:cNvSpPr>
          <p:nvPr>
            <p:ph type="ctrTitle" sz="quarter"/>
          </p:nvPr>
        </p:nvSpPr>
        <p:spPr>
          <a:xfrm>
            <a:off x="685800" y="2286000"/>
            <a:ext cx="7772400" cy="1143000"/>
          </a:xfrm>
        </p:spPr>
        <p:txBody>
          <a:bodyPr/>
          <a:lstStyle>
            <a:lvl1pPr>
              <a:defRPr/>
            </a:lvl1pPr>
          </a:lstStyle>
          <a:p>
            <a:pPr lvl="0"/>
            <a:r>
              <a:rPr lang="de-DE" altLang="de-DE" noProof="0" smtClean="0"/>
              <a:t>Hier klicken, um Master-Titelformat zu bearbeiten.</a:t>
            </a:r>
          </a:p>
        </p:txBody>
      </p:sp>
      <p:sp>
        <p:nvSpPr>
          <p:cNvPr id="129027" name="Rectangle 3"/>
          <p:cNvSpPr>
            <a:spLocks noGrp="1" noChangeArrowheads="1"/>
          </p:cNvSpPr>
          <p:nvPr>
            <p:ph type="subTitle" sz="quarter" idx="1"/>
          </p:nvPr>
        </p:nvSpPr>
        <p:spPr>
          <a:xfrm>
            <a:off x="2057400" y="4114800"/>
            <a:ext cx="6400800" cy="1752600"/>
          </a:xfrm>
        </p:spPr>
        <p:txBody>
          <a:bodyPr/>
          <a:lstStyle>
            <a:lvl1pPr marL="536575" indent="-536575">
              <a:defRPr>
                <a:effectLst/>
              </a:defRPr>
            </a:lvl1pPr>
          </a:lstStyle>
          <a:p>
            <a:pPr lvl="0"/>
            <a:r>
              <a:rPr lang="de-DE" altLang="de-DE" noProof="0" smtClean="0"/>
              <a:t>Hier klicken, um Master-Untertitelformat zu bearbeiten.</a:t>
            </a:r>
          </a:p>
        </p:txBody>
      </p:sp>
      <p:sp>
        <p:nvSpPr>
          <p:cNvPr id="129028" name="Rectangle 4"/>
          <p:cNvSpPr>
            <a:spLocks noGrp="1" noChangeArrowheads="1"/>
          </p:cNvSpPr>
          <p:nvPr>
            <p:ph type="dt" sz="quarter" idx="2"/>
          </p:nvPr>
        </p:nvSpPr>
        <p:spPr/>
        <p:txBody>
          <a:bodyPr/>
          <a:lstStyle>
            <a:lvl1pPr>
              <a:defRPr/>
            </a:lvl1pPr>
          </a:lstStyle>
          <a:p>
            <a:endParaRPr lang="de-DE" altLang="de-DE"/>
          </a:p>
        </p:txBody>
      </p:sp>
      <p:sp>
        <p:nvSpPr>
          <p:cNvPr id="129029" name="Rectangle 5"/>
          <p:cNvSpPr>
            <a:spLocks noGrp="1" noChangeArrowheads="1"/>
          </p:cNvSpPr>
          <p:nvPr>
            <p:ph type="ftr" sz="quarter" idx="3"/>
          </p:nvPr>
        </p:nvSpPr>
        <p:spPr bwMode="auto">
          <a:xfrm>
            <a:off x="3124200" y="6172200"/>
            <a:ext cx="28956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ctr">
              <a:defRPr sz="1400">
                <a:effectLst/>
              </a:defRPr>
            </a:lvl1pPr>
          </a:lstStyle>
          <a:p>
            <a:endParaRPr lang="de-DE" altLang="de-DE"/>
          </a:p>
        </p:txBody>
      </p:sp>
      <p:sp>
        <p:nvSpPr>
          <p:cNvPr id="129030" name="Rectangle 6"/>
          <p:cNvSpPr>
            <a:spLocks noGrp="1" noChangeArrowheads="1"/>
          </p:cNvSpPr>
          <p:nvPr>
            <p:ph type="sldNum" sz="quarter" idx="4"/>
          </p:nvPr>
        </p:nvSpPr>
        <p:spPr/>
        <p:txBody>
          <a:bodyPr/>
          <a:lstStyle>
            <a:lvl1pPr>
              <a:defRPr/>
            </a:lvl1pPr>
          </a:lstStyle>
          <a:p>
            <a:endParaRPr lang="de-DE" altLang="de-DE"/>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29794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50050" y="765175"/>
            <a:ext cx="2165350" cy="53308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250825" y="765175"/>
            <a:ext cx="6346825" cy="53308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40991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18596838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endParaRPr lang="de-DE" altLang="de-DE"/>
          </a:p>
        </p:txBody>
      </p:sp>
      <p:sp>
        <p:nvSpPr>
          <p:cNvPr id="5" name="Foliennummernplatzhalter 4"/>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609659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250825" y="1752600"/>
            <a:ext cx="4256088"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59313" y="1752600"/>
            <a:ext cx="4256087"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3381274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endParaRPr lang="de-DE" altLang="de-DE"/>
          </a:p>
        </p:txBody>
      </p:sp>
      <p:sp>
        <p:nvSpPr>
          <p:cNvPr id="8" name="Foliennummernplatzhalter 7"/>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2474018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endParaRPr lang="de-DE" altLang="de-DE"/>
          </a:p>
        </p:txBody>
      </p:sp>
      <p:sp>
        <p:nvSpPr>
          <p:cNvPr id="4" name="Foliennummernplatzhalter 3"/>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380889588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ltLang="de-DE"/>
          </a:p>
        </p:txBody>
      </p:sp>
      <p:sp>
        <p:nvSpPr>
          <p:cNvPr id="3" name="Foliennummernplatzhalter 2"/>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388284268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169709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endParaRPr lang="de-DE" altLang="de-DE"/>
          </a:p>
        </p:txBody>
      </p:sp>
      <p:sp>
        <p:nvSpPr>
          <p:cNvPr id="6" name="Foliennummernplatzhalter 5"/>
          <p:cNvSpPr>
            <a:spLocks noGrp="1"/>
          </p:cNvSpPr>
          <p:nvPr>
            <p:ph type="sldNum" sz="quarter" idx="11"/>
          </p:nvPr>
        </p:nvSpPr>
        <p:spPr/>
        <p:txBody>
          <a:bodyPr/>
          <a:lstStyle>
            <a:lvl1pPr>
              <a:defRPr/>
            </a:lvl1pPr>
          </a:lstStyle>
          <a:p>
            <a:endParaRPr lang="de-DE" altLang="de-DE"/>
          </a:p>
        </p:txBody>
      </p:sp>
    </p:spTree>
    <p:extLst>
      <p:ext uri="{BB962C8B-B14F-4D97-AF65-F5344CB8AC3E}">
        <p14:creationId xmlns:p14="http://schemas.microsoft.com/office/powerpoint/2010/main" val="4285026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bwMode="auto">
          <a:xfrm>
            <a:off x="250825" y="765175"/>
            <a:ext cx="8642350" cy="98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de-DE" altLang="de-DE" smtClean="0"/>
              <a:t>Hier klicken, um Master-Titelformat zu bearbeiten.</a:t>
            </a:r>
          </a:p>
        </p:txBody>
      </p:sp>
      <p:sp>
        <p:nvSpPr>
          <p:cNvPr id="128003" name="Rectangle 3"/>
          <p:cNvSpPr>
            <a:spLocks noGrp="1" noChangeArrowheads="1"/>
          </p:cNvSpPr>
          <p:nvPr>
            <p:ph type="body" idx="1"/>
          </p:nvPr>
        </p:nvSpPr>
        <p:spPr bwMode="auto">
          <a:xfrm>
            <a:off x="250825" y="1752600"/>
            <a:ext cx="8664575"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de-DE" altLang="de-DE" smtClean="0"/>
              <a:t>Hier klicken, um Master-Textformat zu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128004" name="Rectangle 4"/>
          <p:cNvSpPr>
            <a:spLocks noGrp="1" noChangeArrowheads="1"/>
          </p:cNvSpPr>
          <p:nvPr>
            <p:ph type="dt" sz="half" idx="2"/>
          </p:nvPr>
        </p:nvSpPr>
        <p:spPr bwMode="auto">
          <a:xfrm>
            <a:off x="6858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defRPr sz="1400">
                <a:effectLst/>
              </a:defRPr>
            </a:lvl1pPr>
          </a:lstStyle>
          <a:p>
            <a:endParaRPr lang="de-DE" altLang="de-DE"/>
          </a:p>
        </p:txBody>
      </p:sp>
      <p:sp>
        <p:nvSpPr>
          <p:cNvPr id="128005" name="Rectangle 5"/>
          <p:cNvSpPr>
            <a:spLocks noGrp="1" noChangeArrowheads="1"/>
          </p:cNvSpPr>
          <p:nvPr>
            <p:ph type="sldNum" sz="quarter" idx="4"/>
          </p:nvPr>
        </p:nvSpPr>
        <p:spPr bwMode="auto">
          <a:xfrm>
            <a:off x="6553200" y="61722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a:defRPr sz="1400">
                <a:effectLst/>
              </a:defRPr>
            </a:lvl1pPr>
          </a:lstStyle>
          <a:p>
            <a:endParaRPr lang="de-DE" altLang="de-DE"/>
          </a:p>
        </p:txBody>
      </p:sp>
      <p:pic>
        <p:nvPicPr>
          <p:cNvPr id="128006" name="Picture 6" descr="phonologi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00338" y="115888"/>
            <a:ext cx="3671887" cy="523875"/>
          </a:xfrm>
          <a:prstGeom prst="rect">
            <a:avLst/>
          </a:prstGeom>
          <a:noFill/>
          <a:extLst>
            <a:ext uri="{909E8E84-426E-40DD-AFC4-6F175D3DCCD1}">
              <a14:hiddenFill xmlns:a14="http://schemas.microsoft.com/office/drawing/2010/main">
                <a:solidFill>
                  <a:srgbClr val="FFFFFF"/>
                </a:solidFill>
              </a14:hiddenFill>
            </a:ext>
          </a:extLst>
        </p:spPr>
      </p:pic>
      <p:pic>
        <p:nvPicPr>
          <p:cNvPr id="128007" name="Picture 7" descr="khw"/>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8763" y="-11113"/>
            <a:ext cx="857250" cy="762001"/>
          </a:xfrm>
          <a:prstGeom prst="rect">
            <a:avLst/>
          </a:prstGeom>
          <a:noFill/>
          <a:extLst>
            <a:ext uri="{909E8E84-426E-40DD-AFC4-6F175D3DCCD1}">
              <a14:hiddenFill xmlns:a14="http://schemas.microsoft.com/office/drawing/2010/main">
                <a:solidFill>
                  <a:srgbClr val="FFFFFF"/>
                </a:solidFill>
              </a14:hiddenFill>
            </a:ext>
          </a:extLst>
        </p:spPr>
      </p:pic>
      <p:sp>
        <p:nvSpPr>
          <p:cNvPr id="128008" name="Line 8"/>
          <p:cNvSpPr>
            <a:spLocks noChangeShapeType="1"/>
          </p:cNvSpPr>
          <p:nvPr/>
        </p:nvSpPr>
        <p:spPr bwMode="auto">
          <a:xfrm>
            <a:off x="250825" y="765175"/>
            <a:ext cx="8642350" cy="0"/>
          </a:xfrm>
          <a:prstGeom prst="line">
            <a:avLst/>
          </a:prstGeom>
          <a:noFill/>
          <a:ln w="38100" cap="sq">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8003">
                                            <p:txEl>
                                              <p:pRg st="0" end="0"/>
                                            </p:txEl>
                                          </p:spTgt>
                                        </p:tgtEl>
                                        <p:attrNameLst>
                                          <p:attrName>style.visibility</p:attrName>
                                        </p:attrNameLst>
                                      </p:cBhvr>
                                      <p:to>
                                        <p:strVal val="visible"/>
                                      </p:to>
                                    </p:set>
                                    <p:animEffect transition="in" filter="wipe(left)">
                                      <p:cBhvr>
                                        <p:cTn id="7" dur="500"/>
                                        <p:tgtEl>
                                          <p:spTgt spid="1280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8003">
                                            <p:txEl>
                                              <p:pRg st="1" end="1"/>
                                            </p:txEl>
                                          </p:spTgt>
                                        </p:tgtEl>
                                        <p:attrNameLst>
                                          <p:attrName>style.visibility</p:attrName>
                                        </p:attrNameLst>
                                      </p:cBhvr>
                                      <p:to>
                                        <p:strVal val="visible"/>
                                      </p:to>
                                    </p:set>
                                    <p:animEffect transition="in" filter="wipe(left)">
                                      <p:cBhvr>
                                        <p:cTn id="12" dur="500"/>
                                        <p:tgtEl>
                                          <p:spTgt spid="1280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8003">
                                            <p:txEl>
                                              <p:pRg st="2" end="2"/>
                                            </p:txEl>
                                          </p:spTgt>
                                        </p:tgtEl>
                                        <p:attrNameLst>
                                          <p:attrName>style.visibility</p:attrName>
                                        </p:attrNameLst>
                                      </p:cBhvr>
                                      <p:to>
                                        <p:strVal val="visible"/>
                                      </p:to>
                                    </p:set>
                                    <p:animEffect transition="in" filter="wipe(left)">
                                      <p:cBhvr>
                                        <p:cTn id="17" dur="500"/>
                                        <p:tgtEl>
                                          <p:spTgt spid="1280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8003">
                                            <p:txEl>
                                              <p:pRg st="3" end="3"/>
                                            </p:txEl>
                                          </p:spTgt>
                                        </p:tgtEl>
                                        <p:attrNameLst>
                                          <p:attrName>style.visibility</p:attrName>
                                        </p:attrNameLst>
                                      </p:cBhvr>
                                      <p:to>
                                        <p:strVal val="visible"/>
                                      </p:to>
                                    </p:set>
                                    <p:animEffect transition="in" filter="wipe(left)">
                                      <p:cBhvr>
                                        <p:cTn id="22" dur="500"/>
                                        <p:tgtEl>
                                          <p:spTgt spid="128003">
                                            <p:txEl>
                                              <p:pRg st="3" end="3"/>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28003">
                                            <p:txEl>
                                              <p:pRg st="4" end="4"/>
                                            </p:txEl>
                                          </p:spTgt>
                                        </p:tgtEl>
                                        <p:attrNameLst>
                                          <p:attrName>style.visibility</p:attrName>
                                        </p:attrNameLst>
                                      </p:cBhvr>
                                      <p:to>
                                        <p:strVal val="visible"/>
                                      </p:to>
                                    </p:set>
                                    <p:animEffect transition="in" filter="wipe(left)">
                                      <p:cBhvr>
                                        <p:cTn id="25" dur="500"/>
                                        <p:tgtEl>
                                          <p:spTgt spid="1280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build="p" bldLvl="4" autoUpdateAnimBg="0">
        <p:tmplLst>
          <p:tmpl lvl="1">
            <p:tnLst>
              <p:par>
                <p:cTn presetID="22" presetClass="entr" presetSubtype="8" fill="hold" nodeType="clickEffect">
                  <p:stCondLst>
                    <p:cond delay="0"/>
                  </p:stCondLst>
                  <p:childTnLst>
                    <p:set>
                      <p:cBhvr>
                        <p:cTn dur="1" fill="hold">
                          <p:stCondLst>
                            <p:cond delay="0"/>
                          </p:stCondLst>
                        </p:cTn>
                        <p:tgtEl>
                          <p:spTgt spid="128003"/>
                        </p:tgtEl>
                        <p:attrNameLst>
                          <p:attrName>style.visibility</p:attrName>
                        </p:attrNameLst>
                      </p:cBhvr>
                      <p:to>
                        <p:strVal val="visible"/>
                      </p:to>
                    </p:set>
                    <p:animEffect transition="in" filter="wipe(left)">
                      <p:cBhvr>
                        <p:cTn dur="500"/>
                        <p:tgtEl>
                          <p:spTgt spid="128003"/>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128003"/>
                        </p:tgtEl>
                        <p:attrNameLst>
                          <p:attrName>style.visibility</p:attrName>
                        </p:attrNameLst>
                      </p:cBhvr>
                      <p:to>
                        <p:strVal val="visible"/>
                      </p:to>
                    </p:set>
                    <p:animEffect transition="in" filter="wipe(left)">
                      <p:cBhvr>
                        <p:cTn dur="500"/>
                        <p:tgtEl>
                          <p:spTgt spid="128003"/>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128003"/>
                        </p:tgtEl>
                        <p:attrNameLst>
                          <p:attrName>style.visibility</p:attrName>
                        </p:attrNameLst>
                      </p:cBhvr>
                      <p:to>
                        <p:strVal val="visible"/>
                      </p:to>
                    </p:set>
                    <p:animEffect transition="in" filter="wipe(left)">
                      <p:cBhvr>
                        <p:cTn dur="500"/>
                        <p:tgtEl>
                          <p:spTgt spid="128003"/>
                        </p:tgtEl>
                      </p:cBhvr>
                    </p:animEffect>
                  </p:childTnLst>
                </p:cTn>
              </p:par>
            </p:tnLst>
          </p:tmpl>
          <p:tmpl lvl="4">
            <p:tnLst>
              <p:par>
                <p:cTn presetID="22" presetClass="entr" presetSubtype="8" fill="hold" nodeType="clickEffect">
                  <p:stCondLst>
                    <p:cond delay="0"/>
                  </p:stCondLst>
                  <p:childTnLst>
                    <p:set>
                      <p:cBhvr>
                        <p:cTn dur="1" fill="hold">
                          <p:stCondLst>
                            <p:cond delay="0"/>
                          </p:stCondLst>
                        </p:cTn>
                        <p:tgtEl>
                          <p:spTgt spid="128003"/>
                        </p:tgtEl>
                        <p:attrNameLst>
                          <p:attrName>style.visibility</p:attrName>
                        </p:attrNameLst>
                      </p:cBhvr>
                      <p:to>
                        <p:strVal val="visible"/>
                      </p:to>
                    </p:set>
                    <p:animEffect transition="in" filter="wipe(left)">
                      <p:cBhvr>
                        <p:cTn dur="500"/>
                        <p:tgtEl>
                          <p:spTgt spid="128003"/>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128003"/>
                        </p:tgtEl>
                        <p:attrNameLst>
                          <p:attrName>style.visibility</p:attrName>
                        </p:attrNameLst>
                      </p:cBhvr>
                      <p:to>
                        <p:strVal val="visible"/>
                      </p:to>
                    </p:set>
                    <p:animEffect transition="in" filter="wipe(left)">
                      <p:cBhvr>
                        <p:cTn dur="500"/>
                        <p:tgtEl>
                          <p:spTgt spid="128003"/>
                        </p:tgtEl>
                      </p:cBhvr>
                    </p:animEffect>
                  </p:childTnLst>
                </p:cTn>
              </p:par>
            </p:tnLst>
          </p:tmpl>
        </p:tmplLst>
      </p:bldP>
    </p:bldLst>
  </p:timing>
  <p:txStyles>
    <p:titleStyle>
      <a:lvl1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2pPr>
      <a:lvl3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3pPr>
      <a:lvl4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4pPr>
      <a:lvl5pPr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5pPr>
      <a:lvl6pPr marL="4572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6pPr>
      <a:lvl7pPr marL="9144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7pPr>
      <a:lvl8pPr marL="13716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8pPr>
      <a:lvl9pPr marL="1828800" algn="ctr" rtl="0" eaLnBrk="0" fontAlgn="base" hangingPunct="0">
        <a:spcBef>
          <a:spcPct val="0"/>
        </a:spcBef>
        <a:spcAft>
          <a:spcPct val="0"/>
        </a:spcAft>
        <a:defRPr kumimoji="1" sz="28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accent2"/>
        </a:buClr>
        <a:buFont typeface="Wingdings 2" pitchFamily="18" charset="2"/>
        <a:buChar char="°"/>
        <a:defRPr kumimoji="1" sz="24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hlink"/>
        </a:buClr>
        <a:buFont typeface="Wingdings 3" pitchFamily="18" charset="2"/>
        <a:buChar char="u"/>
        <a:defRPr kumimoji="1" sz="20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accent2"/>
        </a:buClr>
        <a:buSzPct val="80000"/>
        <a:buFont typeface="Wingdings" pitchFamily="2" charset="2"/>
        <a:buChar char="¨"/>
        <a:defRPr kumimoji="1">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har char="–"/>
        <a:defRPr kumimoji="1" sz="16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5pPr>
      <a:lvl6pPr marL="25146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6pPr>
      <a:lvl7pPr marL="29718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7pPr>
      <a:lvl8pPr marL="34290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8pPr>
      <a:lvl9pPr marL="3886200" indent="-228600" algn="l" rtl="0" eaLnBrk="0" fontAlgn="base" hangingPunct="0">
        <a:spcBef>
          <a:spcPct val="20000"/>
        </a:spcBef>
        <a:spcAft>
          <a:spcPct val="0"/>
        </a:spcAft>
        <a:buClr>
          <a:schemeClr val="accent2"/>
        </a:buClr>
        <a:buFont typeface="Wingdings" pitchFamily="2" charset="2"/>
        <a:buChar char="§"/>
        <a:defRPr kumimoji="1" sz="1400">
          <a:solidFill>
            <a:schemeClr val="tx1"/>
          </a:solidFill>
          <a:effectLst>
            <a:outerShdw blurRad="38100" dist="38100" dir="2700000" algn="tl">
              <a:srgbClr val="C0C0C0"/>
            </a:outerShdw>
          </a:effectLst>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6.png"/><Relationship Id="rId4" Type="http://schemas.openxmlformats.org/officeDocument/2006/relationships/oleObject" Target="../embeddings/oleObject1.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6.png"/><Relationship Id="rId4" Type="http://schemas.openxmlformats.org/officeDocument/2006/relationships/oleObject" Target="../embeddings/oleObject2.bin"/></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09" name="Group 13"/>
          <p:cNvGrpSpPr>
            <a:grpSpLocks/>
          </p:cNvGrpSpPr>
          <p:nvPr/>
        </p:nvGrpSpPr>
        <p:grpSpPr bwMode="auto">
          <a:xfrm>
            <a:off x="6011863" y="2420938"/>
            <a:ext cx="3097212" cy="4356100"/>
            <a:chOff x="1632" y="384"/>
            <a:chExt cx="2592" cy="3840"/>
          </a:xfrm>
        </p:grpSpPr>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 y="384"/>
              <a:ext cx="2405" cy="3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01" name="Oval 5"/>
            <p:cNvSpPr>
              <a:spLocks noChangeArrowheads="1"/>
            </p:cNvSpPr>
            <p:nvPr/>
          </p:nvSpPr>
          <p:spPr bwMode="auto">
            <a:xfrm>
              <a:off x="3024" y="3120"/>
              <a:ext cx="1104" cy="1104"/>
            </a:xfrm>
            <a:prstGeom prst="ellipse">
              <a:avLst/>
            </a:prstGeom>
            <a:solidFill>
              <a:srgbClr val="FF0000">
                <a:alpha val="50000"/>
              </a:srgbClr>
            </a:solidFill>
            <a:ln>
              <a:noFill/>
            </a:ln>
            <a:effectLst/>
            <a:extLst>
              <a:ext uri="{91240B29-F687-4F45-9708-019B960494DF}">
                <a14:hiddenLine xmlns:a14="http://schemas.microsoft.com/office/drawing/2010/main" w="3175" cap="sq">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102" name="Oval 6"/>
            <p:cNvSpPr>
              <a:spLocks noChangeArrowheads="1"/>
            </p:cNvSpPr>
            <p:nvPr/>
          </p:nvSpPr>
          <p:spPr bwMode="auto">
            <a:xfrm>
              <a:off x="2592" y="2496"/>
              <a:ext cx="816" cy="816"/>
            </a:xfrm>
            <a:prstGeom prst="ellipse">
              <a:avLst/>
            </a:prstGeom>
            <a:solidFill>
              <a:srgbClr val="00CCFF">
                <a:alpha val="50000"/>
              </a:srgbClr>
            </a:solidFill>
            <a:ln>
              <a:noFill/>
            </a:ln>
            <a:effectLst/>
            <a:extLst>
              <a:ext uri="{91240B29-F687-4F45-9708-019B960494DF}">
                <a14:hiddenLine xmlns:a14="http://schemas.microsoft.com/office/drawing/2010/main" w="38100" cap="sq">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103" name="Oval 7"/>
            <p:cNvSpPr>
              <a:spLocks noChangeArrowheads="1"/>
            </p:cNvSpPr>
            <p:nvPr/>
          </p:nvSpPr>
          <p:spPr bwMode="auto">
            <a:xfrm>
              <a:off x="3408" y="1200"/>
              <a:ext cx="816" cy="816"/>
            </a:xfrm>
            <a:prstGeom prst="ellipse">
              <a:avLst/>
            </a:prstGeom>
            <a:solidFill>
              <a:srgbClr val="339966">
                <a:alpha val="50000"/>
              </a:srgbClr>
            </a:solidFill>
            <a:ln>
              <a:noFill/>
            </a:ln>
            <a:effectLst/>
            <a:extLst>
              <a:ext uri="{91240B29-F687-4F45-9708-019B960494DF}">
                <a14:hiddenLine xmlns:a14="http://schemas.microsoft.com/office/drawing/2010/main" w="38100" cap="sq">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104" name="Oval 8"/>
            <p:cNvSpPr>
              <a:spLocks noChangeArrowheads="1"/>
            </p:cNvSpPr>
            <p:nvPr/>
          </p:nvSpPr>
          <p:spPr bwMode="auto">
            <a:xfrm>
              <a:off x="1776" y="1344"/>
              <a:ext cx="1632" cy="720"/>
            </a:xfrm>
            <a:prstGeom prst="ellipse">
              <a:avLst/>
            </a:prstGeom>
            <a:solidFill>
              <a:srgbClr val="FFFF00">
                <a:alpha val="50000"/>
              </a:srgbClr>
            </a:solidFill>
            <a:ln>
              <a:noFill/>
            </a:ln>
            <a:effectLst/>
            <a:extLst>
              <a:ext uri="{91240B29-F687-4F45-9708-019B960494DF}">
                <a14:hiddenLine xmlns:a14="http://schemas.microsoft.com/office/drawing/2010/main" w="38100" cap="sq">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4107" name="AutoShape 11"/>
            <p:cNvSpPr>
              <a:spLocks noChangeArrowheads="1"/>
            </p:cNvSpPr>
            <p:nvPr/>
          </p:nvSpPr>
          <p:spPr bwMode="auto">
            <a:xfrm flipH="1">
              <a:off x="2472" y="618"/>
              <a:ext cx="1248" cy="576"/>
            </a:xfrm>
            <a:prstGeom prst="wedgeRectCallout">
              <a:avLst>
                <a:gd name="adj1" fmla="val -40708"/>
                <a:gd name="adj2" fmla="val 107463"/>
              </a:avLst>
            </a:prstGeom>
            <a:solidFill>
              <a:schemeClr val="accent1"/>
            </a:solidFill>
            <a:ln w="38100" cap="sq">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de-DE" altLang="de-DE" sz="1800">
                  <a:effectLst>
                    <a:outerShdw blurRad="38100" dist="38100" dir="2700000" algn="tl">
                      <a:srgbClr val="C0C0C0"/>
                    </a:outerShdw>
                  </a:effectLst>
                  <a:latin typeface="Tahoma" pitchFamily="34" charset="0"/>
                </a:rPr>
                <a:t>Oro-nasaler</a:t>
              </a:r>
            </a:p>
            <a:p>
              <a:pPr algn="ctr"/>
              <a:r>
                <a:rPr lang="de-DE" altLang="de-DE" sz="1800">
                  <a:effectLst>
                    <a:outerShdw blurRad="38100" dist="38100" dir="2700000" algn="tl">
                      <a:srgbClr val="C0C0C0"/>
                    </a:outerShdw>
                  </a:effectLst>
                  <a:latin typeface="Tahoma" pitchFamily="34" charset="0"/>
                </a:rPr>
                <a:t>Prozess</a:t>
              </a:r>
            </a:p>
          </p:txBody>
        </p:sp>
      </p:grpSp>
      <p:sp>
        <p:nvSpPr>
          <p:cNvPr id="4098" name="Rectangle 2"/>
          <p:cNvSpPr>
            <a:spLocks noChangeArrowheads="1"/>
          </p:cNvSpPr>
          <p:nvPr>
            <p:ph type="ctrTitle"/>
          </p:nvPr>
        </p:nvSpPr>
        <p:spPr>
          <a:xfrm>
            <a:off x="685800" y="2286000"/>
            <a:ext cx="6623050" cy="1143000"/>
          </a:xfrm>
          <a:noFill/>
          <a:ln/>
        </p:spPr>
        <p:txBody>
          <a:bodyPr/>
          <a:lstStyle/>
          <a:p>
            <a:r>
              <a:rPr lang="de-DE" altLang="de-DE"/>
              <a:t>Einführung in die </a:t>
            </a:r>
            <a:br>
              <a:rPr lang="de-DE" altLang="de-DE"/>
            </a:br>
            <a:r>
              <a:rPr lang="de-DE" altLang="de-DE"/>
              <a:t>Phonetik und Phonologie</a:t>
            </a:r>
          </a:p>
        </p:txBody>
      </p:sp>
      <p:sp>
        <p:nvSpPr>
          <p:cNvPr id="4099" name="Rectangle 3"/>
          <p:cNvSpPr>
            <a:spLocks noChangeArrowheads="1"/>
          </p:cNvSpPr>
          <p:nvPr>
            <p:ph type="subTitle" idx="1"/>
          </p:nvPr>
        </p:nvSpPr>
        <p:spPr>
          <a:xfrm>
            <a:off x="2057400" y="4114800"/>
            <a:ext cx="3810000" cy="1752600"/>
          </a:xfrm>
          <a:noFill/>
          <a:ln/>
        </p:spPr>
        <p:txBody>
          <a:bodyPr/>
          <a:lstStyle/>
          <a:p>
            <a:r>
              <a:rPr lang="de-DE" altLang="de-DE"/>
              <a:t>Oro-nasaler Prozess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de-DE" altLang="de-DE"/>
              <a:t>Orale und Nasale Resonanzräume</a:t>
            </a:r>
          </a:p>
        </p:txBody>
      </p:sp>
      <p:pic>
        <p:nvPicPr>
          <p:cNvPr id="111619" name="Picture 3"/>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2949575" y="1992313"/>
            <a:ext cx="3919538"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1620" name="AutoShape 4"/>
          <p:cNvSpPr>
            <a:spLocks/>
          </p:cNvSpPr>
          <p:nvPr/>
        </p:nvSpPr>
        <p:spPr bwMode="auto">
          <a:xfrm>
            <a:off x="282575" y="3744913"/>
            <a:ext cx="1752600" cy="496887"/>
          </a:xfrm>
          <a:prstGeom prst="borderCallout2">
            <a:avLst>
              <a:gd name="adj1" fmla="val 23005"/>
              <a:gd name="adj2" fmla="val 104347"/>
              <a:gd name="adj3" fmla="val 23005"/>
              <a:gd name="adj4" fmla="val 168657"/>
              <a:gd name="adj5" fmla="val -92333"/>
              <a:gd name="adj6" fmla="val 235417"/>
            </a:avLst>
          </a:prstGeom>
          <a:solidFill>
            <a:srgbClr val="009999"/>
          </a:solidFill>
          <a:ln w="38100" cap="sq">
            <a:solidFill>
              <a:srgbClr val="00808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de-DE" altLang="de-DE">
                <a:solidFill>
                  <a:schemeClr val="accent1"/>
                </a:solidFill>
                <a:effectLst>
                  <a:outerShdw blurRad="38100" dist="38100" dir="2700000" algn="tl">
                    <a:srgbClr val="000000"/>
                  </a:outerShdw>
                </a:effectLst>
                <a:latin typeface="Tahoma" pitchFamily="34" charset="0"/>
              </a:rPr>
              <a:t>Mundhöhle</a:t>
            </a:r>
          </a:p>
        </p:txBody>
      </p:sp>
      <p:sp>
        <p:nvSpPr>
          <p:cNvPr id="111621" name="AutoShape 5"/>
          <p:cNvSpPr>
            <a:spLocks/>
          </p:cNvSpPr>
          <p:nvPr/>
        </p:nvSpPr>
        <p:spPr bwMode="auto">
          <a:xfrm>
            <a:off x="434975" y="1916113"/>
            <a:ext cx="1811338" cy="501650"/>
          </a:xfrm>
          <a:prstGeom prst="borderCallout2">
            <a:avLst>
              <a:gd name="adj1" fmla="val 22787"/>
              <a:gd name="adj2" fmla="val 104208"/>
              <a:gd name="adj3" fmla="val 22787"/>
              <a:gd name="adj4" fmla="val 158106"/>
              <a:gd name="adj5" fmla="val 100634"/>
              <a:gd name="adj6" fmla="val 214111"/>
            </a:avLst>
          </a:prstGeom>
          <a:solidFill>
            <a:srgbClr val="009999"/>
          </a:solidFill>
          <a:ln w="38100" cap="sq">
            <a:solidFill>
              <a:srgbClr val="00808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de-DE" altLang="de-DE">
                <a:solidFill>
                  <a:schemeClr val="accent1"/>
                </a:solidFill>
                <a:effectLst>
                  <a:outerShdw blurRad="38100" dist="38100" dir="2700000" algn="tl">
                    <a:srgbClr val="000000"/>
                  </a:outerShdw>
                </a:effectLst>
                <a:latin typeface="Tahoma" pitchFamily="34" charset="0"/>
              </a:rPr>
              <a:t>Nasenhöhle</a:t>
            </a:r>
          </a:p>
        </p:txBody>
      </p:sp>
      <p:sp>
        <p:nvSpPr>
          <p:cNvPr id="111622" name="Oval 6"/>
          <p:cNvSpPr>
            <a:spLocks noChangeArrowheads="1"/>
          </p:cNvSpPr>
          <p:nvPr/>
        </p:nvSpPr>
        <p:spPr bwMode="auto">
          <a:xfrm>
            <a:off x="5083175" y="2678113"/>
            <a:ext cx="1066800" cy="1066800"/>
          </a:xfrm>
          <a:prstGeom prst="ellipse">
            <a:avLst/>
          </a:prstGeom>
          <a:solidFill>
            <a:srgbClr val="33CCCC">
              <a:alpha val="50000"/>
            </a:srgbClr>
          </a:solidFill>
          <a:ln>
            <a:noFill/>
          </a:ln>
          <a:effectLst/>
          <a:extLst>
            <a:ext uri="{91240B29-F687-4F45-9708-019B960494DF}">
              <a14:hiddenLine xmlns:a14="http://schemas.microsoft.com/office/drawing/2010/main" w="38100" cap="sq">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11623" name="AutoShape 7"/>
          <p:cNvSpPr>
            <a:spLocks/>
          </p:cNvSpPr>
          <p:nvPr/>
        </p:nvSpPr>
        <p:spPr bwMode="auto">
          <a:xfrm>
            <a:off x="7140575" y="2373313"/>
            <a:ext cx="1752600" cy="685800"/>
          </a:xfrm>
          <a:prstGeom prst="borderCallout2">
            <a:avLst>
              <a:gd name="adj1" fmla="val 16667"/>
              <a:gd name="adj2" fmla="val -4347"/>
              <a:gd name="adj3" fmla="val 16667"/>
              <a:gd name="adj4" fmla="val -36144"/>
              <a:gd name="adj5" fmla="val 71528"/>
              <a:gd name="adj6" fmla="val -69023"/>
            </a:avLst>
          </a:prstGeom>
          <a:solidFill>
            <a:srgbClr val="009999"/>
          </a:solidFill>
          <a:ln w="38100" cap="sq">
            <a:solidFill>
              <a:srgbClr val="00808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de-DE" altLang="de-DE" sz="2000">
                <a:solidFill>
                  <a:schemeClr val="accent1"/>
                </a:solidFill>
                <a:effectLst>
                  <a:outerShdw blurRad="38100" dist="38100" dir="2700000" algn="tl">
                    <a:srgbClr val="000000"/>
                  </a:outerShdw>
                </a:effectLst>
                <a:latin typeface="Tahoma" pitchFamily="34" charset="0"/>
              </a:rPr>
              <a:t>Velischer Verschluss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1621"/>
                                        </p:tgtEl>
                                        <p:attrNameLst>
                                          <p:attrName>style.visibility</p:attrName>
                                        </p:attrNameLst>
                                      </p:cBhvr>
                                      <p:to>
                                        <p:strVal val="visible"/>
                                      </p:to>
                                    </p:set>
                                    <p:animEffect transition="in" filter="wipe(up)">
                                      <p:cBhvr>
                                        <p:cTn id="7" dur="500"/>
                                        <p:tgtEl>
                                          <p:spTgt spid="1116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11620"/>
                                        </p:tgtEl>
                                        <p:attrNameLst>
                                          <p:attrName>style.visibility</p:attrName>
                                        </p:attrNameLst>
                                      </p:cBhvr>
                                      <p:to>
                                        <p:strVal val="visible"/>
                                      </p:to>
                                    </p:set>
                                    <p:animEffect transition="in" filter="wipe(up)">
                                      <p:cBhvr>
                                        <p:cTn id="12" dur="500"/>
                                        <p:tgtEl>
                                          <p:spTgt spid="11162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11623"/>
                                        </p:tgtEl>
                                        <p:attrNameLst>
                                          <p:attrName>style.visibility</p:attrName>
                                        </p:attrNameLst>
                                      </p:cBhvr>
                                      <p:to>
                                        <p:strVal val="visible"/>
                                      </p:to>
                                    </p:set>
                                    <p:animEffect transition="in" filter="wipe(up)">
                                      <p:cBhvr>
                                        <p:cTn id="17" dur="500"/>
                                        <p:tgtEl>
                                          <p:spTgt spid="111623"/>
                                        </p:tgtEl>
                                      </p:cBhvr>
                                    </p:animEffect>
                                  </p:childTnLst>
                                </p:cTn>
                              </p:par>
                            </p:childTnLst>
                          </p:cTn>
                        </p:par>
                        <p:par>
                          <p:cTn id="18" fill="hold" nodeType="afterGroup">
                            <p:stCondLst>
                              <p:cond delay="500"/>
                            </p:stCondLst>
                            <p:childTnLst>
                              <p:par>
                                <p:cTn id="19" presetID="4" presetClass="entr" presetSubtype="32" fill="hold" grpId="0" nodeType="afterEffect">
                                  <p:stCondLst>
                                    <p:cond delay="0"/>
                                  </p:stCondLst>
                                  <p:childTnLst>
                                    <p:set>
                                      <p:cBhvr>
                                        <p:cTn id="20" dur="1" fill="hold">
                                          <p:stCondLst>
                                            <p:cond delay="0"/>
                                          </p:stCondLst>
                                        </p:cTn>
                                        <p:tgtEl>
                                          <p:spTgt spid="111622"/>
                                        </p:tgtEl>
                                        <p:attrNameLst>
                                          <p:attrName>style.visibility</p:attrName>
                                        </p:attrNameLst>
                                      </p:cBhvr>
                                      <p:to>
                                        <p:strVal val="visible"/>
                                      </p:to>
                                    </p:set>
                                    <p:animEffect transition="in" filter="box(out)">
                                      <p:cBhvr>
                                        <p:cTn id="21" dur="500"/>
                                        <p:tgtEl>
                                          <p:spTgt spid="1116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20" grpId="0" animBg="1" autoUpdateAnimBg="0"/>
      <p:bldP spid="111621" grpId="0" animBg="1" autoUpdateAnimBg="0"/>
      <p:bldP spid="111622" grpId="0" animBg="1"/>
      <p:bldP spid="111623"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de-DE" altLang="de-DE"/>
              <a:t>Orale vs. nasale Laute</a:t>
            </a:r>
          </a:p>
        </p:txBody>
      </p:sp>
      <p:sp>
        <p:nvSpPr>
          <p:cNvPr id="106499" name="Rectangle 3"/>
          <p:cNvSpPr>
            <a:spLocks noGrp="1" noChangeArrowheads="1"/>
          </p:cNvSpPr>
          <p:nvPr>
            <p:ph type="body" idx="1"/>
          </p:nvPr>
        </p:nvSpPr>
        <p:spPr>
          <a:xfrm>
            <a:off x="539750" y="1700213"/>
            <a:ext cx="8293100" cy="4419600"/>
          </a:xfrm>
        </p:spPr>
        <p:txBody>
          <a:bodyPr/>
          <a:lstStyle/>
          <a:p>
            <a:pPr marL="0" indent="0" algn="just">
              <a:lnSpc>
                <a:spcPct val="90000"/>
              </a:lnSpc>
              <a:buFont typeface="Wingdings 2" pitchFamily="18" charset="2"/>
              <a:buNone/>
            </a:pPr>
            <a:r>
              <a:rPr lang="de-DE" altLang="de-DE">
                <a:cs typeface="Times New Roman" pitchFamily="18" charset="0"/>
              </a:rPr>
              <a:t>Liegt ein velischer Verschluss vor, ist der Nasenraum vom Artikulationsprozess ausgeschlossen. Ist das Velum gesenkt, fungiert der Nasenraum als ein zusätzlicher Resonanzraum, wodurch die so gebildeten Laute eine spezifische Qualität erhalten. </a:t>
            </a:r>
          </a:p>
          <a:p>
            <a:pPr marL="0" indent="0" algn="just">
              <a:lnSpc>
                <a:spcPct val="90000"/>
              </a:lnSpc>
              <a:buFont typeface="Wingdings 2" pitchFamily="18" charset="2"/>
              <a:buNone/>
            </a:pPr>
            <a:r>
              <a:rPr lang="de-DE" altLang="de-DE">
                <a:cs typeface="Times New Roman" pitchFamily="18" charset="0"/>
              </a:rPr>
              <a:t>Durch diese beiden Schaltstellungen erhalten wir wiederum zwei Klassen von Lauten:</a:t>
            </a:r>
          </a:p>
          <a:p>
            <a:pPr marL="758825" lvl="1" algn="just">
              <a:lnSpc>
                <a:spcPct val="90000"/>
              </a:lnSpc>
            </a:pPr>
            <a:r>
              <a:rPr lang="de-DE" altLang="de-DE">
                <a:solidFill>
                  <a:schemeClr val="accent2"/>
                </a:solidFill>
                <a:cs typeface="Times New Roman" pitchFamily="18" charset="0"/>
              </a:rPr>
              <a:t>nasale Laute</a:t>
            </a:r>
            <a:r>
              <a:rPr lang="de-DE" altLang="de-DE">
                <a:cs typeface="Times New Roman" pitchFamily="18" charset="0"/>
              </a:rPr>
              <a:t> (Velum gesenkt, Anwesenheit nasaler Resonanz) und </a:t>
            </a:r>
          </a:p>
          <a:p>
            <a:pPr marL="758825" lvl="1" algn="just">
              <a:lnSpc>
                <a:spcPct val="90000"/>
              </a:lnSpc>
            </a:pPr>
            <a:r>
              <a:rPr lang="de-DE" altLang="de-DE">
                <a:solidFill>
                  <a:schemeClr val="accent2"/>
                </a:solidFill>
                <a:cs typeface="Times New Roman" pitchFamily="18" charset="0"/>
              </a:rPr>
              <a:t>orale Laute</a:t>
            </a:r>
            <a:r>
              <a:rPr lang="de-DE" altLang="de-DE">
                <a:cs typeface="Times New Roman" pitchFamily="18" charset="0"/>
              </a:rPr>
              <a:t> (Velum gehoben, Abwesenheit von nasaler Resonanz). </a:t>
            </a:r>
          </a:p>
          <a:p>
            <a:pPr marL="0" indent="0" algn="just">
              <a:lnSpc>
                <a:spcPct val="90000"/>
              </a:lnSpc>
              <a:buFont typeface="Wingdings 2" pitchFamily="18" charset="2"/>
              <a:buNone/>
            </a:pPr>
            <a:r>
              <a:rPr lang="de-DE" altLang="de-DE">
                <a:cs typeface="Times New Roman" pitchFamily="18" charset="0"/>
              </a:rPr>
              <a:t>Wir bezeichnen sie mit den Merkmalen </a:t>
            </a:r>
            <a:r>
              <a:rPr lang="de-DE" altLang="de-DE">
                <a:solidFill>
                  <a:schemeClr val="accent2"/>
                </a:solidFill>
                <a:cs typeface="Times New Roman" pitchFamily="18" charset="0"/>
              </a:rPr>
              <a:t>[+nasal]</a:t>
            </a:r>
            <a:r>
              <a:rPr lang="de-DE" altLang="de-DE">
                <a:cs typeface="Times New Roman" pitchFamily="18" charset="0"/>
              </a:rPr>
              <a:t> bzw. </a:t>
            </a:r>
            <a:br>
              <a:rPr lang="de-DE" altLang="de-DE">
                <a:cs typeface="Times New Roman" pitchFamily="18" charset="0"/>
              </a:rPr>
            </a:br>
            <a:r>
              <a:rPr lang="de-DE" altLang="de-DE">
                <a:solidFill>
                  <a:schemeClr val="accent2"/>
                </a:solidFill>
                <a:cs typeface="Times New Roman" pitchFamily="18" charset="0"/>
              </a:rPr>
              <a:t>[–nasal]</a:t>
            </a:r>
            <a:r>
              <a:rPr lang="de-DE" altLang="de-DE">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Effect transition="in" filter="wipe(left)">
                                      <p:cBhvr>
                                        <p:cTn id="7" dur="500"/>
                                        <p:tgtEl>
                                          <p:spTgt spid="1064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6499">
                                            <p:txEl>
                                              <p:pRg st="1" end="1"/>
                                            </p:txEl>
                                          </p:spTgt>
                                        </p:tgtEl>
                                        <p:attrNameLst>
                                          <p:attrName>style.visibility</p:attrName>
                                        </p:attrNameLst>
                                      </p:cBhvr>
                                      <p:to>
                                        <p:strVal val="visible"/>
                                      </p:to>
                                    </p:set>
                                    <p:animEffect transition="in" filter="wipe(left)">
                                      <p:cBhvr>
                                        <p:cTn id="12" dur="500"/>
                                        <p:tgtEl>
                                          <p:spTgt spid="1064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6499">
                                            <p:txEl>
                                              <p:pRg st="2" end="2"/>
                                            </p:txEl>
                                          </p:spTgt>
                                        </p:tgtEl>
                                        <p:attrNameLst>
                                          <p:attrName>style.visibility</p:attrName>
                                        </p:attrNameLst>
                                      </p:cBhvr>
                                      <p:to>
                                        <p:strVal val="visible"/>
                                      </p:to>
                                    </p:set>
                                    <p:animEffect transition="in" filter="wipe(left)">
                                      <p:cBhvr>
                                        <p:cTn id="17" dur="500"/>
                                        <p:tgtEl>
                                          <p:spTgt spid="1064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6499">
                                            <p:txEl>
                                              <p:pRg st="3" end="3"/>
                                            </p:txEl>
                                          </p:spTgt>
                                        </p:tgtEl>
                                        <p:attrNameLst>
                                          <p:attrName>style.visibility</p:attrName>
                                        </p:attrNameLst>
                                      </p:cBhvr>
                                      <p:to>
                                        <p:strVal val="visible"/>
                                      </p:to>
                                    </p:set>
                                    <p:animEffect transition="in" filter="wipe(left)">
                                      <p:cBhvr>
                                        <p:cTn id="22" dur="500"/>
                                        <p:tgtEl>
                                          <p:spTgt spid="10649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6499">
                                            <p:txEl>
                                              <p:pRg st="4" end="4"/>
                                            </p:txEl>
                                          </p:spTgt>
                                        </p:tgtEl>
                                        <p:attrNameLst>
                                          <p:attrName>style.visibility</p:attrName>
                                        </p:attrNameLst>
                                      </p:cBhvr>
                                      <p:to>
                                        <p:strVal val="visible"/>
                                      </p:to>
                                    </p:set>
                                    <p:animEffect transition="in" filter="wipe(left)">
                                      <p:cBhvr>
                                        <p:cTn id="27" dur="500"/>
                                        <p:tgtEl>
                                          <p:spTgt spid="1064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de-DE" altLang="de-DE"/>
              <a:t>Nasale vs. Plosive – Nasalierung </a:t>
            </a:r>
          </a:p>
        </p:txBody>
      </p:sp>
      <p:sp>
        <p:nvSpPr>
          <p:cNvPr id="107523" name="Rectangle 3"/>
          <p:cNvSpPr>
            <a:spLocks noGrp="1" noChangeArrowheads="1"/>
          </p:cNvSpPr>
          <p:nvPr>
            <p:ph type="body" idx="1"/>
          </p:nvPr>
        </p:nvSpPr>
        <p:spPr/>
        <p:txBody>
          <a:bodyPr/>
          <a:lstStyle/>
          <a:p>
            <a:pPr marL="0" indent="0" algn="just">
              <a:buFont typeface="Wingdings 2" pitchFamily="18" charset="2"/>
              <a:buNone/>
            </a:pPr>
            <a:r>
              <a:rPr lang="de-DE" altLang="de-DE" dirty="0">
                <a:cs typeface="Times New Roman" pitchFamily="18" charset="0"/>
              </a:rPr>
              <a:t>Laute, bei welchen sich das Merkmal der </a:t>
            </a:r>
            <a:r>
              <a:rPr lang="de-DE" altLang="de-DE" dirty="0" err="1">
                <a:cs typeface="Times New Roman" pitchFamily="18" charset="0"/>
              </a:rPr>
              <a:t>Nasalität</a:t>
            </a:r>
            <a:r>
              <a:rPr lang="de-DE" altLang="de-DE" dirty="0">
                <a:cs typeface="Times New Roman" pitchFamily="18" charset="0"/>
              </a:rPr>
              <a:t> (</a:t>
            </a:r>
            <a:r>
              <a:rPr lang="de-DE" altLang="de-DE" dirty="0">
                <a:solidFill>
                  <a:schemeClr val="hlink"/>
                </a:solidFill>
                <a:cs typeface="Times New Roman" pitchFamily="18" charset="0"/>
              </a:rPr>
              <a:t>[+nasal]</a:t>
            </a:r>
            <a:r>
              <a:rPr lang="de-DE" altLang="de-DE" dirty="0">
                <a:cs typeface="Times New Roman" pitchFamily="18" charset="0"/>
              </a:rPr>
              <a:t>) mit einem mit einem oralen Totalverschluss verbindet, d.h. nasale Verschlusslaute, werden kurz </a:t>
            </a:r>
            <a:r>
              <a:rPr lang="de-DE" altLang="de-DE" dirty="0">
                <a:solidFill>
                  <a:schemeClr val="accent2"/>
                </a:solidFill>
                <a:cs typeface="Times New Roman" pitchFamily="18" charset="0"/>
              </a:rPr>
              <a:t>Nasale</a:t>
            </a:r>
            <a:r>
              <a:rPr lang="de-DE" altLang="de-DE" dirty="0">
                <a:cs typeface="Times New Roman" pitchFamily="18" charset="0"/>
              </a:rPr>
              <a:t> genannt. Orale Verschlusslaute heißen </a:t>
            </a:r>
            <a:r>
              <a:rPr lang="de-DE" altLang="de-DE" dirty="0">
                <a:solidFill>
                  <a:schemeClr val="accent2"/>
                </a:solidFill>
                <a:cs typeface="Times New Roman" pitchFamily="18" charset="0"/>
              </a:rPr>
              <a:t>Plosive</a:t>
            </a:r>
            <a:r>
              <a:rPr lang="de-DE" altLang="de-DE" dirty="0">
                <a:cs typeface="Times New Roman" pitchFamily="18" charset="0"/>
              </a:rPr>
              <a:t>. </a:t>
            </a:r>
          </a:p>
          <a:p>
            <a:pPr marL="0" indent="0" algn="just">
              <a:buFont typeface="Wingdings 2" pitchFamily="18" charset="2"/>
              <a:buNone/>
            </a:pPr>
            <a:r>
              <a:rPr lang="de-DE" altLang="de-DE" dirty="0">
                <a:cs typeface="Times New Roman" pitchFamily="18" charset="0"/>
              </a:rPr>
              <a:t>Bei Nicht-Verschlusslauten, d.h. solchen mit einer oralen Enge (Reibelaute wie </a:t>
            </a:r>
            <a:r>
              <a:rPr lang="de-DE" altLang="de-DE" dirty="0">
                <a:solidFill>
                  <a:srgbClr val="0033CC"/>
                </a:solidFill>
                <a:cs typeface="Times New Roman" pitchFamily="18" charset="0"/>
              </a:rPr>
              <a:t>[f, v, s, z]</a:t>
            </a:r>
            <a:r>
              <a:rPr lang="de-DE" altLang="de-DE" dirty="0">
                <a:cs typeface="Times New Roman" pitchFamily="18" charset="0"/>
              </a:rPr>
              <a:t> etc.) oder Öffnung (</a:t>
            </a:r>
            <a:r>
              <a:rPr lang="de-DE" altLang="de-DE" dirty="0" err="1">
                <a:cs typeface="Times New Roman" pitchFamily="18" charset="0"/>
              </a:rPr>
              <a:t>Sonorlaute</a:t>
            </a:r>
            <a:r>
              <a:rPr lang="de-DE" altLang="de-DE" dirty="0">
                <a:cs typeface="Times New Roman" pitchFamily="18" charset="0"/>
              </a:rPr>
              <a:t> wie </a:t>
            </a:r>
            <a:r>
              <a:rPr lang="de-DE" altLang="de-DE" dirty="0">
                <a:solidFill>
                  <a:srgbClr val="0033CC"/>
                </a:solidFill>
                <a:cs typeface="Times New Roman" pitchFamily="18" charset="0"/>
              </a:rPr>
              <a:t>[l, r]</a:t>
            </a:r>
            <a:r>
              <a:rPr lang="de-DE" altLang="de-DE" dirty="0">
                <a:cs typeface="Times New Roman" pitchFamily="18" charset="0"/>
              </a:rPr>
              <a:t> oder Vokale) spricht man von </a:t>
            </a:r>
            <a:r>
              <a:rPr lang="de-DE" altLang="de-DE" dirty="0">
                <a:solidFill>
                  <a:schemeClr val="accent2"/>
                </a:solidFill>
                <a:cs typeface="Times New Roman" pitchFamily="18" charset="0"/>
              </a:rPr>
              <a:t>Nasalierung</a:t>
            </a:r>
            <a:r>
              <a:rPr lang="de-DE" altLang="de-DE" dirty="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Effect transition="in" filter="wipe(left)">
                                      <p:cBhvr>
                                        <p:cTn id="7" dur="500"/>
                                        <p:tgtEl>
                                          <p:spTgt spid="1075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7523">
                                            <p:txEl>
                                              <p:pRg st="1" end="1"/>
                                            </p:txEl>
                                          </p:spTgt>
                                        </p:tgtEl>
                                        <p:attrNameLst>
                                          <p:attrName>style.visibility</p:attrName>
                                        </p:attrNameLst>
                                      </p:cBhvr>
                                      <p:to>
                                        <p:strVal val="visible"/>
                                      </p:to>
                                    </p:set>
                                    <p:animEffect transition="in" filter="wipe(left)">
                                      <p:cBhvr>
                                        <p:cTn id="12" dur="500"/>
                                        <p:tgtEl>
                                          <p:spTgt spid="1075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de-DE" altLang="de-DE"/>
              <a:t>Nasale und Nasalvokale</a:t>
            </a:r>
          </a:p>
        </p:txBody>
      </p:sp>
      <p:sp>
        <p:nvSpPr>
          <p:cNvPr id="108547" name="Rectangle 3"/>
          <p:cNvSpPr>
            <a:spLocks noGrp="1" noChangeArrowheads="1"/>
          </p:cNvSpPr>
          <p:nvPr>
            <p:ph type="body" idx="1"/>
          </p:nvPr>
        </p:nvSpPr>
        <p:spPr/>
        <p:txBody>
          <a:bodyPr/>
          <a:lstStyle/>
          <a:p>
            <a:pPr marL="0" indent="0">
              <a:buFont typeface="Wingdings 2" pitchFamily="18" charset="2"/>
              <a:buNone/>
            </a:pPr>
            <a:r>
              <a:rPr lang="de-DE" altLang="de-DE" dirty="0">
                <a:cs typeface="Times New Roman" pitchFamily="18" charset="0"/>
              </a:rPr>
              <a:t>Im Englischen wie im Deutschen gibt es systematisch (d.h. im Phonemsystem) nur drei nasale Verschlusslaute (</a:t>
            </a:r>
            <a:r>
              <a:rPr lang="de-DE" altLang="de-DE" dirty="0">
                <a:solidFill>
                  <a:schemeClr val="accent2"/>
                </a:solidFill>
                <a:cs typeface="Times New Roman" pitchFamily="18" charset="0"/>
              </a:rPr>
              <a:t>Nasale</a:t>
            </a:r>
            <a:r>
              <a:rPr lang="de-DE" altLang="de-DE" dirty="0">
                <a:cs typeface="Times New Roman" pitchFamily="18" charset="0"/>
              </a:rPr>
              <a:t>):</a:t>
            </a:r>
          </a:p>
          <a:p>
            <a:pPr marL="0" indent="0">
              <a:buFont typeface="Wingdings 2" pitchFamily="18" charset="2"/>
              <a:buNone/>
            </a:pPr>
            <a:r>
              <a:rPr lang="de-DE" altLang="de-DE" dirty="0">
                <a:solidFill>
                  <a:srgbClr val="0033CC"/>
                </a:solidFill>
                <a:cs typeface="Times New Roman" pitchFamily="18" charset="0"/>
              </a:rPr>
              <a:t>/m, n, </a:t>
            </a:r>
            <a:r>
              <a:rPr lang="de-DE" altLang="de-DE" dirty="0" smtClean="0">
                <a:solidFill>
                  <a:srgbClr val="0033CC"/>
                </a:solidFill>
                <a:cs typeface="Times New Roman" pitchFamily="18" charset="0"/>
              </a:rPr>
              <a:t>ŋ/</a:t>
            </a:r>
            <a:r>
              <a:rPr lang="de-DE" altLang="de-DE" dirty="0" smtClean="0">
                <a:cs typeface="Times New Roman" pitchFamily="18" charset="0"/>
              </a:rPr>
              <a:t> </a:t>
            </a:r>
            <a:r>
              <a:rPr lang="de-DE" altLang="de-DE" dirty="0">
                <a:cs typeface="Times New Roman" pitchFamily="18" charset="0"/>
              </a:rPr>
              <a:t>wie in </a:t>
            </a:r>
            <a:r>
              <a:rPr lang="de-DE" altLang="de-DE" i="1" dirty="0" err="1">
                <a:solidFill>
                  <a:srgbClr val="0033CC"/>
                </a:solidFill>
                <a:cs typeface="Times New Roman" pitchFamily="18" charset="0"/>
              </a:rPr>
              <a:t>ram</a:t>
            </a:r>
            <a:r>
              <a:rPr lang="de-DE" altLang="de-DE" dirty="0">
                <a:solidFill>
                  <a:srgbClr val="0033CC"/>
                </a:solidFill>
                <a:cs typeface="Times New Roman" pitchFamily="18" charset="0"/>
              </a:rPr>
              <a:t> /</a:t>
            </a:r>
            <a:r>
              <a:rPr lang="de-DE" altLang="de-DE" dirty="0" err="1" smtClean="0">
                <a:solidFill>
                  <a:srgbClr val="0033CC"/>
                </a:solidFill>
                <a:cs typeface="Times New Roman" pitchFamily="18" charset="0"/>
              </a:rPr>
              <a:t>r</a:t>
            </a:r>
            <a:r>
              <a:rPr lang="de-DE" altLang="de-DE" dirty="0" err="1" smtClean="0">
                <a:solidFill>
                  <a:srgbClr val="0033CC"/>
                </a:solidFill>
                <a:cs typeface="Times New Roman" pitchFamily="18" charset="0"/>
                <a:sym typeface="SILDoulos IPA93" pitchFamily="2" charset="2"/>
              </a:rPr>
              <a:t>æ</a:t>
            </a:r>
            <a:r>
              <a:rPr lang="de-DE" altLang="de-DE" dirty="0" err="1" smtClean="0">
                <a:solidFill>
                  <a:srgbClr val="0033CC"/>
                </a:solidFill>
                <a:cs typeface="Times New Roman" pitchFamily="18" charset="0"/>
              </a:rPr>
              <a:t>m</a:t>
            </a:r>
            <a:r>
              <a:rPr lang="de-DE" altLang="de-DE" dirty="0">
                <a:solidFill>
                  <a:srgbClr val="0033CC"/>
                </a:solidFill>
                <a:cs typeface="Times New Roman" pitchFamily="18" charset="0"/>
              </a:rPr>
              <a:t>/</a:t>
            </a:r>
            <a:r>
              <a:rPr lang="de-DE" altLang="de-DE" dirty="0">
                <a:cs typeface="Times New Roman" pitchFamily="18" charset="0"/>
              </a:rPr>
              <a:t>, </a:t>
            </a:r>
            <a:r>
              <a:rPr lang="de-DE" altLang="de-DE" i="1" dirty="0">
                <a:solidFill>
                  <a:srgbClr val="0033CC"/>
                </a:solidFill>
                <a:cs typeface="Times New Roman" pitchFamily="18" charset="0"/>
              </a:rPr>
              <a:t>ran</a:t>
            </a:r>
            <a:r>
              <a:rPr lang="de-DE" altLang="de-DE" dirty="0">
                <a:solidFill>
                  <a:srgbClr val="0033CC"/>
                </a:solidFill>
                <a:cs typeface="Times New Roman" pitchFamily="18" charset="0"/>
              </a:rPr>
              <a:t> /</a:t>
            </a:r>
            <a:r>
              <a:rPr lang="de-DE" altLang="de-DE" dirty="0" err="1" smtClean="0">
                <a:solidFill>
                  <a:srgbClr val="0033CC"/>
                </a:solidFill>
                <a:cs typeface="Times New Roman" pitchFamily="18" charset="0"/>
              </a:rPr>
              <a:t>r</a:t>
            </a:r>
            <a:r>
              <a:rPr lang="de-DE" altLang="de-DE" dirty="0" err="1" smtClean="0">
                <a:solidFill>
                  <a:srgbClr val="0033CC"/>
                </a:solidFill>
                <a:cs typeface="Times New Roman" pitchFamily="18" charset="0"/>
                <a:sym typeface="SILDoulos IPA93" pitchFamily="2" charset="2"/>
              </a:rPr>
              <a:t>æ</a:t>
            </a:r>
            <a:r>
              <a:rPr lang="de-DE" altLang="de-DE" dirty="0" err="1" smtClean="0">
                <a:solidFill>
                  <a:srgbClr val="0033CC"/>
                </a:solidFill>
                <a:cs typeface="Times New Roman" pitchFamily="18" charset="0"/>
              </a:rPr>
              <a:t>n</a:t>
            </a:r>
            <a:r>
              <a:rPr lang="de-DE" altLang="de-DE" dirty="0">
                <a:solidFill>
                  <a:srgbClr val="0033CC"/>
                </a:solidFill>
                <a:cs typeface="Times New Roman" pitchFamily="18" charset="0"/>
              </a:rPr>
              <a:t>/</a:t>
            </a:r>
            <a:r>
              <a:rPr lang="de-DE" altLang="de-DE" dirty="0">
                <a:cs typeface="Times New Roman" pitchFamily="18" charset="0"/>
              </a:rPr>
              <a:t> </a:t>
            </a:r>
            <a:r>
              <a:rPr lang="de-DE" altLang="de-DE" dirty="0" err="1">
                <a:cs typeface="Times New Roman" pitchFamily="18" charset="0"/>
              </a:rPr>
              <a:t>and</a:t>
            </a:r>
            <a:r>
              <a:rPr lang="de-DE" altLang="de-DE" dirty="0">
                <a:cs typeface="Times New Roman" pitchFamily="18" charset="0"/>
              </a:rPr>
              <a:t> </a:t>
            </a:r>
            <a:r>
              <a:rPr lang="de-DE" altLang="de-DE" i="1" dirty="0">
                <a:solidFill>
                  <a:srgbClr val="0033CC"/>
                </a:solidFill>
                <a:cs typeface="Times New Roman" pitchFamily="18" charset="0"/>
              </a:rPr>
              <a:t>rang</a:t>
            </a:r>
            <a:r>
              <a:rPr lang="de-DE" altLang="de-DE" dirty="0">
                <a:solidFill>
                  <a:srgbClr val="0033CC"/>
                </a:solidFill>
                <a:cs typeface="Times New Roman" pitchFamily="18" charset="0"/>
              </a:rPr>
              <a:t> /</a:t>
            </a:r>
            <a:r>
              <a:rPr lang="de-DE" altLang="de-DE" dirty="0" err="1" smtClean="0">
                <a:solidFill>
                  <a:srgbClr val="0033CC"/>
                </a:solidFill>
                <a:cs typeface="Times New Roman" pitchFamily="18" charset="0"/>
              </a:rPr>
              <a:t>r</a:t>
            </a:r>
            <a:r>
              <a:rPr lang="de-DE" altLang="de-DE" dirty="0" err="1" smtClean="0">
                <a:solidFill>
                  <a:srgbClr val="0033CC"/>
                </a:solidFill>
                <a:cs typeface="Times New Roman" pitchFamily="18" charset="0"/>
                <a:sym typeface="SILDoulos IPA93" pitchFamily="2" charset="2"/>
              </a:rPr>
              <a:t>æ</a:t>
            </a:r>
            <a:r>
              <a:rPr lang="de-DE" altLang="de-DE" dirty="0" err="1" smtClean="0">
                <a:solidFill>
                  <a:srgbClr val="0033CC"/>
                </a:solidFill>
                <a:cs typeface="Times New Roman" pitchFamily="18" charset="0"/>
              </a:rPr>
              <a:t>ŋ</a:t>
            </a:r>
            <a:r>
              <a:rPr lang="de-DE" altLang="de-DE" dirty="0" smtClean="0">
                <a:solidFill>
                  <a:srgbClr val="0033CC"/>
                </a:solidFill>
                <a:cs typeface="Times New Roman" pitchFamily="18" charset="0"/>
              </a:rPr>
              <a:t>/</a:t>
            </a:r>
            <a:r>
              <a:rPr lang="de-DE" altLang="de-DE" dirty="0" smtClean="0">
                <a:cs typeface="Times New Roman" pitchFamily="18" charset="0"/>
              </a:rPr>
              <a:t>.</a:t>
            </a:r>
            <a:endParaRPr lang="de-DE" altLang="de-DE" dirty="0">
              <a:cs typeface="Times New Roman" pitchFamily="18" charset="0"/>
            </a:endParaRPr>
          </a:p>
          <a:p>
            <a:pPr marL="0" indent="0">
              <a:buNone/>
            </a:pPr>
            <a:r>
              <a:rPr lang="de-DE" altLang="de-DE" dirty="0">
                <a:solidFill>
                  <a:schemeClr val="accent2"/>
                </a:solidFill>
                <a:cs typeface="Times New Roman" pitchFamily="18" charset="0"/>
              </a:rPr>
              <a:t>Nasalierte Vokale</a:t>
            </a:r>
            <a:r>
              <a:rPr lang="de-DE" altLang="de-DE" dirty="0">
                <a:cs typeface="Times New Roman" pitchFamily="18" charset="0"/>
              </a:rPr>
              <a:t> sind gebräuchlich im Französischen (cf. </a:t>
            </a:r>
            <a:r>
              <a:rPr lang="de-DE" altLang="de-DE" i="1" dirty="0" err="1">
                <a:solidFill>
                  <a:srgbClr val="0033CC"/>
                </a:solidFill>
                <a:cs typeface="Times New Roman" pitchFamily="18" charset="0"/>
              </a:rPr>
              <a:t>bon</a:t>
            </a:r>
            <a:r>
              <a:rPr lang="de-DE" altLang="de-DE" dirty="0">
                <a:solidFill>
                  <a:srgbClr val="0033CC"/>
                </a:solidFill>
                <a:cs typeface="Times New Roman" pitchFamily="18" charset="0"/>
              </a:rPr>
              <a:t> </a:t>
            </a:r>
            <a:r>
              <a:rPr lang="vi-VN" dirty="0" smtClean="0">
                <a:solidFill>
                  <a:srgbClr val="0033CC"/>
                </a:solidFill>
                <a:cs typeface="Times New Roman" pitchFamily="18" charset="0"/>
              </a:rPr>
              <a:t>/bɔ̃/</a:t>
            </a:r>
            <a:r>
              <a:rPr lang="de-DE" dirty="0" smtClean="0">
                <a:solidFill>
                  <a:srgbClr val="0033CC"/>
                </a:solidFill>
                <a:cs typeface="Times New Roman" pitchFamily="18" charset="0"/>
              </a:rPr>
              <a:t>,</a:t>
            </a:r>
            <a:r>
              <a:rPr lang="de-DE" altLang="de-DE" dirty="0" smtClean="0">
                <a:solidFill>
                  <a:srgbClr val="0033CC"/>
                </a:solidFill>
                <a:latin typeface="Arial" panose="020B0604020202020204" pitchFamily="34" charset="0"/>
                <a:cs typeface="Arial" panose="020B0604020202020204" pitchFamily="34" charset="0"/>
              </a:rPr>
              <a:t> </a:t>
            </a:r>
            <a:r>
              <a:rPr lang="de-DE" altLang="de-DE" i="1" dirty="0" err="1" smtClean="0">
                <a:solidFill>
                  <a:srgbClr val="0033CC"/>
                </a:solidFill>
                <a:cs typeface="Times New Roman" pitchFamily="18" charset="0"/>
              </a:rPr>
              <a:t>fin</a:t>
            </a:r>
            <a:r>
              <a:rPr lang="de-DE" altLang="de-DE" dirty="0" smtClean="0">
                <a:solidFill>
                  <a:srgbClr val="0033CC"/>
                </a:solidFill>
                <a:cs typeface="Times New Roman" pitchFamily="18" charset="0"/>
              </a:rPr>
              <a:t> </a:t>
            </a:r>
            <a:r>
              <a:rPr lang="vi-VN" dirty="0" smtClean="0">
                <a:solidFill>
                  <a:srgbClr val="0033CC"/>
                </a:solidFill>
                <a:cs typeface="Times New Roman" pitchFamily="18" charset="0"/>
              </a:rPr>
              <a:t>/fɛ̃/</a:t>
            </a:r>
            <a:r>
              <a:rPr lang="de-DE" altLang="de-DE" dirty="0" smtClean="0">
                <a:solidFill>
                  <a:srgbClr val="0033CC"/>
                </a:solidFill>
                <a:cs typeface="Times New Roman" pitchFamily="18" charset="0"/>
              </a:rPr>
              <a:t>, </a:t>
            </a:r>
            <a:r>
              <a:rPr lang="de-DE" altLang="de-DE" i="1" dirty="0">
                <a:solidFill>
                  <a:srgbClr val="0033CC"/>
                </a:solidFill>
                <a:cs typeface="Times New Roman" pitchFamily="18" charset="0"/>
              </a:rPr>
              <a:t>sang</a:t>
            </a:r>
            <a:r>
              <a:rPr lang="de-DE" altLang="de-DE" dirty="0">
                <a:solidFill>
                  <a:srgbClr val="0033CC"/>
                </a:solidFill>
                <a:cs typeface="Times New Roman" pitchFamily="18" charset="0"/>
              </a:rPr>
              <a:t> </a:t>
            </a:r>
            <a:r>
              <a:rPr lang="vi-VN" dirty="0" smtClean="0">
                <a:solidFill>
                  <a:srgbClr val="0033CC"/>
                </a:solidFill>
                <a:cs typeface="Times New Roman" pitchFamily="18" charset="0"/>
              </a:rPr>
              <a:t>/sɑ̃/</a:t>
            </a:r>
            <a:r>
              <a:rPr lang="de-DE" altLang="de-DE" dirty="0" smtClean="0"/>
              <a:t>)</a:t>
            </a:r>
            <a:r>
              <a:rPr lang="de-DE" altLang="de-DE" dirty="0" smtClean="0">
                <a:solidFill>
                  <a:srgbClr val="0033CC"/>
                </a:solidFill>
                <a:cs typeface="Times New Roman" pitchFamily="18" charset="0"/>
              </a:rPr>
              <a:t> </a:t>
            </a:r>
            <a:r>
              <a:rPr lang="de-DE" altLang="de-DE" dirty="0">
                <a:cs typeface="Times New Roman" pitchFamily="18" charset="0"/>
              </a:rPr>
              <a:t>und im Portugiesischen (</a:t>
            </a:r>
            <a:r>
              <a:rPr lang="de-DE" altLang="de-DE" i="1" dirty="0" err="1">
                <a:solidFill>
                  <a:srgbClr val="0033CC"/>
                </a:solidFill>
                <a:cs typeface="Times New Roman" pitchFamily="18" charset="0"/>
              </a:rPr>
              <a:t>órfam</a:t>
            </a:r>
            <a:r>
              <a:rPr lang="de-DE" altLang="de-DE" dirty="0">
                <a:cs typeface="Times New Roman" pitchFamily="18" charset="0"/>
              </a:rPr>
              <a:t> ‘Waise’ </a:t>
            </a:r>
            <a:r>
              <a:rPr lang="de-DE" altLang="de-DE" dirty="0" smtClean="0">
                <a:solidFill>
                  <a:srgbClr val="0033CC"/>
                </a:solidFill>
                <a:cs typeface="Times New Roman" pitchFamily="18" charset="0"/>
              </a:rPr>
              <a:t>[</a:t>
            </a:r>
            <a:r>
              <a:rPr lang="vi-VN" altLang="de-DE" dirty="0" smtClean="0">
                <a:solidFill>
                  <a:srgbClr val="0033CC"/>
                </a:solidFill>
                <a:cs typeface="Times New Roman" pitchFamily="18" charset="0"/>
              </a:rPr>
              <a:t>ɔrfɑ̃</a:t>
            </a:r>
            <a:r>
              <a:rPr lang="de-DE" altLang="de-DE" dirty="0" smtClean="0">
                <a:solidFill>
                  <a:srgbClr val="0033CC"/>
                </a:solidFill>
                <a:cs typeface="Times New Roman" pitchFamily="18" charset="0"/>
              </a:rPr>
              <a:t>]</a:t>
            </a:r>
            <a:r>
              <a:rPr lang="de-DE" altLang="de-DE" dirty="0" smtClean="0">
                <a:cs typeface="Times New Roman" pitchFamily="18" charset="0"/>
              </a:rPr>
              <a:t>, </a:t>
            </a:r>
            <a:r>
              <a:rPr lang="de-DE" altLang="de-DE" i="1" dirty="0" err="1">
                <a:solidFill>
                  <a:srgbClr val="0033CC"/>
                </a:solidFill>
                <a:cs typeface="Times New Roman" pitchFamily="18" charset="0"/>
              </a:rPr>
              <a:t>fim</a:t>
            </a:r>
            <a:r>
              <a:rPr lang="de-DE" altLang="de-DE" dirty="0">
                <a:cs typeface="Times New Roman" pitchFamily="18" charset="0"/>
              </a:rPr>
              <a:t> ‘Ende’ </a:t>
            </a:r>
            <a:r>
              <a:rPr lang="vi-VN" altLang="de-DE" dirty="0" smtClean="0">
                <a:solidFill>
                  <a:srgbClr val="0033CC"/>
                </a:solidFill>
                <a:cs typeface="Times New Roman" pitchFamily="18" charset="0"/>
              </a:rPr>
              <a:t>[fĩ]</a:t>
            </a:r>
            <a:r>
              <a:rPr lang="de-DE" altLang="de-DE" dirty="0" smtClean="0">
                <a:cs typeface="Times New Roman" pitchFamily="18" charset="0"/>
              </a:rPr>
              <a:t>, </a:t>
            </a:r>
            <a:r>
              <a:rPr lang="de-DE" altLang="de-DE" i="1" dirty="0" err="1">
                <a:solidFill>
                  <a:srgbClr val="0033CC"/>
                </a:solidFill>
                <a:cs typeface="Times New Roman" pitchFamily="18" charset="0"/>
              </a:rPr>
              <a:t>som</a:t>
            </a:r>
            <a:r>
              <a:rPr lang="de-DE" altLang="de-DE" dirty="0">
                <a:cs typeface="Times New Roman" pitchFamily="18" charset="0"/>
              </a:rPr>
              <a:t> ‘Laut’ </a:t>
            </a:r>
            <a:r>
              <a:rPr lang="vi-VN" altLang="de-DE" dirty="0" smtClean="0">
                <a:solidFill>
                  <a:srgbClr val="0033CC"/>
                </a:solidFill>
                <a:cs typeface="Times New Roman" pitchFamily="18" charset="0"/>
              </a:rPr>
              <a:t>[</a:t>
            </a:r>
            <a:r>
              <a:rPr lang="de-DE" altLang="de-DE" dirty="0" smtClean="0">
                <a:solidFill>
                  <a:srgbClr val="0033CC"/>
                </a:solidFill>
                <a:cs typeface="Times New Roman" pitchFamily="18" charset="0"/>
              </a:rPr>
              <a:t>s</a:t>
            </a:r>
            <a:r>
              <a:rPr lang="vi-VN" altLang="de-DE" dirty="0" smtClean="0">
                <a:solidFill>
                  <a:srgbClr val="0033CC"/>
                </a:solidFill>
                <a:cs typeface="Times New Roman" pitchFamily="18" charset="0"/>
              </a:rPr>
              <a:t>ɔ̃]</a:t>
            </a:r>
            <a:r>
              <a:rPr lang="de-DE" altLang="de-DE" dirty="0" smtClean="0">
                <a:cs typeface="Times New Roman" pitchFamily="18" charset="0"/>
              </a:rPr>
              <a:t>, </a:t>
            </a:r>
            <a:r>
              <a:rPr lang="de-DE" altLang="de-DE" i="1" dirty="0">
                <a:solidFill>
                  <a:srgbClr val="0033CC"/>
                </a:solidFill>
                <a:cs typeface="Times New Roman" pitchFamily="18" charset="0"/>
              </a:rPr>
              <a:t>um</a:t>
            </a:r>
            <a:r>
              <a:rPr lang="de-DE" altLang="de-DE" dirty="0">
                <a:cs typeface="Times New Roman" pitchFamily="18" charset="0"/>
              </a:rPr>
              <a:t> ‘ein’ (</a:t>
            </a:r>
            <a:r>
              <a:rPr lang="de-DE" altLang="de-DE" dirty="0" err="1">
                <a:cs typeface="Times New Roman" pitchFamily="18" charset="0"/>
              </a:rPr>
              <a:t>unbest</a:t>
            </a:r>
            <a:r>
              <a:rPr lang="de-DE" altLang="de-DE" dirty="0">
                <a:cs typeface="Times New Roman" pitchFamily="18" charset="0"/>
              </a:rPr>
              <a:t>. Artikel) </a:t>
            </a:r>
            <a:r>
              <a:rPr lang="vi-VN" altLang="de-DE" dirty="0" smtClean="0">
                <a:solidFill>
                  <a:srgbClr val="0033CC"/>
                </a:solidFill>
                <a:cs typeface="Times New Roman" pitchFamily="18" charset="0"/>
              </a:rPr>
              <a:t>[ũ]</a:t>
            </a:r>
            <a:r>
              <a:rPr lang="de-DE" altLang="de-DE" dirty="0" smtClean="0">
                <a:cs typeface="Times New Roman" pitchFamily="18" charset="0"/>
              </a:rPr>
              <a:t>).</a:t>
            </a:r>
            <a:endParaRPr lang="de-DE" altLang="de-DE" dirty="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Effect transition="in" filter="wipe(left)">
                                      <p:cBhvr>
                                        <p:cTn id="7" dur="500"/>
                                        <p:tgtEl>
                                          <p:spTgt spid="1085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8547">
                                            <p:txEl>
                                              <p:pRg st="1" end="1"/>
                                            </p:txEl>
                                          </p:spTgt>
                                        </p:tgtEl>
                                        <p:attrNameLst>
                                          <p:attrName>style.visibility</p:attrName>
                                        </p:attrNameLst>
                                      </p:cBhvr>
                                      <p:to>
                                        <p:strVal val="visible"/>
                                      </p:to>
                                    </p:set>
                                    <p:animEffect transition="in" filter="wipe(left)">
                                      <p:cBhvr>
                                        <p:cTn id="12" dur="500"/>
                                        <p:tgtEl>
                                          <p:spTgt spid="1085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8547">
                                            <p:txEl>
                                              <p:pRg st="2" end="2"/>
                                            </p:txEl>
                                          </p:spTgt>
                                        </p:tgtEl>
                                        <p:attrNameLst>
                                          <p:attrName>style.visibility</p:attrName>
                                        </p:attrNameLst>
                                      </p:cBhvr>
                                      <p:to>
                                        <p:strVal val="visible"/>
                                      </p:to>
                                    </p:set>
                                    <p:animEffect transition="in" filter="wipe(left)">
                                      <p:cBhvr>
                                        <p:cTn id="17" dur="500"/>
                                        <p:tgtEl>
                                          <p:spTgt spid="1085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de-DE" altLang="de-DE"/>
              <a:t>Artikulatorische Verwandtschaft</a:t>
            </a:r>
          </a:p>
        </p:txBody>
      </p:sp>
      <p:sp>
        <p:nvSpPr>
          <p:cNvPr id="109571" name="Rectangle 3"/>
          <p:cNvSpPr>
            <a:spLocks noGrp="1" noChangeArrowheads="1"/>
          </p:cNvSpPr>
          <p:nvPr>
            <p:ph type="body" idx="1"/>
          </p:nvPr>
        </p:nvSpPr>
        <p:spPr/>
        <p:txBody>
          <a:bodyPr/>
          <a:lstStyle/>
          <a:p>
            <a:pPr marL="0" indent="0" algn="just">
              <a:spcBef>
                <a:spcPct val="30000"/>
              </a:spcBef>
              <a:buFont typeface="Wingdings 2" pitchFamily="18" charset="2"/>
              <a:buNone/>
            </a:pPr>
            <a:r>
              <a:rPr lang="de-DE" altLang="de-DE" dirty="0" err="1">
                <a:cs typeface="Times New Roman" pitchFamily="18" charset="0"/>
              </a:rPr>
              <a:t>Nasalität</a:t>
            </a:r>
            <a:r>
              <a:rPr lang="de-DE" altLang="de-DE" dirty="0">
                <a:cs typeface="Times New Roman" pitchFamily="18" charset="0"/>
              </a:rPr>
              <a:t> ist also etwas, was zur oralen Artikulation hinzu-kommt. </a:t>
            </a:r>
          </a:p>
          <a:p>
            <a:pPr marL="0" indent="0" algn="just">
              <a:spcBef>
                <a:spcPct val="30000"/>
              </a:spcBef>
              <a:buFont typeface="Wingdings 2" pitchFamily="18" charset="2"/>
              <a:buNone/>
            </a:pPr>
            <a:r>
              <a:rPr lang="de-DE" altLang="de-DE" dirty="0">
                <a:cs typeface="Times New Roman" pitchFamily="18" charset="0"/>
              </a:rPr>
              <a:t>Daraus ergibt sich eine enge artikulatorische Verwandtschaft zwischen Lautpaaren wie </a:t>
            </a:r>
            <a:r>
              <a:rPr lang="de-DE" altLang="de-DE" dirty="0">
                <a:solidFill>
                  <a:srgbClr val="0033CC"/>
                </a:solidFill>
                <a:cs typeface="Times New Roman" pitchFamily="18" charset="0"/>
              </a:rPr>
              <a:t>[b] – [m]</a:t>
            </a:r>
            <a:r>
              <a:rPr lang="de-DE" altLang="de-DE" dirty="0">
                <a:cs typeface="Times New Roman" pitchFamily="18" charset="0"/>
              </a:rPr>
              <a:t>, </a:t>
            </a:r>
            <a:r>
              <a:rPr lang="de-DE" altLang="de-DE" dirty="0">
                <a:solidFill>
                  <a:srgbClr val="0033CC"/>
                </a:solidFill>
                <a:cs typeface="Times New Roman" pitchFamily="18" charset="0"/>
              </a:rPr>
              <a:t>[d] – [n]</a:t>
            </a:r>
            <a:r>
              <a:rPr lang="de-DE" altLang="de-DE" dirty="0">
                <a:cs typeface="Times New Roman" pitchFamily="18" charset="0"/>
              </a:rPr>
              <a:t>, und </a:t>
            </a:r>
            <a:r>
              <a:rPr lang="de-DE" altLang="de-DE" dirty="0">
                <a:solidFill>
                  <a:srgbClr val="0033CC"/>
                </a:solidFill>
                <a:cs typeface="Times New Roman" pitchFamily="18" charset="0"/>
              </a:rPr>
              <a:t>[g] – </a:t>
            </a:r>
            <a:r>
              <a:rPr lang="de-DE" altLang="de-DE" dirty="0" smtClean="0">
                <a:solidFill>
                  <a:srgbClr val="0033CC"/>
                </a:solidFill>
                <a:cs typeface="Times New Roman" pitchFamily="18" charset="0"/>
              </a:rPr>
              <a:t>[ŋ]</a:t>
            </a:r>
            <a:r>
              <a:rPr lang="de-DE" altLang="de-DE" dirty="0" smtClean="0">
                <a:cs typeface="Times New Roman" pitchFamily="18" charset="0"/>
              </a:rPr>
              <a:t>, </a:t>
            </a:r>
            <a:r>
              <a:rPr lang="de-DE" altLang="de-DE" dirty="0">
                <a:cs typeface="Times New Roman" pitchFamily="18" charset="0"/>
              </a:rPr>
              <a:t>die in den phonetischen Symbolen nicht zum Ausdruck kommt. </a:t>
            </a:r>
          </a:p>
          <a:p>
            <a:pPr marL="0" indent="0" algn="just">
              <a:spcBef>
                <a:spcPct val="30000"/>
              </a:spcBef>
              <a:buFont typeface="Wingdings 2" pitchFamily="18" charset="2"/>
              <a:buNone/>
            </a:pPr>
            <a:r>
              <a:rPr lang="de-DE" altLang="de-DE" dirty="0">
                <a:cs typeface="Times New Roman" pitchFamily="18" charset="0"/>
              </a:rPr>
              <a:t>Jedes Paar unterscheidet sich lediglich in dem Merkmal </a:t>
            </a:r>
            <a:r>
              <a:rPr lang="de-DE" altLang="de-DE" dirty="0">
                <a:solidFill>
                  <a:schemeClr val="hlink"/>
                </a:solidFill>
                <a:cs typeface="Times New Roman" pitchFamily="18" charset="0"/>
              </a:rPr>
              <a:t>[</a:t>
            </a:r>
            <a:r>
              <a:rPr lang="de-DE" altLang="de-DE" dirty="0">
                <a:solidFill>
                  <a:schemeClr val="hlink"/>
                </a:solidFill>
                <a:cs typeface="Times New Roman" pitchFamily="18" charset="0"/>
                <a:sym typeface="Symbol" pitchFamily="18" charset="2"/>
              </a:rPr>
              <a:t></a:t>
            </a:r>
            <a:r>
              <a:rPr lang="de-DE" altLang="de-DE" dirty="0">
                <a:solidFill>
                  <a:schemeClr val="hlink"/>
                </a:solidFill>
                <a:cs typeface="Times New Roman" pitchFamily="18" charset="0"/>
              </a:rPr>
              <a:t>nasal]</a:t>
            </a:r>
            <a:r>
              <a:rPr lang="de-DE" altLang="de-DE" dirty="0">
                <a:cs typeface="Times New Roman" pitchFamily="18" charset="0"/>
              </a:rPr>
              <a:t>. Der Laut </a:t>
            </a:r>
            <a:r>
              <a:rPr lang="de-DE" altLang="de-DE" dirty="0">
                <a:solidFill>
                  <a:srgbClr val="0033CC"/>
                </a:solidFill>
                <a:cs typeface="Times New Roman" pitchFamily="18" charset="0"/>
              </a:rPr>
              <a:t>[b]</a:t>
            </a:r>
            <a:r>
              <a:rPr lang="de-DE" altLang="de-DE" dirty="0">
                <a:cs typeface="Times New Roman" pitchFamily="18" charset="0"/>
              </a:rPr>
              <a:t> z.B. unterscheidet sich vom Laut </a:t>
            </a:r>
            <a:r>
              <a:rPr lang="de-DE" altLang="de-DE" dirty="0">
                <a:solidFill>
                  <a:srgbClr val="0033CC"/>
                </a:solidFill>
                <a:cs typeface="Times New Roman" pitchFamily="18" charset="0"/>
              </a:rPr>
              <a:t>[m]</a:t>
            </a:r>
            <a:r>
              <a:rPr lang="de-DE" altLang="de-DE" dirty="0">
                <a:cs typeface="Times New Roman" pitchFamily="18" charset="0"/>
              </a:rPr>
              <a:t> dadurch, dass ersteres das Merkmal </a:t>
            </a:r>
            <a:r>
              <a:rPr lang="de-DE" altLang="de-DE" dirty="0">
                <a:solidFill>
                  <a:schemeClr val="hlink"/>
                </a:solidFill>
                <a:cs typeface="Times New Roman" pitchFamily="18" charset="0"/>
              </a:rPr>
              <a:t>[</a:t>
            </a:r>
            <a:r>
              <a:rPr lang="de-DE" altLang="de-DE" dirty="0">
                <a:solidFill>
                  <a:schemeClr val="hlink"/>
                </a:solidFill>
                <a:latin typeface="Times New Roman" pitchFamily="18" charset="0"/>
                <a:cs typeface="Times New Roman" pitchFamily="18" charset="0"/>
                <a:sym typeface="Symbol" pitchFamily="18" charset="2"/>
              </a:rPr>
              <a:t></a:t>
            </a:r>
            <a:r>
              <a:rPr lang="de-DE" altLang="de-DE" dirty="0">
                <a:solidFill>
                  <a:schemeClr val="hlink"/>
                </a:solidFill>
                <a:cs typeface="Times New Roman" pitchFamily="18" charset="0"/>
              </a:rPr>
              <a:t>nasal]</a:t>
            </a:r>
            <a:r>
              <a:rPr lang="de-DE" altLang="de-DE" dirty="0">
                <a:cs typeface="Times New Roman" pitchFamily="18" charset="0"/>
              </a:rPr>
              <a:t> aufweist, letzteres hingegen das Merkmal </a:t>
            </a:r>
            <a:r>
              <a:rPr lang="de-DE" altLang="de-DE" dirty="0">
                <a:solidFill>
                  <a:schemeClr val="hlink"/>
                </a:solidFill>
                <a:cs typeface="Times New Roman" pitchFamily="18" charset="0"/>
              </a:rPr>
              <a:t>[+nasal]</a:t>
            </a:r>
            <a:r>
              <a:rPr lang="de-DE" altLang="de-DE" dirty="0">
                <a:cs typeface="Times New Roman" pitchFamily="18" charset="0"/>
              </a:rPr>
              <a:t>; analoges gilt für die anderen Paare.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animEffect transition="in" filter="wipe(left)">
                                      <p:cBhvr>
                                        <p:cTn id="7" dur="500"/>
                                        <p:tgtEl>
                                          <p:spTgt spid="1095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9571">
                                            <p:txEl>
                                              <p:pRg st="1" end="1"/>
                                            </p:txEl>
                                          </p:spTgt>
                                        </p:tgtEl>
                                        <p:attrNameLst>
                                          <p:attrName>style.visibility</p:attrName>
                                        </p:attrNameLst>
                                      </p:cBhvr>
                                      <p:to>
                                        <p:strVal val="visible"/>
                                      </p:to>
                                    </p:set>
                                    <p:animEffect transition="in" filter="wipe(left)">
                                      <p:cBhvr>
                                        <p:cTn id="12" dur="500"/>
                                        <p:tgtEl>
                                          <p:spTgt spid="1095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9571">
                                            <p:txEl>
                                              <p:pRg st="2" end="2"/>
                                            </p:txEl>
                                          </p:spTgt>
                                        </p:tgtEl>
                                        <p:attrNameLst>
                                          <p:attrName>style.visibility</p:attrName>
                                        </p:attrNameLst>
                                      </p:cBhvr>
                                      <p:to>
                                        <p:strVal val="visible"/>
                                      </p:to>
                                    </p:set>
                                    <p:animEffect transition="in" filter="wipe(left)">
                                      <p:cBhvr>
                                        <p:cTn id="17" dur="500"/>
                                        <p:tgtEl>
                                          <p:spTgt spid="1095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de-DE" altLang="de-DE"/>
              <a:t>dentaler Plosiv</a:t>
            </a:r>
          </a:p>
        </p:txBody>
      </p:sp>
      <p:pic>
        <p:nvPicPr>
          <p:cNvPr id="112643" name="Picture 3"/>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2743200" y="1828800"/>
            <a:ext cx="3919538"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2644" name="Freeform 4"/>
          <p:cNvSpPr>
            <a:spLocks/>
          </p:cNvSpPr>
          <p:nvPr/>
        </p:nvSpPr>
        <p:spPr bwMode="auto">
          <a:xfrm>
            <a:off x="3429000" y="3124200"/>
            <a:ext cx="1978025" cy="1711325"/>
          </a:xfrm>
          <a:custGeom>
            <a:avLst/>
            <a:gdLst>
              <a:gd name="T0" fmla="*/ 98 w 1246"/>
              <a:gd name="T1" fmla="*/ 463 h 1078"/>
              <a:gd name="T2" fmla="*/ 168 w 1246"/>
              <a:gd name="T3" fmla="*/ 377 h 1078"/>
              <a:gd name="T4" fmla="*/ 112 w 1246"/>
              <a:gd name="T5" fmla="*/ 138 h 1078"/>
              <a:gd name="T6" fmla="*/ 452 w 1246"/>
              <a:gd name="T7" fmla="*/ 90 h 1078"/>
              <a:gd name="T8" fmla="*/ 800 w 1246"/>
              <a:gd name="T9" fmla="*/ 19 h 1078"/>
              <a:gd name="T10" fmla="*/ 1136 w 1246"/>
              <a:gd name="T11" fmla="*/ 203 h 1078"/>
              <a:gd name="T12" fmla="*/ 1233 w 1246"/>
              <a:gd name="T13" fmla="*/ 349 h 1078"/>
              <a:gd name="T14" fmla="*/ 1204 w 1246"/>
              <a:gd name="T15" fmla="*/ 403 h 1078"/>
              <a:gd name="T16" fmla="*/ 980 w 1246"/>
              <a:gd name="T17" fmla="*/ 547 h 1078"/>
              <a:gd name="T18" fmla="*/ 576 w 1246"/>
              <a:gd name="T19" fmla="*/ 835 h 1078"/>
              <a:gd name="T20" fmla="*/ 172 w 1246"/>
              <a:gd name="T21" fmla="*/ 1075 h 1078"/>
              <a:gd name="T22" fmla="*/ 195 w 1246"/>
              <a:gd name="T23" fmla="*/ 818 h 1078"/>
              <a:gd name="T24" fmla="*/ 98 w 1246"/>
              <a:gd name="T25" fmla="*/ 463 h 10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6" h="1078">
                <a:moveTo>
                  <a:pt x="98" y="463"/>
                </a:moveTo>
                <a:cubicBezTo>
                  <a:pt x="146" y="430"/>
                  <a:pt x="166" y="431"/>
                  <a:pt x="168" y="377"/>
                </a:cubicBezTo>
                <a:cubicBezTo>
                  <a:pt x="170" y="323"/>
                  <a:pt x="65" y="186"/>
                  <a:pt x="112" y="138"/>
                </a:cubicBezTo>
                <a:cubicBezTo>
                  <a:pt x="160" y="41"/>
                  <a:pt x="337" y="110"/>
                  <a:pt x="452" y="90"/>
                </a:cubicBezTo>
                <a:cubicBezTo>
                  <a:pt x="567" y="70"/>
                  <a:pt x="686" y="0"/>
                  <a:pt x="800" y="19"/>
                </a:cubicBezTo>
                <a:cubicBezTo>
                  <a:pt x="914" y="38"/>
                  <a:pt x="1064" y="148"/>
                  <a:pt x="1136" y="203"/>
                </a:cubicBezTo>
                <a:cubicBezTo>
                  <a:pt x="1208" y="258"/>
                  <a:pt x="1222" y="316"/>
                  <a:pt x="1233" y="349"/>
                </a:cubicBezTo>
                <a:cubicBezTo>
                  <a:pt x="1244" y="382"/>
                  <a:pt x="1246" y="370"/>
                  <a:pt x="1204" y="403"/>
                </a:cubicBezTo>
                <a:cubicBezTo>
                  <a:pt x="1162" y="436"/>
                  <a:pt x="1084" y="475"/>
                  <a:pt x="980" y="547"/>
                </a:cubicBezTo>
                <a:cubicBezTo>
                  <a:pt x="875" y="619"/>
                  <a:pt x="710" y="747"/>
                  <a:pt x="576" y="835"/>
                </a:cubicBezTo>
                <a:cubicBezTo>
                  <a:pt x="441" y="923"/>
                  <a:pt x="235" y="1078"/>
                  <a:pt x="172" y="1075"/>
                </a:cubicBezTo>
                <a:cubicBezTo>
                  <a:pt x="108" y="1072"/>
                  <a:pt x="207" y="920"/>
                  <a:pt x="195" y="818"/>
                </a:cubicBezTo>
                <a:cubicBezTo>
                  <a:pt x="183" y="716"/>
                  <a:pt x="0" y="495"/>
                  <a:pt x="98" y="463"/>
                </a:cubicBezTo>
                <a:close/>
              </a:path>
            </a:pathLst>
          </a:custGeom>
          <a:solidFill>
            <a:srgbClr val="FF6666"/>
          </a:solidFill>
          <a:ln>
            <a:noFill/>
          </a:ln>
          <a:effectLst/>
          <a:extLst>
            <a:ext uri="{91240B29-F687-4F45-9708-019B960494DF}">
              <a14:hiddenLine xmlns:a14="http://schemas.microsoft.com/office/drawing/2010/main" w="38100" cap="sq"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grpSp>
        <p:nvGrpSpPr>
          <p:cNvPr id="112652" name="Group 12"/>
          <p:cNvGrpSpPr>
            <a:grpSpLocks/>
          </p:cNvGrpSpPr>
          <p:nvPr/>
        </p:nvGrpSpPr>
        <p:grpSpPr bwMode="auto">
          <a:xfrm>
            <a:off x="4038600" y="2971800"/>
            <a:ext cx="1524000" cy="1600200"/>
            <a:chOff x="2544" y="1872"/>
            <a:chExt cx="960" cy="1008"/>
          </a:xfrm>
        </p:grpSpPr>
        <p:sp>
          <p:nvSpPr>
            <p:cNvPr id="112648" name="Line 8"/>
            <p:cNvSpPr>
              <a:spLocks noChangeShapeType="1"/>
            </p:cNvSpPr>
            <p:nvPr/>
          </p:nvSpPr>
          <p:spPr bwMode="auto">
            <a:xfrm flipV="1">
              <a:off x="3504" y="2544"/>
              <a:ext cx="0" cy="33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649" name="Line 9"/>
            <p:cNvSpPr>
              <a:spLocks noChangeShapeType="1"/>
            </p:cNvSpPr>
            <p:nvPr/>
          </p:nvSpPr>
          <p:spPr bwMode="auto">
            <a:xfrm flipH="1" flipV="1">
              <a:off x="3312" y="2112"/>
              <a:ext cx="192" cy="384"/>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650" name="Line 10"/>
            <p:cNvSpPr>
              <a:spLocks noChangeShapeType="1"/>
            </p:cNvSpPr>
            <p:nvPr/>
          </p:nvSpPr>
          <p:spPr bwMode="auto">
            <a:xfrm flipH="1" flipV="1">
              <a:off x="2880" y="1920"/>
              <a:ext cx="336" cy="9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2651" name="Line 11"/>
            <p:cNvSpPr>
              <a:spLocks noChangeShapeType="1"/>
            </p:cNvSpPr>
            <p:nvPr/>
          </p:nvSpPr>
          <p:spPr bwMode="auto">
            <a:xfrm flipH="1">
              <a:off x="2544" y="1872"/>
              <a:ext cx="240" cy="9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grpSp>
      <p:sp>
        <p:nvSpPr>
          <p:cNvPr id="112653" name="Text Box 13"/>
          <p:cNvSpPr txBox="1">
            <a:spLocks noChangeArrowheads="1"/>
          </p:cNvSpPr>
          <p:nvPr/>
        </p:nvSpPr>
        <p:spPr bwMode="auto">
          <a:xfrm>
            <a:off x="228600" y="3200400"/>
            <a:ext cx="27432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de-DE" altLang="de-DE" sz="9600" b="1">
                <a:effectLst>
                  <a:outerShdw blurRad="38100" dist="38100" dir="2700000" algn="tl">
                    <a:srgbClr val="C0C0C0"/>
                  </a:outerShdw>
                </a:effectLst>
                <a:latin typeface="SILSophia IPA93" pitchFamily="2" charset="2"/>
              </a:rPr>
              <a: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9" fill="hold" grpId="0" nodeType="clickEffect">
                                  <p:stCondLst>
                                    <p:cond delay="0"/>
                                  </p:stCondLst>
                                  <p:childTnLst>
                                    <p:set>
                                      <p:cBhvr>
                                        <p:cTn id="6" dur="1" fill="hold">
                                          <p:stCondLst>
                                            <p:cond delay="0"/>
                                          </p:stCondLst>
                                        </p:cTn>
                                        <p:tgtEl>
                                          <p:spTgt spid="112644"/>
                                        </p:tgtEl>
                                        <p:attrNameLst>
                                          <p:attrName>style.visibility</p:attrName>
                                        </p:attrNameLst>
                                      </p:cBhvr>
                                      <p:to>
                                        <p:strVal val="visible"/>
                                      </p:to>
                                    </p:set>
                                    <p:animEffect transition="in" filter="strips(upLeft)">
                                      <p:cBhvr>
                                        <p:cTn id="7" dur="500"/>
                                        <p:tgtEl>
                                          <p:spTgt spid="1126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9" fill="hold" nodeType="clickEffect">
                                  <p:stCondLst>
                                    <p:cond delay="0"/>
                                  </p:stCondLst>
                                  <p:childTnLst>
                                    <p:set>
                                      <p:cBhvr>
                                        <p:cTn id="11" dur="1" fill="hold">
                                          <p:stCondLst>
                                            <p:cond delay="0"/>
                                          </p:stCondLst>
                                        </p:cTn>
                                        <p:tgtEl>
                                          <p:spTgt spid="112652"/>
                                        </p:tgtEl>
                                        <p:attrNameLst>
                                          <p:attrName>style.visibility</p:attrName>
                                        </p:attrNameLst>
                                      </p:cBhvr>
                                      <p:to>
                                        <p:strVal val="visible"/>
                                      </p:to>
                                    </p:set>
                                    <p:animEffect transition="in" filter="strips(upLeft)">
                                      <p:cBhvr>
                                        <p:cTn id="12" dur="500"/>
                                        <p:tgtEl>
                                          <p:spTgt spid="1126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12653"/>
                                        </p:tgtEl>
                                        <p:attrNameLst>
                                          <p:attrName>style.visibility</p:attrName>
                                        </p:attrNameLst>
                                      </p:cBhvr>
                                      <p:to>
                                        <p:strVal val="visible"/>
                                      </p:to>
                                    </p:set>
                                    <p:animEffect transition="in" filter="box(out)">
                                      <p:cBhvr>
                                        <p:cTn id="17" dur="500"/>
                                        <p:tgtEl>
                                          <p:spTgt spid="1126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4" grpId="0" animBg="1"/>
      <p:bldP spid="112653"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de-DE" altLang="de-DE"/>
              <a:t>dentaler Nasal</a:t>
            </a:r>
          </a:p>
        </p:txBody>
      </p:sp>
      <p:graphicFrame>
        <p:nvGraphicFramePr>
          <p:cNvPr id="113667" name="Object 3"/>
          <p:cNvGraphicFramePr>
            <a:graphicFrameLocks noChangeAspect="1"/>
          </p:cNvGraphicFramePr>
          <p:nvPr/>
        </p:nvGraphicFramePr>
        <p:xfrm>
          <a:off x="2667000" y="1752600"/>
          <a:ext cx="3962400" cy="4394200"/>
        </p:xfrm>
        <a:graphic>
          <a:graphicData uri="http://schemas.openxmlformats.org/presentationml/2006/ole">
            <mc:AlternateContent xmlns:mc="http://schemas.openxmlformats.org/markup-compatibility/2006">
              <mc:Choice xmlns:v="urn:schemas-microsoft-com:vml" Requires="v">
                <p:oleObj spid="_x0000_s113683" name="CorelPhotoPaint.Image.9" r:id="rId4" imgW="3961905" imgH="4393651" progId="CorelPhotoPaint.Image.9">
                  <p:embed/>
                </p:oleObj>
              </mc:Choice>
              <mc:Fallback>
                <p:oleObj name="CorelPhotoPaint.Image.9" r:id="rId4" imgW="3961905" imgH="4393651" progId="CorelPhotoPaint.Image.9">
                  <p:embed/>
                  <p:pic>
                    <p:nvPicPr>
                      <p:cNvPr id="0" name="Object 3"/>
                      <p:cNvPicPr>
                        <a:picLocks noChangeAspect="1" noChangeArrowheads="1"/>
                      </p:cNvPicPr>
                      <p:nvPr/>
                    </p:nvPicPr>
                    <p:blipFill>
                      <a:blip r:embed="rId5">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2667000" y="1752600"/>
                        <a:ext cx="3962400" cy="439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3668" name="Freeform 4"/>
          <p:cNvSpPr>
            <a:spLocks/>
          </p:cNvSpPr>
          <p:nvPr/>
        </p:nvSpPr>
        <p:spPr bwMode="auto">
          <a:xfrm>
            <a:off x="3352800" y="3124200"/>
            <a:ext cx="1978025" cy="1711325"/>
          </a:xfrm>
          <a:custGeom>
            <a:avLst/>
            <a:gdLst>
              <a:gd name="T0" fmla="*/ 98 w 1246"/>
              <a:gd name="T1" fmla="*/ 463 h 1078"/>
              <a:gd name="T2" fmla="*/ 168 w 1246"/>
              <a:gd name="T3" fmla="*/ 377 h 1078"/>
              <a:gd name="T4" fmla="*/ 112 w 1246"/>
              <a:gd name="T5" fmla="*/ 138 h 1078"/>
              <a:gd name="T6" fmla="*/ 452 w 1246"/>
              <a:gd name="T7" fmla="*/ 90 h 1078"/>
              <a:gd name="T8" fmla="*/ 800 w 1246"/>
              <a:gd name="T9" fmla="*/ 19 h 1078"/>
              <a:gd name="T10" fmla="*/ 1136 w 1246"/>
              <a:gd name="T11" fmla="*/ 203 h 1078"/>
              <a:gd name="T12" fmla="*/ 1233 w 1246"/>
              <a:gd name="T13" fmla="*/ 349 h 1078"/>
              <a:gd name="T14" fmla="*/ 1204 w 1246"/>
              <a:gd name="T15" fmla="*/ 403 h 1078"/>
              <a:gd name="T16" fmla="*/ 980 w 1246"/>
              <a:gd name="T17" fmla="*/ 547 h 1078"/>
              <a:gd name="T18" fmla="*/ 576 w 1246"/>
              <a:gd name="T19" fmla="*/ 835 h 1078"/>
              <a:gd name="T20" fmla="*/ 172 w 1246"/>
              <a:gd name="T21" fmla="*/ 1075 h 1078"/>
              <a:gd name="T22" fmla="*/ 195 w 1246"/>
              <a:gd name="T23" fmla="*/ 818 h 1078"/>
              <a:gd name="T24" fmla="*/ 98 w 1246"/>
              <a:gd name="T25" fmla="*/ 463 h 10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6" h="1078">
                <a:moveTo>
                  <a:pt x="98" y="463"/>
                </a:moveTo>
                <a:cubicBezTo>
                  <a:pt x="146" y="430"/>
                  <a:pt x="166" y="431"/>
                  <a:pt x="168" y="377"/>
                </a:cubicBezTo>
                <a:cubicBezTo>
                  <a:pt x="170" y="323"/>
                  <a:pt x="65" y="186"/>
                  <a:pt x="112" y="138"/>
                </a:cubicBezTo>
                <a:cubicBezTo>
                  <a:pt x="160" y="41"/>
                  <a:pt x="337" y="110"/>
                  <a:pt x="452" y="90"/>
                </a:cubicBezTo>
                <a:cubicBezTo>
                  <a:pt x="567" y="70"/>
                  <a:pt x="686" y="0"/>
                  <a:pt x="800" y="19"/>
                </a:cubicBezTo>
                <a:cubicBezTo>
                  <a:pt x="914" y="38"/>
                  <a:pt x="1064" y="148"/>
                  <a:pt x="1136" y="203"/>
                </a:cubicBezTo>
                <a:cubicBezTo>
                  <a:pt x="1208" y="258"/>
                  <a:pt x="1222" y="316"/>
                  <a:pt x="1233" y="349"/>
                </a:cubicBezTo>
                <a:cubicBezTo>
                  <a:pt x="1244" y="382"/>
                  <a:pt x="1246" y="370"/>
                  <a:pt x="1204" y="403"/>
                </a:cubicBezTo>
                <a:cubicBezTo>
                  <a:pt x="1162" y="436"/>
                  <a:pt x="1084" y="475"/>
                  <a:pt x="980" y="547"/>
                </a:cubicBezTo>
                <a:cubicBezTo>
                  <a:pt x="875" y="619"/>
                  <a:pt x="710" y="747"/>
                  <a:pt x="576" y="835"/>
                </a:cubicBezTo>
                <a:cubicBezTo>
                  <a:pt x="441" y="923"/>
                  <a:pt x="235" y="1078"/>
                  <a:pt x="172" y="1075"/>
                </a:cubicBezTo>
                <a:cubicBezTo>
                  <a:pt x="108" y="1072"/>
                  <a:pt x="207" y="920"/>
                  <a:pt x="195" y="818"/>
                </a:cubicBezTo>
                <a:cubicBezTo>
                  <a:pt x="183" y="716"/>
                  <a:pt x="0" y="495"/>
                  <a:pt x="98" y="463"/>
                </a:cubicBezTo>
                <a:close/>
              </a:path>
            </a:pathLst>
          </a:custGeom>
          <a:solidFill>
            <a:srgbClr val="FF6666"/>
          </a:solidFill>
          <a:ln>
            <a:noFill/>
          </a:ln>
          <a:effectLst/>
          <a:extLst>
            <a:ext uri="{91240B29-F687-4F45-9708-019B960494DF}">
              <a14:hiddenLine xmlns:a14="http://schemas.microsoft.com/office/drawing/2010/main" w="38100" cap="sq"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grpSp>
        <p:nvGrpSpPr>
          <p:cNvPr id="113679" name="Group 15"/>
          <p:cNvGrpSpPr>
            <a:grpSpLocks/>
          </p:cNvGrpSpPr>
          <p:nvPr/>
        </p:nvGrpSpPr>
        <p:grpSpPr bwMode="auto">
          <a:xfrm>
            <a:off x="3048000" y="2209800"/>
            <a:ext cx="2514600" cy="2362200"/>
            <a:chOff x="1920" y="1392"/>
            <a:chExt cx="1584" cy="1488"/>
          </a:xfrm>
        </p:grpSpPr>
        <p:grpSp>
          <p:nvGrpSpPr>
            <p:cNvPr id="113669" name="Group 5"/>
            <p:cNvGrpSpPr>
              <a:grpSpLocks/>
            </p:cNvGrpSpPr>
            <p:nvPr/>
          </p:nvGrpSpPr>
          <p:grpSpPr bwMode="auto">
            <a:xfrm>
              <a:off x="2544" y="1872"/>
              <a:ext cx="960" cy="1008"/>
              <a:chOff x="2544" y="1872"/>
              <a:chExt cx="960" cy="1008"/>
            </a:xfrm>
          </p:grpSpPr>
          <p:sp>
            <p:nvSpPr>
              <p:cNvPr id="113670" name="Line 6"/>
              <p:cNvSpPr>
                <a:spLocks noChangeShapeType="1"/>
              </p:cNvSpPr>
              <p:nvPr/>
            </p:nvSpPr>
            <p:spPr bwMode="auto">
              <a:xfrm flipV="1">
                <a:off x="3504" y="2544"/>
                <a:ext cx="0" cy="33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3671" name="Line 7"/>
              <p:cNvSpPr>
                <a:spLocks noChangeShapeType="1"/>
              </p:cNvSpPr>
              <p:nvPr/>
            </p:nvSpPr>
            <p:spPr bwMode="auto">
              <a:xfrm flipH="1" flipV="1">
                <a:off x="3312" y="2112"/>
                <a:ext cx="192" cy="384"/>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3672" name="Line 8"/>
              <p:cNvSpPr>
                <a:spLocks noChangeShapeType="1"/>
              </p:cNvSpPr>
              <p:nvPr/>
            </p:nvSpPr>
            <p:spPr bwMode="auto">
              <a:xfrm flipH="1" flipV="1">
                <a:off x="2880" y="1920"/>
                <a:ext cx="336" cy="9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3673" name="Line 9"/>
              <p:cNvSpPr>
                <a:spLocks noChangeShapeType="1"/>
              </p:cNvSpPr>
              <p:nvPr/>
            </p:nvSpPr>
            <p:spPr bwMode="auto">
              <a:xfrm flipH="1">
                <a:off x="2544" y="1872"/>
                <a:ext cx="240" cy="9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grpSp>
        <p:grpSp>
          <p:nvGrpSpPr>
            <p:cNvPr id="113678" name="Group 14"/>
            <p:cNvGrpSpPr>
              <a:grpSpLocks/>
            </p:cNvGrpSpPr>
            <p:nvPr/>
          </p:nvGrpSpPr>
          <p:grpSpPr bwMode="auto">
            <a:xfrm>
              <a:off x="1920" y="1392"/>
              <a:ext cx="1488" cy="768"/>
              <a:chOff x="1920" y="1392"/>
              <a:chExt cx="1488" cy="768"/>
            </a:xfrm>
          </p:grpSpPr>
          <p:sp>
            <p:nvSpPr>
              <p:cNvPr id="113674" name="Line 10"/>
              <p:cNvSpPr>
                <a:spLocks noChangeShapeType="1"/>
              </p:cNvSpPr>
              <p:nvPr/>
            </p:nvSpPr>
            <p:spPr bwMode="auto">
              <a:xfrm flipH="1" flipV="1">
                <a:off x="3360" y="1632"/>
                <a:ext cx="48" cy="528"/>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3675" name="Line 11"/>
              <p:cNvSpPr>
                <a:spLocks noChangeShapeType="1"/>
              </p:cNvSpPr>
              <p:nvPr/>
            </p:nvSpPr>
            <p:spPr bwMode="auto">
              <a:xfrm flipH="1" flipV="1">
                <a:off x="2928" y="1392"/>
                <a:ext cx="336" cy="144"/>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3676" name="Line 12"/>
              <p:cNvSpPr>
                <a:spLocks noChangeShapeType="1"/>
              </p:cNvSpPr>
              <p:nvPr/>
            </p:nvSpPr>
            <p:spPr bwMode="auto">
              <a:xfrm flipH="1">
                <a:off x="2304" y="1392"/>
                <a:ext cx="480" cy="0"/>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3677" name="Line 13"/>
              <p:cNvSpPr>
                <a:spLocks noChangeShapeType="1"/>
              </p:cNvSpPr>
              <p:nvPr/>
            </p:nvSpPr>
            <p:spPr bwMode="auto">
              <a:xfrm flipH="1">
                <a:off x="1920" y="1392"/>
                <a:ext cx="288" cy="144"/>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grpSp>
      </p:grpSp>
      <p:sp>
        <p:nvSpPr>
          <p:cNvPr id="113680" name="Text Box 16"/>
          <p:cNvSpPr txBox="1">
            <a:spLocks noChangeArrowheads="1"/>
          </p:cNvSpPr>
          <p:nvPr/>
        </p:nvSpPr>
        <p:spPr bwMode="auto">
          <a:xfrm>
            <a:off x="827088" y="3048000"/>
            <a:ext cx="1992312"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de-DE" altLang="de-DE" sz="9600" b="1">
                <a:effectLst>
                  <a:outerShdw blurRad="38100" dist="38100" dir="2700000" algn="tl">
                    <a:srgbClr val="C0C0C0"/>
                  </a:outerShdw>
                </a:effectLst>
                <a:latin typeface="SILSophia IPA93" pitchFamily="2" charset="2"/>
              </a:rPr>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9" fill="hold" nodeType="clickEffect">
                                  <p:stCondLst>
                                    <p:cond delay="0"/>
                                  </p:stCondLst>
                                  <p:childTnLst>
                                    <p:set>
                                      <p:cBhvr>
                                        <p:cTn id="6" dur="1" fill="hold">
                                          <p:stCondLst>
                                            <p:cond delay="0"/>
                                          </p:stCondLst>
                                        </p:cTn>
                                        <p:tgtEl>
                                          <p:spTgt spid="113679"/>
                                        </p:tgtEl>
                                        <p:attrNameLst>
                                          <p:attrName>style.visibility</p:attrName>
                                        </p:attrNameLst>
                                      </p:cBhvr>
                                      <p:to>
                                        <p:strVal val="visible"/>
                                      </p:to>
                                    </p:set>
                                    <p:animEffect transition="in" filter="strips(upLeft)">
                                      <p:cBhvr>
                                        <p:cTn id="7" dur="500"/>
                                        <p:tgtEl>
                                          <p:spTgt spid="1136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13680"/>
                                        </p:tgtEl>
                                        <p:attrNameLst>
                                          <p:attrName>style.visibility</p:attrName>
                                        </p:attrNameLst>
                                      </p:cBhvr>
                                      <p:to>
                                        <p:strVal val="visible"/>
                                      </p:to>
                                    </p:set>
                                    <p:animEffect transition="in" filter="box(out)">
                                      <p:cBhvr>
                                        <p:cTn id="12" dur="500"/>
                                        <p:tgtEl>
                                          <p:spTgt spid="1136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80"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de-DE" altLang="de-DE"/>
              <a:t>Historische Lautveränderung</a:t>
            </a:r>
          </a:p>
        </p:txBody>
      </p:sp>
      <p:sp>
        <p:nvSpPr>
          <p:cNvPr id="110595" name="Rectangle 3"/>
          <p:cNvSpPr>
            <a:spLocks noGrp="1" noChangeArrowheads="1"/>
          </p:cNvSpPr>
          <p:nvPr>
            <p:ph type="body" idx="1"/>
          </p:nvPr>
        </p:nvSpPr>
        <p:spPr>
          <a:xfrm>
            <a:off x="762000" y="1676400"/>
            <a:ext cx="8001000" cy="4632325"/>
          </a:xfrm>
        </p:spPr>
        <p:txBody>
          <a:bodyPr/>
          <a:lstStyle/>
          <a:p>
            <a:pPr marL="0" indent="0" algn="just">
              <a:buFont typeface="Wingdings 2" pitchFamily="18" charset="2"/>
              <a:buNone/>
            </a:pPr>
            <a:r>
              <a:rPr lang="de-DE" altLang="de-DE" dirty="0">
                <a:cs typeface="Times New Roman" pitchFamily="18" charset="0"/>
              </a:rPr>
              <a:t>Dies erklärt auch die “unregelmäßige” Aussprache englischer Wörter wie </a:t>
            </a:r>
            <a:r>
              <a:rPr lang="de-DE" altLang="de-DE" i="1" dirty="0" err="1">
                <a:solidFill>
                  <a:srgbClr val="0033CC"/>
                </a:solidFill>
                <a:cs typeface="Times New Roman" pitchFamily="18" charset="0"/>
              </a:rPr>
              <a:t>limb</a:t>
            </a:r>
            <a:r>
              <a:rPr lang="de-DE" altLang="de-DE" i="1" dirty="0">
                <a:cs typeface="Times New Roman" pitchFamily="18" charset="0"/>
              </a:rPr>
              <a:t>, </a:t>
            </a:r>
            <a:r>
              <a:rPr lang="de-DE" altLang="de-DE" i="1" dirty="0" err="1">
                <a:solidFill>
                  <a:srgbClr val="0033CC"/>
                </a:solidFill>
                <a:cs typeface="Times New Roman" pitchFamily="18" charset="0"/>
              </a:rPr>
              <a:t>tomb</a:t>
            </a:r>
            <a:r>
              <a:rPr lang="de-DE" altLang="de-DE" i="1" dirty="0">
                <a:cs typeface="Times New Roman" pitchFamily="18" charset="0"/>
              </a:rPr>
              <a:t>, </a:t>
            </a:r>
            <a:r>
              <a:rPr lang="de-DE" altLang="de-DE" i="1" dirty="0" err="1">
                <a:solidFill>
                  <a:srgbClr val="0033CC"/>
                </a:solidFill>
                <a:cs typeface="Times New Roman" pitchFamily="18" charset="0"/>
              </a:rPr>
              <a:t>womb</a:t>
            </a:r>
            <a:r>
              <a:rPr lang="de-DE" altLang="de-DE" i="1" dirty="0">
                <a:cs typeface="Times New Roman" pitchFamily="18" charset="0"/>
              </a:rPr>
              <a:t>, </a:t>
            </a:r>
            <a:r>
              <a:rPr lang="de-DE" altLang="de-DE" i="1" dirty="0" err="1">
                <a:solidFill>
                  <a:srgbClr val="0033CC"/>
                </a:solidFill>
                <a:cs typeface="Times New Roman" pitchFamily="18" charset="0"/>
              </a:rPr>
              <a:t>climb</a:t>
            </a:r>
            <a:r>
              <a:rPr lang="de-DE" altLang="de-DE" dirty="0">
                <a:cs typeface="Times New Roman" pitchFamily="18" charset="0"/>
              </a:rPr>
              <a:t>, in welchen die Buchstabenfolge </a:t>
            </a:r>
            <a:r>
              <a:rPr lang="de-DE" altLang="de-DE" i="1" dirty="0" err="1">
                <a:solidFill>
                  <a:srgbClr val="0033CC"/>
                </a:solidFill>
                <a:cs typeface="Times New Roman" pitchFamily="18" charset="0"/>
              </a:rPr>
              <a:t>mb</a:t>
            </a:r>
            <a:r>
              <a:rPr lang="de-DE" altLang="de-DE" dirty="0">
                <a:cs typeface="Times New Roman" pitchFamily="18" charset="0"/>
              </a:rPr>
              <a:t> früher der Phonemfolge </a:t>
            </a:r>
            <a:r>
              <a:rPr lang="de-DE" altLang="de-DE" dirty="0">
                <a:solidFill>
                  <a:srgbClr val="0033CC"/>
                </a:solidFill>
                <a:cs typeface="Times New Roman" pitchFamily="18" charset="0"/>
              </a:rPr>
              <a:t>/</a:t>
            </a:r>
            <a:r>
              <a:rPr lang="de-DE" altLang="de-DE" dirty="0" err="1">
                <a:solidFill>
                  <a:srgbClr val="0033CC"/>
                </a:solidFill>
                <a:cs typeface="Times New Roman" pitchFamily="18" charset="0"/>
              </a:rPr>
              <a:t>mb</a:t>
            </a:r>
            <a:r>
              <a:rPr lang="de-DE" altLang="de-DE" dirty="0">
                <a:solidFill>
                  <a:srgbClr val="0033CC"/>
                </a:solidFill>
                <a:cs typeface="Times New Roman" pitchFamily="18" charset="0"/>
              </a:rPr>
              <a:t>/</a:t>
            </a:r>
            <a:r>
              <a:rPr lang="de-DE" altLang="de-DE" dirty="0">
                <a:cs typeface="Times New Roman" pitchFamily="18" charset="0"/>
              </a:rPr>
              <a:t> entsprach. </a:t>
            </a:r>
          </a:p>
          <a:p>
            <a:pPr marL="758825" lvl="1" algn="just"/>
            <a:r>
              <a:rPr lang="de-DE" altLang="de-DE" dirty="0">
                <a:cs typeface="Times New Roman" pitchFamily="18" charset="0"/>
              </a:rPr>
              <a:t>Die einzige relevante artikulatorische Veränderung, die in der Folge </a:t>
            </a:r>
            <a:r>
              <a:rPr lang="de-DE" altLang="de-DE" dirty="0">
                <a:solidFill>
                  <a:srgbClr val="0033CC"/>
                </a:solidFill>
                <a:effectLst/>
                <a:cs typeface="Times New Roman" pitchFamily="18" charset="0"/>
              </a:rPr>
              <a:t>/</a:t>
            </a:r>
            <a:r>
              <a:rPr lang="de-DE" altLang="de-DE" dirty="0" err="1">
                <a:solidFill>
                  <a:srgbClr val="0033CC"/>
                </a:solidFill>
                <a:effectLst/>
                <a:cs typeface="Times New Roman" pitchFamily="18" charset="0"/>
              </a:rPr>
              <a:t>mb</a:t>
            </a:r>
            <a:r>
              <a:rPr lang="de-DE" altLang="de-DE" dirty="0">
                <a:solidFill>
                  <a:srgbClr val="0033CC"/>
                </a:solidFill>
                <a:effectLst/>
                <a:cs typeface="Times New Roman" pitchFamily="18" charset="0"/>
              </a:rPr>
              <a:t>/</a:t>
            </a:r>
            <a:r>
              <a:rPr lang="de-DE" altLang="de-DE" dirty="0">
                <a:cs typeface="Times New Roman" pitchFamily="18" charset="0"/>
              </a:rPr>
              <a:t> beim Übergang vom </a:t>
            </a:r>
            <a:r>
              <a:rPr lang="de-DE" altLang="de-DE" dirty="0">
                <a:solidFill>
                  <a:srgbClr val="0033CC"/>
                </a:solidFill>
                <a:effectLst/>
                <a:cs typeface="Times New Roman" pitchFamily="18" charset="0"/>
              </a:rPr>
              <a:t>[m]</a:t>
            </a:r>
            <a:r>
              <a:rPr lang="de-DE" altLang="de-DE" dirty="0">
                <a:cs typeface="Times New Roman" pitchFamily="18" charset="0"/>
              </a:rPr>
              <a:t> zum </a:t>
            </a:r>
            <a:r>
              <a:rPr lang="de-DE" altLang="de-DE" dirty="0">
                <a:solidFill>
                  <a:srgbClr val="0033CC"/>
                </a:solidFill>
                <a:effectLst/>
                <a:cs typeface="Times New Roman" pitchFamily="18" charset="0"/>
              </a:rPr>
              <a:t>[b]</a:t>
            </a:r>
            <a:r>
              <a:rPr lang="de-DE" altLang="de-DE" dirty="0">
                <a:cs typeface="Times New Roman" pitchFamily="18" charset="0"/>
              </a:rPr>
              <a:t> zu beobachten ist, ist die Bildung eines </a:t>
            </a:r>
            <a:r>
              <a:rPr lang="de-DE" altLang="de-DE" dirty="0" err="1">
                <a:cs typeface="Times New Roman" pitchFamily="18" charset="0"/>
              </a:rPr>
              <a:t>velischen</a:t>
            </a:r>
            <a:r>
              <a:rPr lang="de-DE" altLang="de-DE" dirty="0">
                <a:cs typeface="Times New Roman" pitchFamily="18" charset="0"/>
              </a:rPr>
              <a:t> Verschlusses mit der Rachenwand durch das Anheben des Velums. </a:t>
            </a:r>
          </a:p>
          <a:p>
            <a:pPr marL="758825" lvl="1" algn="just"/>
            <a:r>
              <a:rPr lang="de-DE" altLang="de-DE" dirty="0">
                <a:cs typeface="Times New Roman" pitchFamily="18" charset="0"/>
              </a:rPr>
              <a:t>Alle anderen artikulatorischen Gegebenheiten bleiben mehr oder weniger gleich. </a:t>
            </a:r>
          </a:p>
          <a:p>
            <a:pPr marL="758825" lvl="1" algn="just"/>
            <a:r>
              <a:rPr lang="de-DE" altLang="de-DE" dirty="0">
                <a:cs typeface="Times New Roman" pitchFamily="18" charset="0"/>
              </a:rPr>
              <a:t>Falls dieses Anheben des Velums unterbleibt, ist das Ergebnis nur eine Verlängerung der Aussprache des </a:t>
            </a:r>
            <a:r>
              <a:rPr lang="de-DE" altLang="de-DE" dirty="0">
                <a:solidFill>
                  <a:srgbClr val="0033CC"/>
                </a:solidFill>
                <a:effectLst/>
                <a:cs typeface="Times New Roman" pitchFamily="18" charset="0"/>
              </a:rPr>
              <a:t>[m]</a:t>
            </a:r>
            <a:r>
              <a:rPr lang="de-DE" altLang="de-DE" dirty="0">
                <a:cs typeface="Times New Roman" pitchFamily="18" charset="0"/>
              </a:rPr>
              <a:t>, was gleichbedeutend mit dem Wegfall des </a:t>
            </a:r>
            <a:r>
              <a:rPr lang="de-DE" altLang="de-DE" dirty="0">
                <a:solidFill>
                  <a:srgbClr val="0033CC"/>
                </a:solidFill>
                <a:effectLst/>
                <a:cs typeface="Times New Roman" pitchFamily="18" charset="0"/>
              </a:rPr>
              <a:t>[b]</a:t>
            </a:r>
            <a:r>
              <a:rPr lang="de-DE" altLang="de-DE" dirty="0">
                <a:cs typeface="Times New Roman" pitchFamily="18" charset="0"/>
              </a:rPr>
              <a:t> ist.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animEffect transition="in" filter="wipe(left)">
                                      <p:cBhvr>
                                        <p:cTn id="7" dur="500"/>
                                        <p:tgtEl>
                                          <p:spTgt spid="1105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0595">
                                            <p:txEl>
                                              <p:pRg st="1" end="1"/>
                                            </p:txEl>
                                          </p:spTgt>
                                        </p:tgtEl>
                                        <p:attrNameLst>
                                          <p:attrName>style.visibility</p:attrName>
                                        </p:attrNameLst>
                                      </p:cBhvr>
                                      <p:to>
                                        <p:strVal val="visible"/>
                                      </p:to>
                                    </p:set>
                                    <p:animEffect transition="in" filter="wipe(left)">
                                      <p:cBhvr>
                                        <p:cTn id="12" dur="500"/>
                                        <p:tgtEl>
                                          <p:spTgt spid="1105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0595">
                                            <p:txEl>
                                              <p:pRg st="2" end="2"/>
                                            </p:txEl>
                                          </p:spTgt>
                                        </p:tgtEl>
                                        <p:attrNameLst>
                                          <p:attrName>style.visibility</p:attrName>
                                        </p:attrNameLst>
                                      </p:cBhvr>
                                      <p:to>
                                        <p:strVal val="visible"/>
                                      </p:to>
                                    </p:set>
                                    <p:animEffect transition="in" filter="wipe(left)">
                                      <p:cBhvr>
                                        <p:cTn id="17" dur="500"/>
                                        <p:tgtEl>
                                          <p:spTgt spid="1105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0595">
                                            <p:txEl>
                                              <p:pRg st="3" end="3"/>
                                            </p:txEl>
                                          </p:spTgt>
                                        </p:tgtEl>
                                        <p:attrNameLst>
                                          <p:attrName>style.visibility</p:attrName>
                                        </p:attrNameLst>
                                      </p:cBhvr>
                                      <p:to>
                                        <p:strVal val="visible"/>
                                      </p:to>
                                    </p:set>
                                    <p:animEffect transition="in" filter="wipe(left)">
                                      <p:cBhvr>
                                        <p:cTn id="22" dur="500"/>
                                        <p:tgtEl>
                                          <p:spTgt spid="1105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de-DE" altLang="de-DE"/>
              <a:t>/mb/: Phase 1</a:t>
            </a:r>
          </a:p>
        </p:txBody>
      </p:sp>
      <p:graphicFrame>
        <p:nvGraphicFramePr>
          <p:cNvPr id="115715" name="Object 3"/>
          <p:cNvGraphicFramePr>
            <a:graphicFrameLocks noChangeAspect="1"/>
          </p:cNvGraphicFramePr>
          <p:nvPr/>
        </p:nvGraphicFramePr>
        <p:xfrm>
          <a:off x="2667000" y="1752600"/>
          <a:ext cx="3962400" cy="4394200"/>
        </p:xfrm>
        <a:graphic>
          <a:graphicData uri="http://schemas.openxmlformats.org/presentationml/2006/ole">
            <mc:AlternateContent xmlns:mc="http://schemas.openxmlformats.org/markup-compatibility/2006">
              <mc:Choice xmlns:v="urn:schemas-microsoft-com:vml" Requires="v">
                <p:oleObj spid="_x0000_s115733" name="CorelPhotoPaint.Image.9" r:id="rId4" imgW="3961905" imgH="4393651" progId="CorelPhotoPaint.Image.9">
                  <p:embed/>
                </p:oleObj>
              </mc:Choice>
              <mc:Fallback>
                <p:oleObj name="CorelPhotoPaint.Image.9" r:id="rId4" imgW="3961905" imgH="4393651" progId="CorelPhotoPaint.Image.9">
                  <p:embed/>
                  <p:pic>
                    <p:nvPicPr>
                      <p:cNvPr id="0" name="Object 3"/>
                      <p:cNvPicPr>
                        <a:picLocks noChangeAspect="1" noChangeArrowheads="1"/>
                      </p:cNvPicPr>
                      <p:nvPr/>
                    </p:nvPicPr>
                    <p:blipFill>
                      <a:blip r:embed="rId5">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2667000" y="1752600"/>
                        <a:ext cx="3962400" cy="439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5716" name="Freeform 4"/>
          <p:cNvSpPr>
            <a:spLocks/>
          </p:cNvSpPr>
          <p:nvPr/>
        </p:nvSpPr>
        <p:spPr bwMode="auto">
          <a:xfrm>
            <a:off x="3352800" y="3144838"/>
            <a:ext cx="1978025" cy="1690687"/>
          </a:xfrm>
          <a:custGeom>
            <a:avLst/>
            <a:gdLst>
              <a:gd name="T0" fmla="*/ 98 w 1246"/>
              <a:gd name="T1" fmla="*/ 450 h 1065"/>
              <a:gd name="T2" fmla="*/ 184 w 1246"/>
              <a:gd name="T3" fmla="*/ 364 h 1065"/>
              <a:gd name="T4" fmla="*/ 127 w 1246"/>
              <a:gd name="T5" fmla="*/ 274 h 1065"/>
              <a:gd name="T6" fmla="*/ 452 w 1246"/>
              <a:gd name="T7" fmla="*/ 77 h 1065"/>
              <a:gd name="T8" fmla="*/ 800 w 1246"/>
              <a:gd name="T9" fmla="*/ 6 h 1065"/>
              <a:gd name="T10" fmla="*/ 1133 w 1246"/>
              <a:gd name="T11" fmla="*/ 112 h 1065"/>
              <a:gd name="T12" fmla="*/ 1233 w 1246"/>
              <a:gd name="T13" fmla="*/ 336 h 1065"/>
              <a:gd name="T14" fmla="*/ 1204 w 1246"/>
              <a:gd name="T15" fmla="*/ 390 h 1065"/>
              <a:gd name="T16" fmla="*/ 980 w 1246"/>
              <a:gd name="T17" fmla="*/ 534 h 1065"/>
              <a:gd name="T18" fmla="*/ 576 w 1246"/>
              <a:gd name="T19" fmla="*/ 822 h 1065"/>
              <a:gd name="T20" fmla="*/ 172 w 1246"/>
              <a:gd name="T21" fmla="*/ 1062 h 1065"/>
              <a:gd name="T22" fmla="*/ 195 w 1246"/>
              <a:gd name="T23" fmla="*/ 805 h 1065"/>
              <a:gd name="T24" fmla="*/ 98 w 1246"/>
              <a:gd name="T25" fmla="*/ 45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6" h="1065">
                <a:moveTo>
                  <a:pt x="98" y="450"/>
                </a:moveTo>
                <a:cubicBezTo>
                  <a:pt x="146" y="417"/>
                  <a:pt x="181" y="388"/>
                  <a:pt x="184" y="364"/>
                </a:cubicBezTo>
                <a:cubicBezTo>
                  <a:pt x="189" y="335"/>
                  <a:pt x="82" y="322"/>
                  <a:pt x="127" y="274"/>
                </a:cubicBezTo>
                <a:cubicBezTo>
                  <a:pt x="175" y="177"/>
                  <a:pt x="340" y="122"/>
                  <a:pt x="452" y="77"/>
                </a:cubicBezTo>
                <a:cubicBezTo>
                  <a:pt x="564" y="32"/>
                  <a:pt x="687" y="0"/>
                  <a:pt x="800" y="6"/>
                </a:cubicBezTo>
                <a:cubicBezTo>
                  <a:pt x="913" y="12"/>
                  <a:pt x="1061" y="57"/>
                  <a:pt x="1133" y="112"/>
                </a:cubicBezTo>
                <a:cubicBezTo>
                  <a:pt x="1205" y="167"/>
                  <a:pt x="1221" y="290"/>
                  <a:pt x="1233" y="336"/>
                </a:cubicBezTo>
                <a:cubicBezTo>
                  <a:pt x="1245" y="382"/>
                  <a:pt x="1246" y="357"/>
                  <a:pt x="1204" y="390"/>
                </a:cubicBezTo>
                <a:cubicBezTo>
                  <a:pt x="1162" y="423"/>
                  <a:pt x="1084" y="462"/>
                  <a:pt x="980" y="534"/>
                </a:cubicBezTo>
                <a:cubicBezTo>
                  <a:pt x="875" y="606"/>
                  <a:pt x="710" y="734"/>
                  <a:pt x="576" y="822"/>
                </a:cubicBezTo>
                <a:cubicBezTo>
                  <a:pt x="441" y="910"/>
                  <a:pt x="235" y="1065"/>
                  <a:pt x="172" y="1062"/>
                </a:cubicBezTo>
                <a:cubicBezTo>
                  <a:pt x="108" y="1059"/>
                  <a:pt x="207" y="907"/>
                  <a:pt x="195" y="805"/>
                </a:cubicBezTo>
                <a:cubicBezTo>
                  <a:pt x="183" y="703"/>
                  <a:pt x="0" y="482"/>
                  <a:pt x="98" y="450"/>
                </a:cubicBezTo>
                <a:close/>
              </a:path>
            </a:pathLst>
          </a:custGeom>
          <a:solidFill>
            <a:srgbClr val="FF6666"/>
          </a:solidFill>
          <a:ln>
            <a:noFill/>
          </a:ln>
          <a:effectLst/>
          <a:extLst>
            <a:ext uri="{91240B29-F687-4F45-9708-019B960494DF}">
              <a14:hiddenLine xmlns:a14="http://schemas.microsoft.com/office/drawing/2010/main" w="38100" cap="sq"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grpSp>
        <p:nvGrpSpPr>
          <p:cNvPr id="115717" name="Group 5"/>
          <p:cNvGrpSpPr>
            <a:grpSpLocks/>
          </p:cNvGrpSpPr>
          <p:nvPr/>
        </p:nvGrpSpPr>
        <p:grpSpPr bwMode="auto">
          <a:xfrm>
            <a:off x="3048000" y="2209800"/>
            <a:ext cx="2514600" cy="2362200"/>
            <a:chOff x="1920" y="1392"/>
            <a:chExt cx="1584" cy="1488"/>
          </a:xfrm>
        </p:grpSpPr>
        <p:grpSp>
          <p:nvGrpSpPr>
            <p:cNvPr id="115718" name="Group 6"/>
            <p:cNvGrpSpPr>
              <a:grpSpLocks/>
            </p:cNvGrpSpPr>
            <p:nvPr/>
          </p:nvGrpSpPr>
          <p:grpSpPr bwMode="auto">
            <a:xfrm>
              <a:off x="2544" y="1872"/>
              <a:ext cx="960" cy="1008"/>
              <a:chOff x="2544" y="1872"/>
              <a:chExt cx="960" cy="1008"/>
            </a:xfrm>
          </p:grpSpPr>
          <p:sp>
            <p:nvSpPr>
              <p:cNvPr id="115719" name="Line 7"/>
              <p:cNvSpPr>
                <a:spLocks noChangeShapeType="1"/>
              </p:cNvSpPr>
              <p:nvPr/>
            </p:nvSpPr>
            <p:spPr bwMode="auto">
              <a:xfrm flipV="1">
                <a:off x="3504" y="2544"/>
                <a:ext cx="0" cy="33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5720" name="Line 8"/>
              <p:cNvSpPr>
                <a:spLocks noChangeShapeType="1"/>
              </p:cNvSpPr>
              <p:nvPr/>
            </p:nvSpPr>
            <p:spPr bwMode="auto">
              <a:xfrm flipH="1" flipV="1">
                <a:off x="3312" y="2112"/>
                <a:ext cx="192" cy="384"/>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5721" name="Line 9"/>
              <p:cNvSpPr>
                <a:spLocks noChangeShapeType="1"/>
              </p:cNvSpPr>
              <p:nvPr/>
            </p:nvSpPr>
            <p:spPr bwMode="auto">
              <a:xfrm flipH="1" flipV="1">
                <a:off x="2880" y="1920"/>
                <a:ext cx="336" cy="9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5722" name="Line 10"/>
              <p:cNvSpPr>
                <a:spLocks noChangeShapeType="1"/>
              </p:cNvSpPr>
              <p:nvPr/>
            </p:nvSpPr>
            <p:spPr bwMode="auto">
              <a:xfrm flipH="1">
                <a:off x="2544" y="1872"/>
                <a:ext cx="240" cy="9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grpSp>
        <p:grpSp>
          <p:nvGrpSpPr>
            <p:cNvPr id="115723" name="Group 11"/>
            <p:cNvGrpSpPr>
              <a:grpSpLocks/>
            </p:cNvGrpSpPr>
            <p:nvPr/>
          </p:nvGrpSpPr>
          <p:grpSpPr bwMode="auto">
            <a:xfrm>
              <a:off x="1920" y="1392"/>
              <a:ext cx="1488" cy="768"/>
              <a:chOff x="1920" y="1392"/>
              <a:chExt cx="1488" cy="768"/>
            </a:xfrm>
          </p:grpSpPr>
          <p:sp>
            <p:nvSpPr>
              <p:cNvPr id="115724" name="Line 12"/>
              <p:cNvSpPr>
                <a:spLocks noChangeShapeType="1"/>
              </p:cNvSpPr>
              <p:nvPr/>
            </p:nvSpPr>
            <p:spPr bwMode="auto">
              <a:xfrm flipH="1" flipV="1">
                <a:off x="3360" y="1632"/>
                <a:ext cx="48" cy="528"/>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5725" name="Line 13"/>
              <p:cNvSpPr>
                <a:spLocks noChangeShapeType="1"/>
              </p:cNvSpPr>
              <p:nvPr/>
            </p:nvSpPr>
            <p:spPr bwMode="auto">
              <a:xfrm flipH="1" flipV="1">
                <a:off x="2928" y="1392"/>
                <a:ext cx="336" cy="144"/>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5726" name="Line 14"/>
              <p:cNvSpPr>
                <a:spLocks noChangeShapeType="1"/>
              </p:cNvSpPr>
              <p:nvPr/>
            </p:nvSpPr>
            <p:spPr bwMode="auto">
              <a:xfrm flipH="1">
                <a:off x="2304" y="1392"/>
                <a:ext cx="480" cy="0"/>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5727" name="Line 15"/>
              <p:cNvSpPr>
                <a:spLocks noChangeShapeType="1"/>
              </p:cNvSpPr>
              <p:nvPr/>
            </p:nvSpPr>
            <p:spPr bwMode="auto">
              <a:xfrm flipH="1">
                <a:off x="1920" y="1392"/>
                <a:ext cx="288" cy="144"/>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grpSp>
      </p:grpSp>
      <p:sp>
        <p:nvSpPr>
          <p:cNvPr id="115728" name="Text Box 16"/>
          <p:cNvSpPr txBox="1">
            <a:spLocks noChangeArrowheads="1"/>
          </p:cNvSpPr>
          <p:nvPr/>
        </p:nvSpPr>
        <p:spPr bwMode="auto">
          <a:xfrm>
            <a:off x="247550" y="3048000"/>
            <a:ext cx="2778326"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spcBef>
                <a:spcPct val="50000"/>
              </a:spcBef>
            </a:pPr>
            <a:r>
              <a:rPr lang="de-DE" altLang="de-DE" sz="9600" b="1" dirty="0">
                <a:effectLst>
                  <a:outerShdw blurRad="38100" dist="38100" dir="2700000" algn="tl">
                    <a:srgbClr val="C0C0C0"/>
                  </a:outerShdw>
                </a:effectLst>
                <a:latin typeface="+mn-lt"/>
              </a:rPr>
              <a:t>/m/</a:t>
            </a:r>
          </a:p>
        </p:txBody>
      </p:sp>
      <p:sp>
        <p:nvSpPr>
          <p:cNvPr id="115729" name="Freeform 17"/>
          <p:cNvSpPr>
            <a:spLocks/>
          </p:cNvSpPr>
          <p:nvPr/>
        </p:nvSpPr>
        <p:spPr bwMode="auto">
          <a:xfrm>
            <a:off x="2916238" y="2997200"/>
            <a:ext cx="360362" cy="576263"/>
          </a:xfrm>
          <a:custGeom>
            <a:avLst/>
            <a:gdLst>
              <a:gd name="T0" fmla="*/ 90 w 227"/>
              <a:gd name="T1" fmla="*/ 0 h 363"/>
              <a:gd name="T2" fmla="*/ 0 w 227"/>
              <a:gd name="T3" fmla="*/ 272 h 363"/>
              <a:gd name="T4" fmla="*/ 90 w 227"/>
              <a:gd name="T5" fmla="*/ 363 h 363"/>
              <a:gd name="T6" fmla="*/ 181 w 227"/>
              <a:gd name="T7" fmla="*/ 272 h 363"/>
              <a:gd name="T8" fmla="*/ 227 w 227"/>
              <a:gd name="T9" fmla="*/ 136 h 363"/>
            </a:gdLst>
            <a:ahLst/>
            <a:cxnLst>
              <a:cxn ang="0">
                <a:pos x="T0" y="T1"/>
              </a:cxn>
              <a:cxn ang="0">
                <a:pos x="T2" y="T3"/>
              </a:cxn>
              <a:cxn ang="0">
                <a:pos x="T4" y="T5"/>
              </a:cxn>
              <a:cxn ang="0">
                <a:pos x="T6" y="T7"/>
              </a:cxn>
              <a:cxn ang="0">
                <a:pos x="T8" y="T9"/>
              </a:cxn>
            </a:cxnLst>
            <a:rect l="0" t="0" r="r" b="b"/>
            <a:pathLst>
              <a:path w="227" h="363">
                <a:moveTo>
                  <a:pt x="90" y="0"/>
                </a:moveTo>
                <a:cubicBezTo>
                  <a:pt x="45" y="106"/>
                  <a:pt x="0" y="212"/>
                  <a:pt x="0" y="272"/>
                </a:cubicBezTo>
                <a:cubicBezTo>
                  <a:pt x="0" y="332"/>
                  <a:pt x="60" y="363"/>
                  <a:pt x="90" y="363"/>
                </a:cubicBezTo>
                <a:cubicBezTo>
                  <a:pt x="120" y="363"/>
                  <a:pt x="158" y="310"/>
                  <a:pt x="181" y="272"/>
                </a:cubicBezTo>
                <a:cubicBezTo>
                  <a:pt x="204" y="234"/>
                  <a:pt x="215" y="185"/>
                  <a:pt x="227" y="136"/>
                </a:cubicBezTo>
              </a:path>
            </a:pathLst>
          </a:custGeom>
          <a:solidFill>
            <a:srgbClr val="FF6666"/>
          </a:solidFill>
          <a:ln w="38100" cap="sq"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5730" name="Freeform 18"/>
          <p:cNvSpPr>
            <a:spLocks/>
          </p:cNvSpPr>
          <p:nvPr/>
        </p:nvSpPr>
        <p:spPr bwMode="auto">
          <a:xfrm>
            <a:off x="2906713" y="3592513"/>
            <a:ext cx="441325" cy="630237"/>
          </a:xfrm>
          <a:custGeom>
            <a:avLst/>
            <a:gdLst>
              <a:gd name="T0" fmla="*/ 141 w 278"/>
              <a:gd name="T1" fmla="*/ 397 h 397"/>
              <a:gd name="T2" fmla="*/ 35 w 278"/>
              <a:gd name="T3" fmla="*/ 276 h 397"/>
              <a:gd name="T4" fmla="*/ 11 w 278"/>
              <a:gd name="T5" fmla="*/ 155 h 397"/>
              <a:gd name="T6" fmla="*/ 19 w 278"/>
              <a:gd name="T7" fmla="*/ 73 h 397"/>
              <a:gd name="T8" fmla="*/ 124 w 278"/>
              <a:gd name="T9" fmla="*/ 9 h 397"/>
              <a:gd name="T10" fmla="*/ 232 w 278"/>
              <a:gd name="T11" fmla="*/ 125 h 397"/>
              <a:gd name="T12" fmla="*/ 278 w 278"/>
              <a:gd name="T13" fmla="*/ 261 h 397"/>
            </a:gdLst>
            <a:ahLst/>
            <a:cxnLst>
              <a:cxn ang="0">
                <a:pos x="T0" y="T1"/>
              </a:cxn>
              <a:cxn ang="0">
                <a:pos x="T2" y="T3"/>
              </a:cxn>
              <a:cxn ang="0">
                <a:pos x="T4" y="T5"/>
              </a:cxn>
              <a:cxn ang="0">
                <a:pos x="T6" y="T7"/>
              </a:cxn>
              <a:cxn ang="0">
                <a:pos x="T8" y="T9"/>
              </a:cxn>
              <a:cxn ang="0">
                <a:pos x="T10" y="T11"/>
              </a:cxn>
              <a:cxn ang="0">
                <a:pos x="T12" y="T13"/>
              </a:cxn>
            </a:cxnLst>
            <a:rect l="0" t="0" r="r" b="b"/>
            <a:pathLst>
              <a:path w="278" h="397">
                <a:moveTo>
                  <a:pt x="141" y="397"/>
                </a:moveTo>
                <a:cubicBezTo>
                  <a:pt x="123" y="377"/>
                  <a:pt x="57" y="316"/>
                  <a:pt x="35" y="276"/>
                </a:cubicBezTo>
                <a:cubicBezTo>
                  <a:pt x="13" y="236"/>
                  <a:pt x="14" y="189"/>
                  <a:pt x="11" y="155"/>
                </a:cubicBezTo>
                <a:cubicBezTo>
                  <a:pt x="8" y="121"/>
                  <a:pt x="0" y="97"/>
                  <a:pt x="19" y="73"/>
                </a:cubicBezTo>
                <a:cubicBezTo>
                  <a:pt x="38" y="49"/>
                  <a:pt x="89" y="0"/>
                  <a:pt x="124" y="9"/>
                </a:cubicBezTo>
                <a:cubicBezTo>
                  <a:pt x="159" y="18"/>
                  <a:pt x="206" y="83"/>
                  <a:pt x="232" y="125"/>
                </a:cubicBezTo>
                <a:cubicBezTo>
                  <a:pt x="258" y="167"/>
                  <a:pt x="266" y="212"/>
                  <a:pt x="278" y="261"/>
                </a:cubicBezTo>
              </a:path>
            </a:pathLst>
          </a:custGeom>
          <a:solidFill>
            <a:srgbClr val="FF6666"/>
          </a:solidFill>
          <a:ln w="38100" cap="sq"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9" fill="hold" nodeType="clickEffect">
                                  <p:stCondLst>
                                    <p:cond delay="0"/>
                                  </p:stCondLst>
                                  <p:childTnLst>
                                    <p:set>
                                      <p:cBhvr>
                                        <p:cTn id="6" dur="1" fill="hold">
                                          <p:stCondLst>
                                            <p:cond delay="0"/>
                                          </p:stCondLst>
                                        </p:cTn>
                                        <p:tgtEl>
                                          <p:spTgt spid="115717"/>
                                        </p:tgtEl>
                                        <p:attrNameLst>
                                          <p:attrName>style.visibility</p:attrName>
                                        </p:attrNameLst>
                                      </p:cBhvr>
                                      <p:to>
                                        <p:strVal val="visible"/>
                                      </p:to>
                                    </p:set>
                                    <p:animEffect transition="in" filter="strips(upLeft)">
                                      <p:cBhvr>
                                        <p:cTn id="7" dur="500"/>
                                        <p:tgtEl>
                                          <p:spTgt spid="1157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15728"/>
                                        </p:tgtEl>
                                        <p:attrNameLst>
                                          <p:attrName>style.visibility</p:attrName>
                                        </p:attrNameLst>
                                      </p:cBhvr>
                                      <p:to>
                                        <p:strVal val="visible"/>
                                      </p:to>
                                    </p:set>
                                    <p:animEffect transition="in" filter="box(out)">
                                      <p:cBhvr>
                                        <p:cTn id="12" dur="500"/>
                                        <p:tgtEl>
                                          <p:spTgt spid="1157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28"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de-DE" altLang="de-DE"/>
              <a:t>/mb/: Phase 2</a:t>
            </a:r>
          </a:p>
        </p:txBody>
      </p:sp>
      <p:pic>
        <p:nvPicPr>
          <p:cNvPr id="116739" name="Picture 3"/>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2743200" y="1828800"/>
            <a:ext cx="3919538"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16741" name="Group 5"/>
          <p:cNvGrpSpPr>
            <a:grpSpLocks/>
          </p:cNvGrpSpPr>
          <p:nvPr/>
        </p:nvGrpSpPr>
        <p:grpSpPr bwMode="auto">
          <a:xfrm>
            <a:off x="4038600" y="2971800"/>
            <a:ext cx="1524000" cy="1600200"/>
            <a:chOff x="2544" y="1872"/>
            <a:chExt cx="960" cy="1008"/>
          </a:xfrm>
        </p:grpSpPr>
        <p:sp>
          <p:nvSpPr>
            <p:cNvPr id="116742" name="Line 6"/>
            <p:cNvSpPr>
              <a:spLocks noChangeShapeType="1"/>
            </p:cNvSpPr>
            <p:nvPr/>
          </p:nvSpPr>
          <p:spPr bwMode="auto">
            <a:xfrm flipV="1">
              <a:off x="3504" y="2544"/>
              <a:ext cx="0" cy="33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6743" name="Line 7"/>
            <p:cNvSpPr>
              <a:spLocks noChangeShapeType="1"/>
            </p:cNvSpPr>
            <p:nvPr/>
          </p:nvSpPr>
          <p:spPr bwMode="auto">
            <a:xfrm flipH="1" flipV="1">
              <a:off x="3312" y="2112"/>
              <a:ext cx="192" cy="384"/>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6744" name="Line 8"/>
            <p:cNvSpPr>
              <a:spLocks noChangeShapeType="1"/>
            </p:cNvSpPr>
            <p:nvPr/>
          </p:nvSpPr>
          <p:spPr bwMode="auto">
            <a:xfrm flipH="1" flipV="1">
              <a:off x="2880" y="1920"/>
              <a:ext cx="336" cy="9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6745" name="Line 9"/>
            <p:cNvSpPr>
              <a:spLocks noChangeShapeType="1"/>
            </p:cNvSpPr>
            <p:nvPr/>
          </p:nvSpPr>
          <p:spPr bwMode="auto">
            <a:xfrm flipH="1">
              <a:off x="2544" y="1872"/>
              <a:ext cx="240" cy="96"/>
            </a:xfrm>
            <a:prstGeom prst="line">
              <a:avLst/>
            </a:prstGeom>
            <a:noFill/>
            <a:ln w="57150" cap="sq">
              <a:solidFill>
                <a:srgbClr val="3399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grpSp>
      <p:sp>
        <p:nvSpPr>
          <p:cNvPr id="116746" name="Text Box 10"/>
          <p:cNvSpPr txBox="1">
            <a:spLocks noChangeArrowheads="1"/>
          </p:cNvSpPr>
          <p:nvPr/>
        </p:nvSpPr>
        <p:spPr bwMode="auto">
          <a:xfrm>
            <a:off x="228600" y="3200400"/>
            <a:ext cx="27432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de-DE" altLang="de-DE" sz="9600" b="1" dirty="0">
                <a:effectLst>
                  <a:outerShdw blurRad="38100" dist="38100" dir="2700000" algn="tl">
                    <a:srgbClr val="C0C0C0"/>
                  </a:outerShdw>
                </a:effectLst>
                <a:latin typeface="+mn-lt"/>
              </a:rPr>
              <a:t>/b/</a:t>
            </a:r>
          </a:p>
        </p:txBody>
      </p:sp>
      <p:sp>
        <p:nvSpPr>
          <p:cNvPr id="116747" name="Freeform 11"/>
          <p:cNvSpPr>
            <a:spLocks/>
          </p:cNvSpPr>
          <p:nvPr/>
        </p:nvSpPr>
        <p:spPr bwMode="auto">
          <a:xfrm>
            <a:off x="2987675" y="2997200"/>
            <a:ext cx="360363" cy="576263"/>
          </a:xfrm>
          <a:custGeom>
            <a:avLst/>
            <a:gdLst>
              <a:gd name="T0" fmla="*/ 90 w 227"/>
              <a:gd name="T1" fmla="*/ 0 h 363"/>
              <a:gd name="T2" fmla="*/ 0 w 227"/>
              <a:gd name="T3" fmla="*/ 272 h 363"/>
              <a:gd name="T4" fmla="*/ 90 w 227"/>
              <a:gd name="T5" fmla="*/ 363 h 363"/>
              <a:gd name="T6" fmla="*/ 181 w 227"/>
              <a:gd name="T7" fmla="*/ 272 h 363"/>
              <a:gd name="T8" fmla="*/ 227 w 227"/>
              <a:gd name="T9" fmla="*/ 136 h 363"/>
            </a:gdLst>
            <a:ahLst/>
            <a:cxnLst>
              <a:cxn ang="0">
                <a:pos x="T0" y="T1"/>
              </a:cxn>
              <a:cxn ang="0">
                <a:pos x="T2" y="T3"/>
              </a:cxn>
              <a:cxn ang="0">
                <a:pos x="T4" y="T5"/>
              </a:cxn>
              <a:cxn ang="0">
                <a:pos x="T6" y="T7"/>
              </a:cxn>
              <a:cxn ang="0">
                <a:pos x="T8" y="T9"/>
              </a:cxn>
            </a:cxnLst>
            <a:rect l="0" t="0" r="r" b="b"/>
            <a:pathLst>
              <a:path w="227" h="363">
                <a:moveTo>
                  <a:pt x="90" y="0"/>
                </a:moveTo>
                <a:cubicBezTo>
                  <a:pt x="45" y="106"/>
                  <a:pt x="0" y="212"/>
                  <a:pt x="0" y="272"/>
                </a:cubicBezTo>
                <a:cubicBezTo>
                  <a:pt x="0" y="332"/>
                  <a:pt x="60" y="363"/>
                  <a:pt x="90" y="363"/>
                </a:cubicBezTo>
                <a:cubicBezTo>
                  <a:pt x="120" y="363"/>
                  <a:pt x="158" y="310"/>
                  <a:pt x="181" y="272"/>
                </a:cubicBezTo>
                <a:cubicBezTo>
                  <a:pt x="204" y="234"/>
                  <a:pt x="215" y="185"/>
                  <a:pt x="227" y="136"/>
                </a:cubicBezTo>
              </a:path>
            </a:pathLst>
          </a:custGeom>
          <a:solidFill>
            <a:srgbClr val="FF6666"/>
          </a:solidFill>
          <a:ln w="38100" cap="sq"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6748" name="Freeform 12"/>
          <p:cNvSpPr>
            <a:spLocks/>
          </p:cNvSpPr>
          <p:nvPr/>
        </p:nvSpPr>
        <p:spPr bwMode="auto">
          <a:xfrm>
            <a:off x="2978150" y="3592513"/>
            <a:ext cx="441325" cy="630237"/>
          </a:xfrm>
          <a:custGeom>
            <a:avLst/>
            <a:gdLst>
              <a:gd name="T0" fmla="*/ 141 w 278"/>
              <a:gd name="T1" fmla="*/ 397 h 397"/>
              <a:gd name="T2" fmla="*/ 35 w 278"/>
              <a:gd name="T3" fmla="*/ 276 h 397"/>
              <a:gd name="T4" fmla="*/ 11 w 278"/>
              <a:gd name="T5" fmla="*/ 155 h 397"/>
              <a:gd name="T6" fmla="*/ 19 w 278"/>
              <a:gd name="T7" fmla="*/ 73 h 397"/>
              <a:gd name="T8" fmla="*/ 124 w 278"/>
              <a:gd name="T9" fmla="*/ 9 h 397"/>
              <a:gd name="T10" fmla="*/ 232 w 278"/>
              <a:gd name="T11" fmla="*/ 125 h 397"/>
              <a:gd name="T12" fmla="*/ 278 w 278"/>
              <a:gd name="T13" fmla="*/ 261 h 397"/>
            </a:gdLst>
            <a:ahLst/>
            <a:cxnLst>
              <a:cxn ang="0">
                <a:pos x="T0" y="T1"/>
              </a:cxn>
              <a:cxn ang="0">
                <a:pos x="T2" y="T3"/>
              </a:cxn>
              <a:cxn ang="0">
                <a:pos x="T4" y="T5"/>
              </a:cxn>
              <a:cxn ang="0">
                <a:pos x="T6" y="T7"/>
              </a:cxn>
              <a:cxn ang="0">
                <a:pos x="T8" y="T9"/>
              </a:cxn>
              <a:cxn ang="0">
                <a:pos x="T10" y="T11"/>
              </a:cxn>
              <a:cxn ang="0">
                <a:pos x="T12" y="T13"/>
              </a:cxn>
            </a:cxnLst>
            <a:rect l="0" t="0" r="r" b="b"/>
            <a:pathLst>
              <a:path w="278" h="397">
                <a:moveTo>
                  <a:pt x="141" y="397"/>
                </a:moveTo>
                <a:cubicBezTo>
                  <a:pt x="123" y="377"/>
                  <a:pt x="57" y="316"/>
                  <a:pt x="35" y="276"/>
                </a:cubicBezTo>
                <a:cubicBezTo>
                  <a:pt x="13" y="236"/>
                  <a:pt x="14" y="189"/>
                  <a:pt x="11" y="155"/>
                </a:cubicBezTo>
                <a:cubicBezTo>
                  <a:pt x="8" y="121"/>
                  <a:pt x="0" y="97"/>
                  <a:pt x="19" y="73"/>
                </a:cubicBezTo>
                <a:cubicBezTo>
                  <a:pt x="38" y="49"/>
                  <a:pt x="89" y="0"/>
                  <a:pt x="124" y="9"/>
                </a:cubicBezTo>
                <a:cubicBezTo>
                  <a:pt x="159" y="18"/>
                  <a:pt x="206" y="83"/>
                  <a:pt x="232" y="125"/>
                </a:cubicBezTo>
                <a:cubicBezTo>
                  <a:pt x="258" y="167"/>
                  <a:pt x="266" y="212"/>
                  <a:pt x="278" y="261"/>
                </a:cubicBezTo>
              </a:path>
            </a:pathLst>
          </a:custGeom>
          <a:solidFill>
            <a:srgbClr val="FF6666"/>
          </a:solidFill>
          <a:ln w="38100" cap="sq" cmpd="sng">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16749" name="Freeform 13"/>
          <p:cNvSpPr>
            <a:spLocks/>
          </p:cNvSpPr>
          <p:nvPr/>
        </p:nvSpPr>
        <p:spPr bwMode="auto">
          <a:xfrm>
            <a:off x="3352800" y="3144838"/>
            <a:ext cx="1978025" cy="1690687"/>
          </a:xfrm>
          <a:custGeom>
            <a:avLst/>
            <a:gdLst>
              <a:gd name="T0" fmla="*/ 98 w 1246"/>
              <a:gd name="T1" fmla="*/ 450 h 1065"/>
              <a:gd name="T2" fmla="*/ 184 w 1246"/>
              <a:gd name="T3" fmla="*/ 364 h 1065"/>
              <a:gd name="T4" fmla="*/ 127 w 1246"/>
              <a:gd name="T5" fmla="*/ 274 h 1065"/>
              <a:gd name="T6" fmla="*/ 452 w 1246"/>
              <a:gd name="T7" fmla="*/ 77 h 1065"/>
              <a:gd name="T8" fmla="*/ 800 w 1246"/>
              <a:gd name="T9" fmla="*/ 6 h 1065"/>
              <a:gd name="T10" fmla="*/ 1133 w 1246"/>
              <a:gd name="T11" fmla="*/ 112 h 1065"/>
              <a:gd name="T12" fmla="*/ 1233 w 1246"/>
              <a:gd name="T13" fmla="*/ 336 h 1065"/>
              <a:gd name="T14" fmla="*/ 1204 w 1246"/>
              <a:gd name="T15" fmla="*/ 390 h 1065"/>
              <a:gd name="T16" fmla="*/ 980 w 1246"/>
              <a:gd name="T17" fmla="*/ 534 h 1065"/>
              <a:gd name="T18" fmla="*/ 576 w 1246"/>
              <a:gd name="T19" fmla="*/ 822 h 1065"/>
              <a:gd name="T20" fmla="*/ 172 w 1246"/>
              <a:gd name="T21" fmla="*/ 1062 h 1065"/>
              <a:gd name="T22" fmla="*/ 195 w 1246"/>
              <a:gd name="T23" fmla="*/ 805 h 1065"/>
              <a:gd name="T24" fmla="*/ 98 w 1246"/>
              <a:gd name="T25" fmla="*/ 45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6" h="1065">
                <a:moveTo>
                  <a:pt x="98" y="450"/>
                </a:moveTo>
                <a:cubicBezTo>
                  <a:pt x="146" y="417"/>
                  <a:pt x="181" y="388"/>
                  <a:pt x="184" y="364"/>
                </a:cubicBezTo>
                <a:cubicBezTo>
                  <a:pt x="189" y="335"/>
                  <a:pt x="82" y="322"/>
                  <a:pt x="127" y="274"/>
                </a:cubicBezTo>
                <a:cubicBezTo>
                  <a:pt x="175" y="177"/>
                  <a:pt x="340" y="122"/>
                  <a:pt x="452" y="77"/>
                </a:cubicBezTo>
                <a:cubicBezTo>
                  <a:pt x="564" y="32"/>
                  <a:pt x="687" y="0"/>
                  <a:pt x="800" y="6"/>
                </a:cubicBezTo>
                <a:cubicBezTo>
                  <a:pt x="913" y="12"/>
                  <a:pt x="1061" y="57"/>
                  <a:pt x="1133" y="112"/>
                </a:cubicBezTo>
                <a:cubicBezTo>
                  <a:pt x="1205" y="167"/>
                  <a:pt x="1221" y="290"/>
                  <a:pt x="1233" y="336"/>
                </a:cubicBezTo>
                <a:cubicBezTo>
                  <a:pt x="1245" y="382"/>
                  <a:pt x="1246" y="357"/>
                  <a:pt x="1204" y="390"/>
                </a:cubicBezTo>
                <a:cubicBezTo>
                  <a:pt x="1162" y="423"/>
                  <a:pt x="1084" y="462"/>
                  <a:pt x="980" y="534"/>
                </a:cubicBezTo>
                <a:cubicBezTo>
                  <a:pt x="875" y="606"/>
                  <a:pt x="710" y="734"/>
                  <a:pt x="576" y="822"/>
                </a:cubicBezTo>
                <a:cubicBezTo>
                  <a:pt x="441" y="910"/>
                  <a:pt x="235" y="1065"/>
                  <a:pt x="172" y="1062"/>
                </a:cubicBezTo>
                <a:cubicBezTo>
                  <a:pt x="108" y="1059"/>
                  <a:pt x="207" y="907"/>
                  <a:pt x="195" y="805"/>
                </a:cubicBezTo>
                <a:cubicBezTo>
                  <a:pt x="183" y="703"/>
                  <a:pt x="0" y="482"/>
                  <a:pt x="98" y="450"/>
                </a:cubicBezTo>
                <a:close/>
              </a:path>
            </a:pathLst>
          </a:custGeom>
          <a:solidFill>
            <a:srgbClr val="FF6666"/>
          </a:solidFill>
          <a:ln>
            <a:noFill/>
          </a:ln>
          <a:effectLst/>
          <a:extLst>
            <a:ext uri="{91240B29-F687-4F45-9708-019B960494DF}">
              <a14:hiddenLine xmlns:a14="http://schemas.microsoft.com/office/drawing/2010/main" w="38100" cap="sq" cmpd="sng">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9" fill="hold" nodeType="clickEffect">
                                  <p:stCondLst>
                                    <p:cond delay="0"/>
                                  </p:stCondLst>
                                  <p:childTnLst>
                                    <p:set>
                                      <p:cBhvr>
                                        <p:cTn id="6" dur="1" fill="hold">
                                          <p:stCondLst>
                                            <p:cond delay="0"/>
                                          </p:stCondLst>
                                        </p:cTn>
                                        <p:tgtEl>
                                          <p:spTgt spid="116741"/>
                                        </p:tgtEl>
                                        <p:attrNameLst>
                                          <p:attrName>style.visibility</p:attrName>
                                        </p:attrNameLst>
                                      </p:cBhvr>
                                      <p:to>
                                        <p:strVal val="visible"/>
                                      </p:to>
                                    </p:set>
                                    <p:animEffect transition="in" filter="strips(upLeft)">
                                      <p:cBhvr>
                                        <p:cTn id="7" dur="500"/>
                                        <p:tgtEl>
                                          <p:spTgt spid="1167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16746"/>
                                        </p:tgtEl>
                                        <p:attrNameLst>
                                          <p:attrName>style.visibility</p:attrName>
                                        </p:attrNameLst>
                                      </p:cBhvr>
                                      <p:to>
                                        <p:strVal val="visible"/>
                                      </p:to>
                                    </p:set>
                                    <p:animEffect transition="in" filter="box(out)">
                                      <p:cBhvr>
                                        <p:cTn id="12" dur="500"/>
                                        <p:tgtEl>
                                          <p:spTgt spid="1167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6"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762" name="Picture 2"/>
          <p:cNvPicPr>
            <a:picLocks noChangeAspect="1" noChangeArrowheads="1"/>
          </p:cNvPicPr>
          <p:nvPr/>
        </p:nvPicPr>
        <p:blipFill>
          <a:blip r:embed="rId3">
            <a:extLst>
              <a:ext uri="{28A0092B-C50C-407E-A947-70E740481C1C}">
                <a14:useLocalDpi xmlns:a14="http://schemas.microsoft.com/office/drawing/2010/main" val="0"/>
              </a:ext>
            </a:extLst>
          </a:blip>
          <a:srcRect b="5060"/>
          <a:stretch>
            <a:fillRect/>
          </a:stretch>
        </p:blipFill>
        <p:spPr bwMode="auto">
          <a:xfrm>
            <a:off x="2590800" y="831850"/>
            <a:ext cx="3817938" cy="5405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17763" name="Group 3"/>
          <p:cNvGrpSpPr>
            <a:grpSpLocks/>
          </p:cNvGrpSpPr>
          <p:nvPr/>
        </p:nvGrpSpPr>
        <p:grpSpPr bwMode="auto">
          <a:xfrm>
            <a:off x="4800600" y="4648200"/>
            <a:ext cx="3733800" cy="2057400"/>
            <a:chOff x="3024" y="2928"/>
            <a:chExt cx="2352" cy="1296"/>
          </a:xfrm>
        </p:grpSpPr>
        <p:sp>
          <p:nvSpPr>
            <p:cNvPr id="117764" name="Oval 4"/>
            <p:cNvSpPr>
              <a:spLocks noChangeArrowheads="1"/>
            </p:cNvSpPr>
            <p:nvPr/>
          </p:nvSpPr>
          <p:spPr bwMode="auto">
            <a:xfrm>
              <a:off x="3024" y="3120"/>
              <a:ext cx="1104" cy="1104"/>
            </a:xfrm>
            <a:prstGeom prst="ellipse">
              <a:avLst/>
            </a:prstGeom>
            <a:solidFill>
              <a:srgbClr val="FF0000">
                <a:alpha val="50000"/>
              </a:srgbClr>
            </a:solidFill>
            <a:ln w="9525" cap="sq">
              <a:solidFill>
                <a:srgbClr val="FFCC99"/>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17765" name="AutoShape 5" descr="Pergament"/>
            <p:cNvSpPr>
              <a:spLocks noChangeArrowheads="1"/>
            </p:cNvSpPr>
            <p:nvPr/>
          </p:nvSpPr>
          <p:spPr bwMode="auto">
            <a:xfrm>
              <a:off x="4032" y="2928"/>
              <a:ext cx="1344" cy="576"/>
            </a:xfrm>
            <a:prstGeom prst="wedgeRectCallout">
              <a:avLst>
                <a:gd name="adj1" fmla="val -66963"/>
                <a:gd name="adj2" fmla="val 86634"/>
              </a:avLst>
            </a:prstGeom>
            <a:blipFill dpi="0" rotWithShape="0">
              <a:blip r:embed="rId4"/>
              <a:srcRect/>
              <a:tile tx="0" ty="0" sx="100000" sy="100000" flip="none" algn="tl"/>
            </a:blipFill>
            <a:ln w="9525" cap="sq">
              <a:miter lim="800000"/>
              <a:headEnd type="none" w="sm" len="sm"/>
              <a:tailEnd type="none" w="sm" len="sm"/>
            </a:ln>
            <a:effectLst/>
            <a:scene3d>
              <a:camera prst="legacyObliqueTopRight"/>
              <a:lightRig rig="legacyFlat3" dir="b"/>
            </a:scene3d>
            <a:sp3d extrusionH="176200" prstMaterial="legacyMatte">
              <a:bevelT w="13500" h="13500" prst="angle"/>
              <a:bevelB w="13500" h="13500" prst="angle"/>
              <a:extrusionClr>
                <a:schemeClr val="tx2"/>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lgn="ctr"/>
              <a:r>
                <a:rPr lang="de-DE" altLang="de-DE" b="1">
                  <a:solidFill>
                    <a:schemeClr val="tx2"/>
                  </a:solidFill>
                  <a:effectLst/>
                  <a:latin typeface="Tahoma" pitchFamily="34" charset="0"/>
                </a:rPr>
                <a:t>Luftstrom-</a:t>
              </a:r>
              <a:br>
                <a:rPr lang="de-DE" altLang="de-DE" b="1">
                  <a:solidFill>
                    <a:schemeClr val="tx2"/>
                  </a:solidFill>
                  <a:effectLst/>
                  <a:latin typeface="Tahoma" pitchFamily="34" charset="0"/>
                </a:rPr>
              </a:br>
              <a:r>
                <a:rPr lang="de-DE" altLang="de-DE" b="1">
                  <a:solidFill>
                    <a:schemeClr val="tx2"/>
                  </a:solidFill>
                  <a:effectLst/>
                  <a:latin typeface="Tahoma" pitchFamily="34" charset="0"/>
                </a:rPr>
                <a:t>prozess</a:t>
              </a:r>
            </a:p>
          </p:txBody>
        </p:sp>
      </p:grpSp>
      <p:grpSp>
        <p:nvGrpSpPr>
          <p:cNvPr id="117766" name="Group 6"/>
          <p:cNvGrpSpPr>
            <a:grpSpLocks/>
          </p:cNvGrpSpPr>
          <p:nvPr/>
        </p:nvGrpSpPr>
        <p:grpSpPr bwMode="auto">
          <a:xfrm>
            <a:off x="2133600" y="3429000"/>
            <a:ext cx="3276600" cy="1828800"/>
            <a:chOff x="1344" y="2160"/>
            <a:chExt cx="2064" cy="1152"/>
          </a:xfrm>
        </p:grpSpPr>
        <p:sp>
          <p:nvSpPr>
            <p:cNvPr id="117767" name="Oval 7"/>
            <p:cNvSpPr>
              <a:spLocks noChangeArrowheads="1"/>
            </p:cNvSpPr>
            <p:nvPr/>
          </p:nvSpPr>
          <p:spPr bwMode="auto">
            <a:xfrm>
              <a:off x="2592" y="2496"/>
              <a:ext cx="816" cy="816"/>
            </a:xfrm>
            <a:prstGeom prst="ellipse">
              <a:avLst/>
            </a:prstGeom>
            <a:solidFill>
              <a:srgbClr val="00CCFF">
                <a:alpha val="50000"/>
              </a:srgbClr>
            </a:solidFill>
            <a:ln w="9525" cap="sq">
              <a:solidFill>
                <a:srgbClr val="FFCC99"/>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17768" name="AutoShape 8" descr="Pergament"/>
            <p:cNvSpPr>
              <a:spLocks noChangeArrowheads="1"/>
            </p:cNvSpPr>
            <p:nvPr/>
          </p:nvSpPr>
          <p:spPr bwMode="auto">
            <a:xfrm flipH="1">
              <a:off x="1344" y="2160"/>
              <a:ext cx="1392" cy="624"/>
            </a:xfrm>
            <a:prstGeom prst="wedgeRectCallout">
              <a:avLst>
                <a:gd name="adj1" fmla="val -45477"/>
                <a:gd name="adj2" fmla="val 69708"/>
              </a:avLst>
            </a:prstGeom>
            <a:blipFill dpi="0" rotWithShape="0">
              <a:blip r:embed="rId4"/>
              <a:srcRect/>
              <a:tile tx="0" ty="0" sx="100000" sy="100000" flip="none" algn="tl"/>
            </a:blipFill>
            <a:ln w="9525" cap="sq">
              <a:miter lim="800000"/>
              <a:headEnd type="none" w="sm" len="sm"/>
              <a:tailEnd type="none" w="sm" len="sm"/>
            </a:ln>
            <a:effectLst/>
            <a:scene3d>
              <a:camera prst="legacyObliqueTopRight"/>
              <a:lightRig rig="legacyFlat3" dir="b"/>
            </a:scene3d>
            <a:sp3d extrusionH="176200" prstMaterial="legacyMatte">
              <a:bevelT w="13500" h="13500" prst="angle"/>
              <a:bevelB w="13500" h="13500" prst="angle"/>
              <a:extrusionClr>
                <a:schemeClr val="tx2"/>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lgn="ctr"/>
              <a:r>
                <a:rPr lang="de-DE" altLang="de-DE" b="1">
                  <a:solidFill>
                    <a:schemeClr val="tx2"/>
                  </a:solidFill>
                  <a:effectLst/>
                  <a:latin typeface="Tahoma" pitchFamily="34" charset="0"/>
                </a:rPr>
                <a:t>Phonations-</a:t>
              </a:r>
              <a:br>
                <a:rPr lang="de-DE" altLang="de-DE" b="1">
                  <a:solidFill>
                    <a:schemeClr val="tx2"/>
                  </a:solidFill>
                  <a:effectLst/>
                  <a:latin typeface="Tahoma" pitchFamily="34" charset="0"/>
                </a:rPr>
              </a:br>
              <a:r>
                <a:rPr lang="de-DE" altLang="de-DE" b="1">
                  <a:solidFill>
                    <a:schemeClr val="tx2"/>
                  </a:solidFill>
                  <a:effectLst/>
                  <a:latin typeface="Tahoma" pitchFamily="34" charset="0"/>
                </a:rPr>
                <a:t>prozess</a:t>
              </a:r>
            </a:p>
          </p:txBody>
        </p:sp>
      </p:grpSp>
      <p:grpSp>
        <p:nvGrpSpPr>
          <p:cNvPr id="117769" name="Group 9"/>
          <p:cNvGrpSpPr>
            <a:grpSpLocks/>
          </p:cNvGrpSpPr>
          <p:nvPr/>
        </p:nvGrpSpPr>
        <p:grpSpPr bwMode="auto">
          <a:xfrm>
            <a:off x="5410200" y="1447800"/>
            <a:ext cx="3240088" cy="1752600"/>
            <a:chOff x="3408" y="912"/>
            <a:chExt cx="2041" cy="1104"/>
          </a:xfrm>
        </p:grpSpPr>
        <p:sp>
          <p:nvSpPr>
            <p:cNvPr id="117770" name="Oval 10"/>
            <p:cNvSpPr>
              <a:spLocks noChangeArrowheads="1"/>
            </p:cNvSpPr>
            <p:nvPr/>
          </p:nvSpPr>
          <p:spPr bwMode="auto">
            <a:xfrm>
              <a:off x="3408" y="1200"/>
              <a:ext cx="816" cy="816"/>
            </a:xfrm>
            <a:prstGeom prst="ellipse">
              <a:avLst/>
            </a:prstGeom>
            <a:solidFill>
              <a:srgbClr val="339966">
                <a:alpha val="50000"/>
              </a:srgbClr>
            </a:solidFill>
            <a:ln w="9525" cap="sq">
              <a:solidFill>
                <a:srgbClr val="FFCC99"/>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17771" name="AutoShape 11" descr="Pergament"/>
            <p:cNvSpPr>
              <a:spLocks noChangeArrowheads="1"/>
            </p:cNvSpPr>
            <p:nvPr/>
          </p:nvSpPr>
          <p:spPr bwMode="auto">
            <a:xfrm>
              <a:off x="3984" y="912"/>
              <a:ext cx="1465" cy="576"/>
            </a:xfrm>
            <a:prstGeom prst="wedgeRectCallout">
              <a:avLst>
                <a:gd name="adj1" fmla="val -43653"/>
                <a:gd name="adj2" fmla="val 75000"/>
              </a:avLst>
            </a:prstGeom>
            <a:blipFill dpi="0" rotWithShape="0">
              <a:blip r:embed="rId4"/>
              <a:srcRect/>
              <a:tile tx="0" ty="0" sx="100000" sy="100000" flip="none" algn="tl"/>
            </a:blipFill>
            <a:ln w="9525" cap="sq">
              <a:miter lim="800000"/>
              <a:headEnd type="none" w="sm" len="sm"/>
              <a:tailEnd type="none" w="sm" len="sm"/>
            </a:ln>
            <a:effectLst/>
            <a:scene3d>
              <a:camera prst="legacyObliqueTopRight"/>
              <a:lightRig rig="legacyFlat3" dir="b"/>
            </a:scene3d>
            <a:sp3d extrusionH="176200" prstMaterial="legacyMatte">
              <a:bevelT w="13500" h="13500" prst="angle"/>
              <a:bevelB w="13500" h="13500" prst="angle"/>
              <a:extrusionClr>
                <a:schemeClr val="tx2"/>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lgn="ctr"/>
              <a:r>
                <a:rPr lang="de-DE" altLang="de-DE" b="1">
                  <a:solidFill>
                    <a:schemeClr val="tx2"/>
                  </a:solidFill>
                  <a:effectLst/>
                  <a:latin typeface="Tahoma" pitchFamily="34" charset="0"/>
                </a:rPr>
                <a:t>Oro-nasaler</a:t>
              </a:r>
            </a:p>
            <a:p>
              <a:pPr algn="ctr"/>
              <a:r>
                <a:rPr lang="de-DE" altLang="de-DE" b="1">
                  <a:solidFill>
                    <a:schemeClr val="tx2"/>
                  </a:solidFill>
                  <a:effectLst/>
                  <a:latin typeface="Tahoma" pitchFamily="34" charset="0"/>
                </a:rPr>
                <a:t>Prozess</a:t>
              </a:r>
            </a:p>
          </p:txBody>
        </p:sp>
      </p:grpSp>
      <p:grpSp>
        <p:nvGrpSpPr>
          <p:cNvPr id="117772" name="Group 12"/>
          <p:cNvGrpSpPr>
            <a:grpSpLocks/>
          </p:cNvGrpSpPr>
          <p:nvPr/>
        </p:nvGrpSpPr>
        <p:grpSpPr bwMode="auto">
          <a:xfrm>
            <a:off x="609600" y="1828800"/>
            <a:ext cx="4800600" cy="1447800"/>
            <a:chOff x="384" y="1152"/>
            <a:chExt cx="3024" cy="912"/>
          </a:xfrm>
        </p:grpSpPr>
        <p:sp>
          <p:nvSpPr>
            <p:cNvPr id="117773" name="Oval 13"/>
            <p:cNvSpPr>
              <a:spLocks noChangeArrowheads="1"/>
            </p:cNvSpPr>
            <p:nvPr/>
          </p:nvSpPr>
          <p:spPr bwMode="auto">
            <a:xfrm>
              <a:off x="1776" y="1344"/>
              <a:ext cx="1632" cy="720"/>
            </a:xfrm>
            <a:prstGeom prst="ellipse">
              <a:avLst/>
            </a:prstGeom>
            <a:solidFill>
              <a:srgbClr val="FFFF00">
                <a:alpha val="50000"/>
              </a:srgbClr>
            </a:solidFill>
            <a:ln w="9525" cap="sq">
              <a:solidFill>
                <a:srgbClr val="FFCC99"/>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17774" name="AutoShape 14" descr="Pergament"/>
            <p:cNvSpPr>
              <a:spLocks noChangeArrowheads="1"/>
            </p:cNvSpPr>
            <p:nvPr/>
          </p:nvSpPr>
          <p:spPr bwMode="auto">
            <a:xfrm flipH="1">
              <a:off x="384" y="1152"/>
              <a:ext cx="1584" cy="576"/>
            </a:xfrm>
            <a:prstGeom prst="wedgeRectCallout">
              <a:avLst>
                <a:gd name="adj1" fmla="val -73296"/>
                <a:gd name="adj2" fmla="val 77949"/>
              </a:avLst>
            </a:prstGeom>
            <a:blipFill dpi="0" rotWithShape="0">
              <a:blip r:embed="rId4"/>
              <a:srcRect/>
              <a:tile tx="0" ty="0" sx="100000" sy="100000" flip="none" algn="tl"/>
            </a:blipFill>
            <a:ln w="9525" cap="sq">
              <a:miter lim="800000"/>
              <a:headEnd type="none" w="sm" len="sm"/>
              <a:tailEnd type="none" w="sm" len="sm"/>
            </a:ln>
            <a:effectLst/>
            <a:scene3d>
              <a:camera prst="legacyObliqueTopRight"/>
              <a:lightRig rig="legacyFlat3" dir="b"/>
            </a:scene3d>
            <a:sp3d extrusionH="176200" prstMaterial="legacyMatte">
              <a:bevelT w="13500" h="13500" prst="angle"/>
              <a:bevelB w="13500" h="13500" prst="angle"/>
              <a:extrusionClr>
                <a:schemeClr val="tx2"/>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a:flatTx/>
            </a:bodyPr>
            <a:lstStyle/>
            <a:p>
              <a:pPr algn="ctr"/>
              <a:r>
                <a:rPr lang="de-DE" altLang="de-DE" b="1">
                  <a:solidFill>
                    <a:schemeClr val="tx2"/>
                  </a:solidFill>
                  <a:effectLst/>
                  <a:latin typeface="Tahoma" pitchFamily="34" charset="0"/>
                </a:rPr>
                <a:t>Artikulations-</a:t>
              </a:r>
            </a:p>
            <a:p>
              <a:pPr algn="ctr"/>
              <a:r>
                <a:rPr lang="de-DE" altLang="de-DE" b="1">
                  <a:solidFill>
                    <a:schemeClr val="tx2"/>
                  </a:solidFill>
                  <a:effectLst/>
                  <a:latin typeface="Tahoma" pitchFamily="34" charset="0"/>
                </a:rPr>
                <a:t>prozess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17763"/>
                                        </p:tgtEl>
                                        <p:attrNameLst>
                                          <p:attrName>style.visibility</p:attrName>
                                        </p:attrNameLst>
                                      </p:cBhvr>
                                      <p:to>
                                        <p:strVal val="visible"/>
                                      </p:to>
                                    </p:set>
                                    <p:animEffect transition="in" filter="wipe(left)">
                                      <p:cBhvr>
                                        <p:cTn id="7" dur="500"/>
                                        <p:tgtEl>
                                          <p:spTgt spid="1177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117766"/>
                                        </p:tgtEl>
                                        <p:attrNameLst>
                                          <p:attrName>style.visibility</p:attrName>
                                        </p:attrNameLst>
                                      </p:cBhvr>
                                      <p:to>
                                        <p:strVal val="visible"/>
                                      </p:to>
                                    </p:set>
                                    <p:animEffect transition="in" filter="wipe(right)">
                                      <p:cBhvr>
                                        <p:cTn id="12" dur="500"/>
                                        <p:tgtEl>
                                          <p:spTgt spid="11776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17769"/>
                                        </p:tgtEl>
                                        <p:attrNameLst>
                                          <p:attrName>style.visibility</p:attrName>
                                        </p:attrNameLst>
                                      </p:cBhvr>
                                      <p:to>
                                        <p:strVal val="visible"/>
                                      </p:to>
                                    </p:set>
                                    <p:animEffect transition="in" filter="wipe(left)">
                                      <p:cBhvr>
                                        <p:cTn id="17" dur="500"/>
                                        <p:tgtEl>
                                          <p:spTgt spid="11776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nodeType="clickEffect">
                                  <p:stCondLst>
                                    <p:cond delay="0"/>
                                  </p:stCondLst>
                                  <p:childTnLst>
                                    <p:set>
                                      <p:cBhvr>
                                        <p:cTn id="21" dur="1" fill="hold">
                                          <p:stCondLst>
                                            <p:cond delay="0"/>
                                          </p:stCondLst>
                                        </p:cTn>
                                        <p:tgtEl>
                                          <p:spTgt spid="117772"/>
                                        </p:tgtEl>
                                        <p:attrNameLst>
                                          <p:attrName>style.visibility</p:attrName>
                                        </p:attrNameLst>
                                      </p:cBhvr>
                                      <p:to>
                                        <p:strVal val="visible"/>
                                      </p:to>
                                    </p:set>
                                    <p:animEffect transition="in" filter="wipe(right)">
                                      <p:cBhvr>
                                        <p:cTn id="22" dur="500"/>
                                        <p:tgtEl>
                                          <p:spTgt spid="117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685800" y="609600"/>
            <a:ext cx="8042275" cy="1143000"/>
          </a:xfrm>
        </p:spPr>
        <p:txBody>
          <a:bodyPr/>
          <a:lstStyle/>
          <a:p>
            <a:r>
              <a:rPr lang="de-DE" altLang="de-DE"/>
              <a:t>Fragen zur Konsonantenbeschreibung</a:t>
            </a:r>
          </a:p>
        </p:txBody>
      </p:sp>
      <p:sp>
        <p:nvSpPr>
          <p:cNvPr id="118787" name="Rectangle 3"/>
          <p:cNvSpPr>
            <a:spLocks noGrp="1" noChangeArrowheads="1"/>
          </p:cNvSpPr>
          <p:nvPr>
            <p:ph type="body" idx="1"/>
          </p:nvPr>
        </p:nvSpPr>
        <p:spPr>
          <a:xfrm>
            <a:off x="787400" y="1741488"/>
            <a:ext cx="8051800" cy="4202112"/>
          </a:xfrm>
        </p:spPr>
        <p:txBody>
          <a:bodyPr/>
          <a:lstStyle/>
          <a:p>
            <a:pPr marL="0" indent="0" algn="just">
              <a:buFont typeface="Wingdings 2" pitchFamily="18" charset="2"/>
              <a:buNone/>
            </a:pPr>
            <a:r>
              <a:rPr lang="de-DE" altLang="de-DE">
                <a:cs typeface="Times New Roman" pitchFamily="18" charset="0"/>
              </a:rPr>
              <a:t>Man kann eine für die meisten praktischen Zwecke ausreichende Beschreibung der Bildung von Konsonanten erreichen, wenn man auf der Grundlage der bisher erarbeiteten Prinzipien eine Reihe von Fragen beantwortet.</a:t>
            </a:r>
          </a:p>
          <a:p>
            <a:pPr marL="0" indent="0" algn="just">
              <a:buFont typeface="Wingdings 2" pitchFamily="18" charset="2"/>
              <a:buNone/>
            </a:pPr>
            <a:r>
              <a:rPr lang="de-DE" altLang="de-DE">
                <a:cs typeface="Times New Roman" pitchFamily="18" charset="0"/>
              </a:rPr>
              <a:t>Die Antworten auf diese Fragen werden uns zwar nicht jedes Detail über die fraglichen Konsonanten liefern, jedoch eine meist hinreichend genaue Beschreibung besonders für Zwecke der Phonologie.</a:t>
            </a:r>
            <a:endParaRPr lang="de-DE" altLang="de-DE"/>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18787">
                                            <p:txEl>
                                              <p:pRg st="0" end="0"/>
                                            </p:txEl>
                                          </p:spTgt>
                                        </p:tgtEl>
                                        <p:attrNameLst>
                                          <p:attrName>style.visibility</p:attrName>
                                        </p:attrNameLst>
                                      </p:cBhvr>
                                      <p:to>
                                        <p:strVal val="visible"/>
                                      </p:to>
                                    </p:set>
                                    <p:animEffect transition="in" filter="box(out)">
                                      <p:cBhvr>
                                        <p:cTn id="7" dur="500"/>
                                        <p:tgtEl>
                                          <p:spTgt spid="1187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18787">
                                            <p:txEl>
                                              <p:pRg st="1" end="1"/>
                                            </p:txEl>
                                          </p:spTgt>
                                        </p:tgtEl>
                                        <p:attrNameLst>
                                          <p:attrName>style.visibility</p:attrName>
                                        </p:attrNameLst>
                                      </p:cBhvr>
                                      <p:to>
                                        <p:strVal val="visible"/>
                                      </p:to>
                                    </p:set>
                                    <p:animEffect transition="in" filter="box(out)">
                                      <p:cBhvr>
                                        <p:cTn id="12" dur="500"/>
                                        <p:tgtEl>
                                          <p:spTgt spid="1187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build="p" bldLvl="2"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685800" y="609600"/>
            <a:ext cx="7967663" cy="1143000"/>
          </a:xfrm>
        </p:spPr>
        <p:txBody>
          <a:bodyPr/>
          <a:lstStyle/>
          <a:p>
            <a:r>
              <a:rPr lang="de-DE" altLang="de-DE"/>
              <a:t>Fragen zur Konsonantenbeschreibung</a:t>
            </a:r>
          </a:p>
        </p:txBody>
      </p:sp>
      <p:sp>
        <p:nvSpPr>
          <p:cNvPr id="119811" name="Rectangle 3"/>
          <p:cNvSpPr>
            <a:spLocks noGrp="1" noChangeArrowheads="1"/>
          </p:cNvSpPr>
          <p:nvPr>
            <p:ph type="body" idx="1"/>
          </p:nvPr>
        </p:nvSpPr>
        <p:spPr>
          <a:xfrm>
            <a:off x="685800" y="1981200"/>
            <a:ext cx="8162925" cy="4114800"/>
          </a:xfrm>
        </p:spPr>
        <p:txBody>
          <a:bodyPr/>
          <a:lstStyle/>
          <a:p>
            <a:pPr marL="457200" indent="-457200">
              <a:buFont typeface="Wingdings 2" pitchFamily="18" charset="2"/>
              <a:buAutoNum type="arabicPeriod"/>
            </a:pPr>
            <a:r>
              <a:rPr lang="de-DE" altLang="de-DE"/>
              <a:t>Welcher Luftstromprozess wird verwendet?</a:t>
            </a:r>
          </a:p>
          <a:p>
            <a:pPr marL="457200" indent="-457200">
              <a:buFont typeface="Wingdings 2" pitchFamily="18" charset="2"/>
              <a:buAutoNum type="arabicPeriod"/>
            </a:pPr>
            <a:r>
              <a:rPr lang="de-DE" altLang="de-DE"/>
              <a:t>Welche Richtung hat der Luftstrom?</a:t>
            </a:r>
          </a:p>
          <a:p>
            <a:pPr marL="457200" indent="-457200">
              <a:buFont typeface="Wingdings 2" pitchFamily="18" charset="2"/>
              <a:buAutoNum type="arabicPeriod"/>
            </a:pPr>
            <a:r>
              <a:rPr lang="de-DE" altLang="de-DE"/>
              <a:t>Wie ist die Stellung der Glottis?</a:t>
            </a:r>
          </a:p>
          <a:p>
            <a:pPr marL="457200" indent="-457200">
              <a:buFont typeface="Wingdings 2" pitchFamily="18" charset="2"/>
              <a:buAutoNum type="arabicPeriod"/>
            </a:pPr>
            <a:r>
              <a:rPr lang="de-DE" altLang="de-DE"/>
              <a:t>Wie ist die Stellung des Velums?</a:t>
            </a:r>
          </a:p>
          <a:p>
            <a:pPr marL="457200" indent="-457200">
              <a:buFont typeface="Wingdings 2" pitchFamily="18" charset="2"/>
              <a:buAutoNum type="arabicPeriod"/>
            </a:pPr>
            <a:r>
              <a:rPr lang="de-DE" altLang="de-DE"/>
              <a:t>Was ist der aktive Artikulator?</a:t>
            </a:r>
          </a:p>
          <a:p>
            <a:pPr marL="457200" indent="-457200">
              <a:buFont typeface="Wingdings 2" pitchFamily="18" charset="2"/>
              <a:buAutoNum type="arabicPeriod"/>
            </a:pPr>
            <a:r>
              <a:rPr lang="de-DE" altLang="de-DE"/>
              <a:t>Was ist der passive Artikulator?</a:t>
            </a:r>
          </a:p>
          <a:p>
            <a:pPr marL="457200" indent="-457200">
              <a:buFont typeface="Wingdings 2" pitchFamily="18" charset="2"/>
              <a:buAutoNum type="arabicPeriod"/>
            </a:pPr>
            <a:r>
              <a:rPr lang="de-DE" altLang="de-DE"/>
              <a:t>Was sind Art und Grad der Engebildung?</a:t>
            </a:r>
          </a:p>
          <a:p>
            <a:pPr marL="457200" indent="-457200">
              <a:buFont typeface="Wingdings 2" pitchFamily="18" charset="2"/>
              <a:buAutoNum type="arabicPeriod"/>
            </a:pPr>
            <a:r>
              <a:rPr lang="de-DE" altLang="de-DE"/>
              <a:t>Wie fließt  der Luftstrom im Vokaltrakt?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animEffect transition="in" filter="wipe(left)">
                                      <p:cBhvr>
                                        <p:cTn id="7" dur="500"/>
                                        <p:tgtEl>
                                          <p:spTgt spid="1198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9811">
                                            <p:txEl>
                                              <p:pRg st="1" end="1"/>
                                            </p:txEl>
                                          </p:spTgt>
                                        </p:tgtEl>
                                        <p:attrNameLst>
                                          <p:attrName>style.visibility</p:attrName>
                                        </p:attrNameLst>
                                      </p:cBhvr>
                                      <p:to>
                                        <p:strVal val="visible"/>
                                      </p:to>
                                    </p:set>
                                    <p:animEffect transition="in" filter="wipe(left)">
                                      <p:cBhvr>
                                        <p:cTn id="12" dur="500"/>
                                        <p:tgtEl>
                                          <p:spTgt spid="1198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9811">
                                            <p:txEl>
                                              <p:pRg st="2" end="2"/>
                                            </p:txEl>
                                          </p:spTgt>
                                        </p:tgtEl>
                                        <p:attrNameLst>
                                          <p:attrName>style.visibility</p:attrName>
                                        </p:attrNameLst>
                                      </p:cBhvr>
                                      <p:to>
                                        <p:strVal val="visible"/>
                                      </p:to>
                                    </p:set>
                                    <p:animEffect transition="in" filter="wipe(left)">
                                      <p:cBhvr>
                                        <p:cTn id="17" dur="500"/>
                                        <p:tgtEl>
                                          <p:spTgt spid="1198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9811">
                                            <p:txEl>
                                              <p:pRg st="3" end="3"/>
                                            </p:txEl>
                                          </p:spTgt>
                                        </p:tgtEl>
                                        <p:attrNameLst>
                                          <p:attrName>style.visibility</p:attrName>
                                        </p:attrNameLst>
                                      </p:cBhvr>
                                      <p:to>
                                        <p:strVal val="visible"/>
                                      </p:to>
                                    </p:set>
                                    <p:animEffect transition="in" filter="wipe(left)">
                                      <p:cBhvr>
                                        <p:cTn id="22" dur="500"/>
                                        <p:tgtEl>
                                          <p:spTgt spid="1198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9811">
                                            <p:txEl>
                                              <p:pRg st="4" end="4"/>
                                            </p:txEl>
                                          </p:spTgt>
                                        </p:tgtEl>
                                        <p:attrNameLst>
                                          <p:attrName>style.visibility</p:attrName>
                                        </p:attrNameLst>
                                      </p:cBhvr>
                                      <p:to>
                                        <p:strVal val="visible"/>
                                      </p:to>
                                    </p:set>
                                    <p:animEffect transition="in" filter="wipe(left)">
                                      <p:cBhvr>
                                        <p:cTn id="27" dur="500"/>
                                        <p:tgtEl>
                                          <p:spTgt spid="11981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19811">
                                            <p:txEl>
                                              <p:pRg st="5" end="5"/>
                                            </p:txEl>
                                          </p:spTgt>
                                        </p:tgtEl>
                                        <p:attrNameLst>
                                          <p:attrName>style.visibility</p:attrName>
                                        </p:attrNameLst>
                                      </p:cBhvr>
                                      <p:to>
                                        <p:strVal val="visible"/>
                                      </p:to>
                                    </p:set>
                                    <p:animEffect transition="in" filter="wipe(left)">
                                      <p:cBhvr>
                                        <p:cTn id="32" dur="500"/>
                                        <p:tgtEl>
                                          <p:spTgt spid="11981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19811">
                                            <p:txEl>
                                              <p:pRg st="6" end="6"/>
                                            </p:txEl>
                                          </p:spTgt>
                                        </p:tgtEl>
                                        <p:attrNameLst>
                                          <p:attrName>style.visibility</p:attrName>
                                        </p:attrNameLst>
                                      </p:cBhvr>
                                      <p:to>
                                        <p:strVal val="visible"/>
                                      </p:to>
                                    </p:set>
                                    <p:animEffect transition="in" filter="wipe(left)">
                                      <p:cBhvr>
                                        <p:cTn id="37" dur="500"/>
                                        <p:tgtEl>
                                          <p:spTgt spid="11981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19811">
                                            <p:txEl>
                                              <p:pRg st="7" end="7"/>
                                            </p:txEl>
                                          </p:spTgt>
                                        </p:tgtEl>
                                        <p:attrNameLst>
                                          <p:attrName>style.visibility</p:attrName>
                                        </p:attrNameLst>
                                      </p:cBhvr>
                                      <p:to>
                                        <p:strVal val="visible"/>
                                      </p:to>
                                    </p:set>
                                    <p:animEffect transition="in" filter="wipe(left)">
                                      <p:cBhvr>
                                        <p:cTn id="42" dur="500"/>
                                        <p:tgtEl>
                                          <p:spTgt spid="1198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827088" y="765175"/>
            <a:ext cx="8066087" cy="987425"/>
          </a:xfrm>
        </p:spPr>
        <p:txBody>
          <a:bodyPr/>
          <a:lstStyle/>
          <a:p>
            <a:pPr algn="l"/>
            <a:r>
              <a:rPr lang="de-DE" altLang="de-DE"/>
              <a:t>1. Welcher Luftstromprozess wird verwendet?</a:t>
            </a:r>
          </a:p>
        </p:txBody>
      </p:sp>
      <p:sp>
        <p:nvSpPr>
          <p:cNvPr id="120835" name="Rectangle 3"/>
          <p:cNvSpPr>
            <a:spLocks noGrp="1" noChangeArrowheads="1"/>
          </p:cNvSpPr>
          <p:nvPr>
            <p:ph type="body" idx="1"/>
          </p:nvPr>
        </p:nvSpPr>
        <p:spPr>
          <a:xfrm>
            <a:off x="1401763" y="1752600"/>
            <a:ext cx="7513637" cy="4343400"/>
          </a:xfrm>
        </p:spPr>
        <p:txBody>
          <a:bodyPr/>
          <a:lstStyle/>
          <a:p>
            <a:r>
              <a:rPr lang="de-DE" altLang="de-DE"/>
              <a:t>pulmonisch</a:t>
            </a:r>
          </a:p>
          <a:p>
            <a:r>
              <a:rPr lang="de-DE" altLang="de-DE"/>
              <a:t>glottalisch</a:t>
            </a:r>
          </a:p>
          <a:p>
            <a:r>
              <a:rPr lang="de-DE" altLang="de-DE"/>
              <a:t>velarisch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Effect transition="in" filter="wipe(left)">
                                      <p:cBhvr>
                                        <p:cTn id="7" dur="500"/>
                                        <p:tgtEl>
                                          <p:spTgt spid="1208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0835">
                                            <p:txEl>
                                              <p:pRg st="1" end="1"/>
                                            </p:txEl>
                                          </p:spTgt>
                                        </p:tgtEl>
                                        <p:attrNameLst>
                                          <p:attrName>style.visibility</p:attrName>
                                        </p:attrNameLst>
                                      </p:cBhvr>
                                      <p:to>
                                        <p:strVal val="visible"/>
                                      </p:to>
                                    </p:set>
                                    <p:animEffect transition="in" filter="wipe(left)">
                                      <p:cBhvr>
                                        <p:cTn id="12" dur="500"/>
                                        <p:tgtEl>
                                          <p:spTgt spid="1208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0835">
                                            <p:txEl>
                                              <p:pRg st="2" end="2"/>
                                            </p:txEl>
                                          </p:spTgt>
                                        </p:tgtEl>
                                        <p:attrNameLst>
                                          <p:attrName>style.visibility</p:attrName>
                                        </p:attrNameLst>
                                      </p:cBhvr>
                                      <p:to>
                                        <p:strVal val="visible"/>
                                      </p:to>
                                    </p:set>
                                    <p:animEffect transition="in" filter="wipe(left)">
                                      <p:cBhvr>
                                        <p:cTn id="17" dur="500"/>
                                        <p:tgtEl>
                                          <p:spTgt spid="1208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685800" y="609600"/>
            <a:ext cx="7967663" cy="1143000"/>
          </a:xfrm>
        </p:spPr>
        <p:txBody>
          <a:bodyPr/>
          <a:lstStyle/>
          <a:p>
            <a:pPr algn="l"/>
            <a:r>
              <a:rPr lang="de-DE" altLang="de-DE"/>
              <a:t>2. Welche Richtung hat der Luftstrom</a:t>
            </a:r>
          </a:p>
        </p:txBody>
      </p:sp>
      <p:sp>
        <p:nvSpPr>
          <p:cNvPr id="121859" name="Rectangle 3"/>
          <p:cNvSpPr>
            <a:spLocks noGrp="1" noChangeArrowheads="1"/>
          </p:cNvSpPr>
          <p:nvPr>
            <p:ph type="body" idx="1"/>
          </p:nvPr>
        </p:nvSpPr>
        <p:spPr>
          <a:xfrm>
            <a:off x="1389063" y="1752600"/>
            <a:ext cx="7526337" cy="4343400"/>
          </a:xfrm>
        </p:spPr>
        <p:txBody>
          <a:bodyPr/>
          <a:lstStyle/>
          <a:p>
            <a:r>
              <a:rPr lang="de-DE" altLang="de-DE"/>
              <a:t>egressiv</a:t>
            </a:r>
          </a:p>
          <a:p>
            <a:r>
              <a:rPr lang="de-DE" altLang="de-DE"/>
              <a:t>ingressiv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1859">
                                            <p:txEl>
                                              <p:pRg st="0" end="0"/>
                                            </p:txEl>
                                          </p:spTgt>
                                        </p:tgtEl>
                                        <p:attrNameLst>
                                          <p:attrName>style.visibility</p:attrName>
                                        </p:attrNameLst>
                                      </p:cBhvr>
                                      <p:to>
                                        <p:strVal val="visible"/>
                                      </p:to>
                                    </p:set>
                                    <p:animEffect transition="in" filter="wipe(left)">
                                      <p:cBhvr>
                                        <p:cTn id="7" dur="500"/>
                                        <p:tgtEl>
                                          <p:spTgt spid="1218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1859">
                                            <p:txEl>
                                              <p:pRg st="1" end="1"/>
                                            </p:txEl>
                                          </p:spTgt>
                                        </p:tgtEl>
                                        <p:attrNameLst>
                                          <p:attrName>style.visibility</p:attrName>
                                        </p:attrNameLst>
                                      </p:cBhvr>
                                      <p:to>
                                        <p:strVal val="visible"/>
                                      </p:to>
                                    </p:set>
                                    <p:animEffect transition="in" filter="wipe(left)">
                                      <p:cBhvr>
                                        <p:cTn id="12" dur="500"/>
                                        <p:tgtEl>
                                          <p:spTgt spid="12185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685800" y="609600"/>
            <a:ext cx="7967663" cy="1143000"/>
          </a:xfrm>
        </p:spPr>
        <p:txBody>
          <a:bodyPr/>
          <a:lstStyle/>
          <a:p>
            <a:pPr algn="l"/>
            <a:r>
              <a:rPr lang="de-DE" altLang="de-DE"/>
              <a:t>3. Wie ist die Stellung der Glottis?</a:t>
            </a:r>
          </a:p>
        </p:txBody>
      </p:sp>
      <p:sp>
        <p:nvSpPr>
          <p:cNvPr id="122883" name="Rectangle 3"/>
          <p:cNvSpPr>
            <a:spLocks noGrp="1" noChangeArrowheads="1"/>
          </p:cNvSpPr>
          <p:nvPr>
            <p:ph type="body" idx="1"/>
          </p:nvPr>
        </p:nvSpPr>
        <p:spPr>
          <a:xfrm>
            <a:off x="1389063" y="1752600"/>
            <a:ext cx="7526337" cy="4343400"/>
          </a:xfrm>
        </p:spPr>
        <p:txBody>
          <a:bodyPr/>
          <a:lstStyle/>
          <a:p>
            <a:pPr>
              <a:tabLst>
                <a:tab pos="3140075" algn="l"/>
              </a:tabLst>
            </a:pPr>
            <a:r>
              <a:rPr lang="de-DE" altLang="de-DE"/>
              <a:t>Atemstellung 	(stimmlos)</a:t>
            </a:r>
          </a:p>
          <a:p>
            <a:pPr>
              <a:tabLst>
                <a:tab pos="3140075" algn="l"/>
              </a:tabLst>
            </a:pPr>
            <a:r>
              <a:rPr lang="de-DE" altLang="de-DE"/>
              <a:t>Stimmstellung 	(stimmhaft)</a:t>
            </a:r>
          </a:p>
          <a:p>
            <a:pPr>
              <a:tabLst>
                <a:tab pos="3140075" algn="l"/>
              </a:tabLst>
            </a:pPr>
            <a:r>
              <a:rPr lang="de-DE" altLang="de-DE"/>
              <a:t>Flüsterstellung 	(geflüstert)</a:t>
            </a:r>
          </a:p>
          <a:p>
            <a:pPr>
              <a:tabLst>
                <a:tab pos="3140075" algn="l"/>
              </a:tabLst>
            </a:pPr>
            <a:r>
              <a:rPr lang="de-DE" altLang="de-DE"/>
              <a:t>Murmelstimme	(behauchte Stimme)</a:t>
            </a:r>
          </a:p>
          <a:p>
            <a:pPr>
              <a:tabLst>
                <a:tab pos="3140075" algn="l"/>
              </a:tabLst>
            </a:pPr>
            <a:r>
              <a:rPr lang="de-DE" altLang="de-DE"/>
              <a:t>Knarrstimme	(laryngalisiert)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883">
                                            <p:txEl>
                                              <p:pRg st="0" end="0"/>
                                            </p:txEl>
                                          </p:spTgt>
                                        </p:tgtEl>
                                        <p:attrNameLst>
                                          <p:attrName>style.visibility</p:attrName>
                                        </p:attrNameLst>
                                      </p:cBhvr>
                                      <p:to>
                                        <p:strVal val="visible"/>
                                      </p:to>
                                    </p:set>
                                    <p:animEffect transition="in" filter="wipe(left)">
                                      <p:cBhvr>
                                        <p:cTn id="7" dur="500"/>
                                        <p:tgtEl>
                                          <p:spTgt spid="1228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2883">
                                            <p:txEl>
                                              <p:pRg st="1" end="1"/>
                                            </p:txEl>
                                          </p:spTgt>
                                        </p:tgtEl>
                                        <p:attrNameLst>
                                          <p:attrName>style.visibility</p:attrName>
                                        </p:attrNameLst>
                                      </p:cBhvr>
                                      <p:to>
                                        <p:strVal val="visible"/>
                                      </p:to>
                                    </p:set>
                                    <p:animEffect transition="in" filter="wipe(left)">
                                      <p:cBhvr>
                                        <p:cTn id="12" dur="500"/>
                                        <p:tgtEl>
                                          <p:spTgt spid="1228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2883">
                                            <p:txEl>
                                              <p:pRg st="2" end="2"/>
                                            </p:txEl>
                                          </p:spTgt>
                                        </p:tgtEl>
                                        <p:attrNameLst>
                                          <p:attrName>style.visibility</p:attrName>
                                        </p:attrNameLst>
                                      </p:cBhvr>
                                      <p:to>
                                        <p:strVal val="visible"/>
                                      </p:to>
                                    </p:set>
                                    <p:animEffect transition="in" filter="wipe(left)">
                                      <p:cBhvr>
                                        <p:cTn id="17" dur="500"/>
                                        <p:tgtEl>
                                          <p:spTgt spid="12288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2883">
                                            <p:txEl>
                                              <p:pRg st="3" end="3"/>
                                            </p:txEl>
                                          </p:spTgt>
                                        </p:tgtEl>
                                        <p:attrNameLst>
                                          <p:attrName>style.visibility</p:attrName>
                                        </p:attrNameLst>
                                      </p:cBhvr>
                                      <p:to>
                                        <p:strVal val="visible"/>
                                      </p:to>
                                    </p:set>
                                    <p:animEffect transition="in" filter="wipe(left)">
                                      <p:cBhvr>
                                        <p:cTn id="22" dur="500"/>
                                        <p:tgtEl>
                                          <p:spTgt spid="12288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22883">
                                            <p:txEl>
                                              <p:pRg st="4" end="4"/>
                                            </p:txEl>
                                          </p:spTgt>
                                        </p:tgtEl>
                                        <p:attrNameLst>
                                          <p:attrName>style.visibility</p:attrName>
                                        </p:attrNameLst>
                                      </p:cBhvr>
                                      <p:to>
                                        <p:strVal val="visible"/>
                                      </p:to>
                                    </p:set>
                                    <p:animEffect transition="in" filter="wipe(left)">
                                      <p:cBhvr>
                                        <p:cTn id="27" dur="500"/>
                                        <p:tgtEl>
                                          <p:spTgt spid="1228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685800" y="609600"/>
            <a:ext cx="7967663" cy="1143000"/>
          </a:xfrm>
        </p:spPr>
        <p:txBody>
          <a:bodyPr/>
          <a:lstStyle/>
          <a:p>
            <a:pPr algn="l"/>
            <a:r>
              <a:rPr lang="de-DE" altLang="de-DE"/>
              <a:t>4. Wie ist die Stellung des Velums?</a:t>
            </a:r>
          </a:p>
        </p:txBody>
      </p:sp>
      <p:sp>
        <p:nvSpPr>
          <p:cNvPr id="123907" name="Rectangle 3"/>
          <p:cNvSpPr>
            <a:spLocks noGrp="1" noChangeArrowheads="1"/>
          </p:cNvSpPr>
          <p:nvPr>
            <p:ph type="body" idx="1"/>
          </p:nvPr>
        </p:nvSpPr>
        <p:spPr>
          <a:xfrm>
            <a:off x="1452563" y="1752600"/>
            <a:ext cx="7462837" cy="4343400"/>
          </a:xfrm>
        </p:spPr>
        <p:txBody>
          <a:bodyPr/>
          <a:lstStyle/>
          <a:p>
            <a:pPr>
              <a:tabLst>
                <a:tab pos="3140075" algn="l"/>
              </a:tabLst>
            </a:pPr>
            <a:r>
              <a:rPr lang="de-DE" altLang="de-DE"/>
              <a:t>velischer Verschluss (oral)</a:t>
            </a:r>
          </a:p>
          <a:p>
            <a:pPr>
              <a:tabLst>
                <a:tab pos="3140075" algn="l"/>
              </a:tabLst>
            </a:pPr>
            <a:r>
              <a:rPr lang="de-DE" altLang="de-DE"/>
              <a:t>Velum gesenkt	(nasal)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3907">
                                            <p:txEl>
                                              <p:pRg st="0" end="0"/>
                                            </p:txEl>
                                          </p:spTgt>
                                        </p:tgtEl>
                                        <p:attrNameLst>
                                          <p:attrName>style.visibility</p:attrName>
                                        </p:attrNameLst>
                                      </p:cBhvr>
                                      <p:to>
                                        <p:strVal val="visible"/>
                                      </p:to>
                                    </p:set>
                                    <p:animEffect transition="in" filter="wipe(left)">
                                      <p:cBhvr>
                                        <p:cTn id="7" dur="500"/>
                                        <p:tgtEl>
                                          <p:spTgt spid="1239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3907">
                                            <p:txEl>
                                              <p:pRg st="1" end="1"/>
                                            </p:txEl>
                                          </p:spTgt>
                                        </p:tgtEl>
                                        <p:attrNameLst>
                                          <p:attrName>style.visibility</p:attrName>
                                        </p:attrNameLst>
                                      </p:cBhvr>
                                      <p:to>
                                        <p:strVal val="visible"/>
                                      </p:to>
                                    </p:set>
                                    <p:animEffect transition="in" filter="wipe(left)">
                                      <p:cBhvr>
                                        <p:cTn id="12" dur="500"/>
                                        <p:tgtEl>
                                          <p:spTgt spid="1239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de-DE" altLang="de-DE"/>
              <a:t>Der oro-nasale Prozess</a:t>
            </a:r>
          </a:p>
        </p:txBody>
      </p:sp>
      <p:sp>
        <p:nvSpPr>
          <p:cNvPr id="105475" name="Rectangle 3"/>
          <p:cNvSpPr>
            <a:spLocks noGrp="1" noChangeArrowheads="1"/>
          </p:cNvSpPr>
          <p:nvPr>
            <p:ph type="body" idx="1"/>
          </p:nvPr>
        </p:nvSpPr>
        <p:spPr/>
        <p:txBody>
          <a:bodyPr/>
          <a:lstStyle/>
          <a:p>
            <a:pPr marL="0" indent="0">
              <a:buFont typeface="Wingdings 2" pitchFamily="18" charset="2"/>
              <a:buNone/>
            </a:pPr>
            <a:r>
              <a:rPr lang="de-DE" altLang="de-DE">
                <a:cs typeface="Times New Roman" pitchFamily="18" charset="0"/>
              </a:rPr>
              <a:t>Der oro-nasale Prozess ist der einfachste der vier Hauptkomponenten des Lautbildungsmechanismus. Das </a:t>
            </a:r>
            <a:r>
              <a:rPr lang="de-DE" altLang="de-DE">
                <a:solidFill>
                  <a:schemeClr val="accent2"/>
                </a:solidFill>
                <a:cs typeface="Times New Roman" pitchFamily="18" charset="0"/>
              </a:rPr>
              <a:t>Velum</a:t>
            </a:r>
            <a:r>
              <a:rPr lang="de-DE" altLang="de-DE">
                <a:cs typeface="Times New Roman" pitchFamily="18" charset="0"/>
              </a:rPr>
              <a:t> (der weiche Gaumen) fungiert wie ein Ventil, das Rachen- und Mundhöhle mit der Nasenhöhle als </a:t>
            </a:r>
            <a:r>
              <a:rPr lang="de-DE" altLang="de-DE">
                <a:solidFill>
                  <a:schemeClr val="accent2"/>
                </a:solidFill>
                <a:cs typeface="Times New Roman" pitchFamily="18" charset="0"/>
              </a:rPr>
              <a:t>Resonanzräume</a:t>
            </a:r>
            <a:r>
              <a:rPr lang="de-DE" altLang="de-DE">
                <a:cs typeface="Times New Roman" pitchFamily="18" charset="0"/>
              </a:rPr>
              <a:t> verbindet:</a:t>
            </a:r>
          </a:p>
          <a:p>
            <a:pPr marL="758825" lvl="1"/>
            <a:r>
              <a:rPr lang="de-DE" altLang="de-DE">
                <a:cs typeface="Times New Roman" pitchFamily="18" charset="0"/>
              </a:rPr>
              <a:t>Das Velum kann angehoben werden, so dass es einen Verschluss im oberen Rachenraum bildet (</a:t>
            </a:r>
            <a:r>
              <a:rPr lang="de-DE" altLang="de-DE">
                <a:solidFill>
                  <a:schemeClr val="accent2"/>
                </a:solidFill>
                <a:cs typeface="Times New Roman" pitchFamily="18" charset="0"/>
              </a:rPr>
              <a:t>velischer Verschluss</a:t>
            </a:r>
            <a:r>
              <a:rPr lang="de-DE" altLang="de-DE">
                <a:cs typeface="Times New Roman" pitchFamily="18" charset="0"/>
              </a:rPr>
              <a:t>). </a:t>
            </a:r>
          </a:p>
          <a:p>
            <a:pPr marL="758825" lvl="1"/>
            <a:r>
              <a:rPr lang="de-DE" altLang="de-DE">
                <a:cs typeface="Times New Roman" pitchFamily="18" charset="0"/>
              </a:rPr>
              <a:t>Er kann gesenkt werden andererseits, so dass die Luft durch die Nase entweichen kann. </a:t>
            </a:r>
            <a:endParaRPr lang="de-DE" altLang="de-DE"/>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animEffect transition="in" filter="wipe(left)">
                                      <p:cBhvr>
                                        <p:cTn id="7" dur="500"/>
                                        <p:tgtEl>
                                          <p:spTgt spid="1054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5475">
                                            <p:txEl>
                                              <p:pRg st="1" end="1"/>
                                            </p:txEl>
                                          </p:spTgt>
                                        </p:tgtEl>
                                        <p:attrNameLst>
                                          <p:attrName>style.visibility</p:attrName>
                                        </p:attrNameLst>
                                      </p:cBhvr>
                                      <p:to>
                                        <p:strVal val="visible"/>
                                      </p:to>
                                    </p:set>
                                    <p:animEffect transition="in" filter="wipe(left)">
                                      <p:cBhvr>
                                        <p:cTn id="12" dur="500"/>
                                        <p:tgtEl>
                                          <p:spTgt spid="1054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5475">
                                            <p:txEl>
                                              <p:pRg st="2" end="2"/>
                                            </p:txEl>
                                          </p:spTgt>
                                        </p:tgtEl>
                                        <p:attrNameLst>
                                          <p:attrName>style.visibility</p:attrName>
                                        </p:attrNameLst>
                                      </p:cBhvr>
                                      <p:to>
                                        <p:strVal val="visible"/>
                                      </p:to>
                                    </p:set>
                                    <p:animEffect transition="in" filter="wipe(left)">
                                      <p:cBhvr>
                                        <p:cTn id="17" dur="500"/>
                                        <p:tgtEl>
                                          <p:spTgt spid="1054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build="p" bldLvl="2"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61fe2986e83edfcea6e6f754def8c8fbe9d58"/>
</p:tagLst>
</file>

<file path=ppt/theme/theme1.xml><?xml version="1.0" encoding="utf-8"?>
<a:theme xmlns:a="http://schemas.openxmlformats.org/drawingml/2006/main" name="Transkription">
  <a:themeElements>
    <a:clrScheme name="">
      <a:dk1>
        <a:srgbClr val="000000"/>
      </a:dk1>
      <a:lt1>
        <a:srgbClr val="FFFFFF"/>
      </a:lt1>
      <a:dk2>
        <a:srgbClr val="660033"/>
      </a:dk2>
      <a:lt2>
        <a:srgbClr val="969696"/>
      </a:lt2>
      <a:accent1>
        <a:srgbClr val="FFFFFF"/>
      </a:accent1>
      <a:accent2>
        <a:srgbClr val="CC3300"/>
      </a:accent2>
      <a:accent3>
        <a:srgbClr val="FFFFFF"/>
      </a:accent3>
      <a:accent4>
        <a:srgbClr val="000000"/>
      </a:accent4>
      <a:accent5>
        <a:srgbClr val="FFFFFF"/>
      </a:accent5>
      <a:accent6>
        <a:srgbClr val="B92D00"/>
      </a:accent6>
      <a:hlink>
        <a:srgbClr val="FF3300"/>
      </a:hlink>
      <a:folHlink>
        <a:srgbClr val="FF7C80"/>
      </a:folHlink>
    </a:clrScheme>
    <a:fontScheme name="Transkription">
      <a:majorFont>
        <a:latin typeface="Tahom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altLang="de-DE"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Transkription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Transkription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Transkription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Phonetik</Template>
  <TotalTime>0</TotalTime>
  <Words>805</Words>
  <Application>Microsoft Office PowerPoint</Application>
  <PresentationFormat>Bildschirmpräsentation (4:3)</PresentationFormat>
  <Paragraphs>95</Paragraphs>
  <Slides>19</Slides>
  <Notes>19</Notes>
  <HiddenSlides>1</HiddenSlides>
  <MMClips>0</MMClips>
  <ScaleCrop>false</ScaleCrop>
  <HeadingPairs>
    <vt:vector size="8" baseType="variant">
      <vt:variant>
        <vt:lpstr>Verwendete Schriftarten</vt:lpstr>
      </vt:variant>
      <vt:variant>
        <vt:i4>8</vt:i4>
      </vt:variant>
      <vt:variant>
        <vt:lpstr>Design</vt:lpstr>
      </vt:variant>
      <vt:variant>
        <vt:i4>1</vt:i4>
      </vt:variant>
      <vt:variant>
        <vt:lpstr>Eingebettete OLE-Server</vt:lpstr>
      </vt:variant>
      <vt:variant>
        <vt:i4>1</vt:i4>
      </vt:variant>
      <vt:variant>
        <vt:lpstr>Folientitel</vt:lpstr>
      </vt:variant>
      <vt:variant>
        <vt:i4>19</vt:i4>
      </vt:variant>
    </vt:vector>
  </HeadingPairs>
  <TitlesOfParts>
    <vt:vector size="29" baseType="lpstr">
      <vt:lpstr>Times New Roman</vt:lpstr>
      <vt:lpstr>Tahoma</vt:lpstr>
      <vt:lpstr>Wingdings 2</vt:lpstr>
      <vt:lpstr>Wingdings 3</vt:lpstr>
      <vt:lpstr>Wingdings</vt:lpstr>
      <vt:lpstr>SILDoulos IPA93</vt:lpstr>
      <vt:lpstr>SILSophia IPA93</vt:lpstr>
      <vt:lpstr>Symbol</vt:lpstr>
      <vt:lpstr>Transkription</vt:lpstr>
      <vt:lpstr>Corel PHOTO-PAINT 9.0 Image</vt:lpstr>
      <vt:lpstr>Einführung in die  Phonetik und Phonologie</vt:lpstr>
      <vt:lpstr>PowerPoint-Präsentation</vt:lpstr>
      <vt:lpstr>Fragen zur Konsonantenbeschreibung</vt:lpstr>
      <vt:lpstr>Fragen zur Konsonantenbeschreibung</vt:lpstr>
      <vt:lpstr>1. Welcher Luftstromprozess wird verwendet?</vt:lpstr>
      <vt:lpstr>2. Welche Richtung hat der Luftstrom</vt:lpstr>
      <vt:lpstr>3. Wie ist die Stellung der Glottis?</vt:lpstr>
      <vt:lpstr>4. Wie ist die Stellung des Velums?</vt:lpstr>
      <vt:lpstr>Der oro-nasale Prozess</vt:lpstr>
      <vt:lpstr>Orale und Nasale Resonanzräume</vt:lpstr>
      <vt:lpstr>Orale vs. nasale Laute</vt:lpstr>
      <vt:lpstr>Nasale vs. Plosive – Nasalierung </vt:lpstr>
      <vt:lpstr>Nasale und Nasalvokale</vt:lpstr>
      <vt:lpstr>Artikulatorische Verwandtschaft</vt:lpstr>
      <vt:lpstr>dentaler Plosiv</vt:lpstr>
      <vt:lpstr>dentaler Nasal</vt:lpstr>
      <vt:lpstr>Historische Lautveränderung</vt:lpstr>
      <vt:lpstr>/mb/: Phase 1</vt:lpstr>
      <vt:lpstr>/mb/: Phase 2</vt:lpstr>
    </vt:vector>
  </TitlesOfParts>
  <Company>Universität Bremen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Phonetik und Phonologie 6</dc:title>
  <dc:subject>Oro-Nasaler Prozess</dc:subject>
  <dc:creator>Karl Heinz Wagner</dc:creator>
  <cp:lastModifiedBy>Karl Heinz Wagner</cp:lastModifiedBy>
  <cp:revision>55</cp:revision>
  <dcterms:created xsi:type="dcterms:W3CDTF">1999-04-14T06:21:57Z</dcterms:created>
  <dcterms:modified xsi:type="dcterms:W3CDTF">2016-01-06T19:32:59Z</dcterms:modified>
</cp:coreProperties>
</file>