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0" r:id="rId1"/>
  </p:sldMasterIdLst>
  <p:notesMasterIdLst>
    <p:notesMasterId r:id="rId49"/>
  </p:notesMasterIdLst>
  <p:handoutMasterIdLst>
    <p:handoutMasterId r:id="rId50"/>
  </p:handoutMasterIdLst>
  <p:sldIdLst>
    <p:sldId id="256" r:id="rId2"/>
    <p:sldId id="386" r:id="rId3"/>
    <p:sldId id="387" r:id="rId4"/>
    <p:sldId id="388" r:id="rId5"/>
    <p:sldId id="389" r:id="rId6"/>
    <p:sldId id="390" r:id="rId7"/>
    <p:sldId id="391" r:id="rId8"/>
    <p:sldId id="392" r:id="rId9"/>
    <p:sldId id="393" r:id="rId10"/>
    <p:sldId id="394" r:id="rId11"/>
    <p:sldId id="395" r:id="rId12"/>
    <p:sldId id="396" r:id="rId13"/>
    <p:sldId id="397" r:id="rId14"/>
    <p:sldId id="398" r:id="rId15"/>
    <p:sldId id="399" r:id="rId16"/>
    <p:sldId id="400" r:id="rId17"/>
    <p:sldId id="432" r:id="rId18"/>
    <p:sldId id="401" r:id="rId19"/>
    <p:sldId id="402" r:id="rId20"/>
    <p:sldId id="408" r:id="rId21"/>
    <p:sldId id="403" r:id="rId22"/>
    <p:sldId id="409" r:id="rId23"/>
    <p:sldId id="404" r:id="rId24"/>
    <p:sldId id="405" r:id="rId25"/>
    <p:sldId id="406" r:id="rId26"/>
    <p:sldId id="407" r:id="rId27"/>
    <p:sldId id="410" r:id="rId28"/>
    <p:sldId id="411" r:id="rId29"/>
    <p:sldId id="412" r:id="rId30"/>
    <p:sldId id="413" r:id="rId31"/>
    <p:sldId id="414" r:id="rId32"/>
    <p:sldId id="415" r:id="rId33"/>
    <p:sldId id="416" r:id="rId34"/>
    <p:sldId id="417" r:id="rId35"/>
    <p:sldId id="418" r:id="rId36"/>
    <p:sldId id="419" r:id="rId37"/>
    <p:sldId id="420" r:id="rId38"/>
    <p:sldId id="421" r:id="rId39"/>
    <p:sldId id="422" r:id="rId40"/>
    <p:sldId id="423" r:id="rId41"/>
    <p:sldId id="425" r:id="rId42"/>
    <p:sldId id="426" r:id="rId43"/>
    <p:sldId id="427" r:id="rId44"/>
    <p:sldId id="428" r:id="rId45"/>
    <p:sldId id="429" r:id="rId46"/>
    <p:sldId id="430" r:id="rId47"/>
    <p:sldId id="431" r:id="rId48"/>
  </p:sldIdLst>
  <p:sldSz cx="9144000" cy="6858000" type="screen4x3"/>
  <p:notesSz cx="6746875" cy="9913938"/>
  <p:custDataLst>
    <p:tags r:id="rId51"/>
  </p:custDataLst>
  <p:defaultTextStyle>
    <a:defPPr>
      <a:defRPr lang="en-US"/>
    </a:defPPr>
    <a:lvl1pPr algn="ctr" rtl="0" eaLnBrk="0" fontAlgn="base" hangingPunct="0">
      <a:spcBef>
        <a:spcPct val="0"/>
      </a:spcBef>
      <a:spcAft>
        <a:spcPct val="0"/>
      </a:spcAft>
      <a:defRPr kumimoji="1"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1pPr>
    <a:lvl2pPr marL="457200" algn="ctr" rtl="0" eaLnBrk="0" fontAlgn="base" hangingPunct="0">
      <a:spcBef>
        <a:spcPct val="0"/>
      </a:spcBef>
      <a:spcAft>
        <a:spcPct val="0"/>
      </a:spcAft>
      <a:defRPr kumimoji="1"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2pPr>
    <a:lvl3pPr marL="914400" algn="ctr" rtl="0" eaLnBrk="0" fontAlgn="base" hangingPunct="0">
      <a:spcBef>
        <a:spcPct val="0"/>
      </a:spcBef>
      <a:spcAft>
        <a:spcPct val="0"/>
      </a:spcAft>
      <a:defRPr kumimoji="1"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3pPr>
    <a:lvl4pPr marL="1371600" algn="ctr" rtl="0" eaLnBrk="0" fontAlgn="base" hangingPunct="0">
      <a:spcBef>
        <a:spcPct val="0"/>
      </a:spcBef>
      <a:spcAft>
        <a:spcPct val="0"/>
      </a:spcAft>
      <a:defRPr kumimoji="1"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4pPr>
    <a:lvl5pPr marL="1828800" algn="ctr" rtl="0" eaLnBrk="0" fontAlgn="base" hangingPunct="0">
      <a:spcBef>
        <a:spcPct val="0"/>
      </a:spcBef>
      <a:spcAft>
        <a:spcPct val="0"/>
      </a:spcAft>
      <a:defRPr kumimoji="1"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5pPr>
    <a:lvl6pPr marL="2286000" algn="l" defTabSz="914400" rtl="0" eaLnBrk="1" latinLnBrk="0" hangingPunct="1">
      <a:defRPr kumimoji="1"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6pPr>
    <a:lvl7pPr marL="2743200" algn="l" defTabSz="914400" rtl="0" eaLnBrk="1" latinLnBrk="0" hangingPunct="1">
      <a:defRPr kumimoji="1"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7pPr>
    <a:lvl8pPr marL="3200400" algn="l" defTabSz="914400" rtl="0" eaLnBrk="1" latinLnBrk="0" hangingPunct="1">
      <a:defRPr kumimoji="1"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8pPr>
    <a:lvl9pPr marL="3657600" algn="l" defTabSz="914400" rtl="0" eaLnBrk="1" latinLnBrk="0" hangingPunct="1">
      <a:defRPr kumimoji="1"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9999"/>
    <a:srgbClr val="FFFEA8"/>
    <a:srgbClr val="FFFFCC"/>
    <a:srgbClr val="CC3300"/>
    <a:srgbClr val="FFCC99"/>
    <a:srgbClr val="0066FF"/>
    <a:srgbClr val="008000"/>
    <a:srgbClr val="33CC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37" autoAdjust="0"/>
    <p:restoredTop sz="94613" autoAdjust="0"/>
  </p:normalViewPr>
  <p:slideViewPr>
    <p:cSldViewPr>
      <p:cViewPr>
        <p:scale>
          <a:sx n="140" d="100"/>
          <a:sy n="140" d="100"/>
        </p:scale>
        <p:origin x="-684" y="34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954"/>
    </p:cViewPr>
  </p:sorterViewPr>
  <p:notesViewPr>
    <p:cSldViewPr>
      <p:cViewPr varScale="1">
        <p:scale>
          <a:sx n="57" d="100"/>
          <a:sy n="57" d="100"/>
        </p:scale>
        <p:origin x="-2190" y="-84"/>
      </p:cViewPr>
      <p:guideLst>
        <p:guide orient="horz" pos="3122"/>
        <p:guide pos="2125"/>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handoutMaster" Target="handoutMasters/handoutMaster1.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tags" Target="tags/tag1.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0"/>
            <a:ext cx="2924175"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anchor="t" anchorCtr="0" compatLnSpc="1">
            <a:prstTxWarp prst="textNoShape">
              <a:avLst/>
            </a:prstTxWarp>
          </a:bodyPr>
          <a:lstStyle>
            <a:lvl1pPr algn="l">
              <a:defRPr kumimoji="0" sz="1200">
                <a:effectLst/>
              </a:defRPr>
            </a:lvl1pPr>
          </a:lstStyle>
          <a:p>
            <a:r>
              <a:rPr lang="de-DE" altLang="de-DE"/>
              <a:t>Karl Heinz Wagner</a:t>
            </a:r>
          </a:p>
        </p:txBody>
      </p:sp>
      <p:sp>
        <p:nvSpPr>
          <p:cNvPr id="17411" name="Rectangle 3"/>
          <p:cNvSpPr>
            <a:spLocks noGrp="1" noChangeArrowheads="1"/>
          </p:cNvSpPr>
          <p:nvPr>
            <p:ph type="dt" sz="quarter" idx="1"/>
          </p:nvPr>
        </p:nvSpPr>
        <p:spPr bwMode="auto">
          <a:xfrm>
            <a:off x="3822700" y="0"/>
            <a:ext cx="2924175"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anchor="t" anchorCtr="0" compatLnSpc="1">
            <a:prstTxWarp prst="textNoShape">
              <a:avLst/>
            </a:prstTxWarp>
          </a:bodyPr>
          <a:lstStyle>
            <a:lvl1pPr algn="r">
              <a:defRPr kumimoji="0" sz="1200">
                <a:effectLst/>
              </a:defRPr>
            </a:lvl1pPr>
          </a:lstStyle>
          <a:p>
            <a:fld id="{48E96CE1-89BA-4DAA-97F5-7E70320B7491}" type="datetime1">
              <a:rPr lang="de-DE" altLang="de-DE"/>
              <a:pPr/>
              <a:t>06.01.2016</a:t>
            </a:fld>
            <a:endParaRPr lang="de-DE" altLang="de-DE"/>
          </a:p>
        </p:txBody>
      </p:sp>
      <p:sp>
        <p:nvSpPr>
          <p:cNvPr id="17412" name="Rectangle 4"/>
          <p:cNvSpPr>
            <a:spLocks noGrp="1" noChangeArrowheads="1"/>
          </p:cNvSpPr>
          <p:nvPr>
            <p:ph type="ftr" sz="quarter" idx="2"/>
          </p:nvPr>
        </p:nvSpPr>
        <p:spPr bwMode="auto">
          <a:xfrm>
            <a:off x="0" y="9418638"/>
            <a:ext cx="2924175"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anchor="b" anchorCtr="0" compatLnSpc="1">
            <a:prstTxWarp prst="textNoShape">
              <a:avLst/>
            </a:prstTxWarp>
          </a:bodyPr>
          <a:lstStyle>
            <a:lvl1pPr algn="l">
              <a:defRPr kumimoji="0" sz="1200">
                <a:effectLst/>
              </a:defRPr>
            </a:lvl1pPr>
          </a:lstStyle>
          <a:p>
            <a:r>
              <a:rPr lang="de-DE" altLang="de-DE"/>
              <a:t>Phonologie Phonologische Analyse</a:t>
            </a:r>
          </a:p>
        </p:txBody>
      </p:sp>
      <p:sp>
        <p:nvSpPr>
          <p:cNvPr id="17413" name="Rectangle 5"/>
          <p:cNvSpPr>
            <a:spLocks noGrp="1" noChangeArrowheads="1"/>
          </p:cNvSpPr>
          <p:nvPr>
            <p:ph type="sldNum" sz="quarter" idx="3"/>
          </p:nvPr>
        </p:nvSpPr>
        <p:spPr bwMode="auto">
          <a:xfrm>
            <a:off x="3822700" y="9418638"/>
            <a:ext cx="2924175"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anchor="b" anchorCtr="0" compatLnSpc="1">
            <a:prstTxWarp prst="textNoShape">
              <a:avLst/>
            </a:prstTxWarp>
          </a:bodyPr>
          <a:lstStyle>
            <a:lvl1pPr algn="r">
              <a:defRPr kumimoji="0" sz="1200">
                <a:effectLst/>
              </a:defRPr>
            </a:lvl1pPr>
          </a:lstStyle>
          <a:p>
            <a:fld id="{2DFDCBB9-1F00-448C-8B3A-3DE09DE1EA1D}" type="slidenum">
              <a:rPr lang="de-DE" altLang="de-DE"/>
              <a:pPr/>
              <a:t>‹Nr.›</a:t>
            </a:fld>
            <a:endParaRPr lang="de-DE" altLang="de-DE"/>
          </a:p>
        </p:txBody>
      </p:sp>
    </p:spTree>
    <p:extLst>
      <p:ext uri="{BB962C8B-B14F-4D97-AF65-F5344CB8AC3E}">
        <p14:creationId xmlns:p14="http://schemas.microsoft.com/office/powerpoint/2010/main" val="181462757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35874" name="Rectangle 2"/>
          <p:cNvSpPr>
            <a:spLocks noGrp="1" noChangeArrowheads="1"/>
          </p:cNvSpPr>
          <p:nvPr>
            <p:ph type="hdr" sz="quarter"/>
          </p:nvPr>
        </p:nvSpPr>
        <p:spPr bwMode="auto">
          <a:xfrm>
            <a:off x="0" y="0"/>
            <a:ext cx="2924175"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200">
                <a:effectLst/>
              </a:defRPr>
            </a:lvl1pPr>
          </a:lstStyle>
          <a:p>
            <a:endParaRPr lang="de-DE" altLang="de-DE"/>
          </a:p>
        </p:txBody>
      </p:sp>
      <p:sp>
        <p:nvSpPr>
          <p:cNvPr id="335875" name="Rectangle 3"/>
          <p:cNvSpPr>
            <a:spLocks noGrp="1" noChangeArrowheads="1"/>
          </p:cNvSpPr>
          <p:nvPr>
            <p:ph type="dt" idx="1"/>
          </p:nvPr>
        </p:nvSpPr>
        <p:spPr bwMode="auto">
          <a:xfrm>
            <a:off x="3821113" y="0"/>
            <a:ext cx="2924175"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effectLst/>
              </a:defRPr>
            </a:lvl1pPr>
          </a:lstStyle>
          <a:p>
            <a:endParaRPr lang="de-DE" altLang="de-DE"/>
          </a:p>
        </p:txBody>
      </p:sp>
      <p:sp>
        <p:nvSpPr>
          <p:cNvPr id="335876" name="Rectangle 4"/>
          <p:cNvSpPr>
            <a:spLocks noRot="1" noChangeArrowheads="1" noTextEdit="1"/>
          </p:cNvSpPr>
          <p:nvPr>
            <p:ph type="sldImg" idx="2"/>
          </p:nvPr>
        </p:nvSpPr>
        <p:spPr bwMode="auto">
          <a:xfrm>
            <a:off x="895350" y="742950"/>
            <a:ext cx="4956175" cy="3717925"/>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35877" name="Rectangle 5"/>
          <p:cNvSpPr>
            <a:spLocks noGrp="1" noChangeArrowheads="1"/>
          </p:cNvSpPr>
          <p:nvPr>
            <p:ph type="body" sz="quarter" idx="3"/>
          </p:nvPr>
        </p:nvSpPr>
        <p:spPr bwMode="auto">
          <a:xfrm>
            <a:off x="674688" y="4708525"/>
            <a:ext cx="5397500" cy="4462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de-DE" altLang="de-DE" smtClean="0"/>
              <a:t>Textmasterformate durch Klicken bearbeiten</a:t>
            </a:r>
          </a:p>
          <a:p>
            <a:pPr lvl="1"/>
            <a:r>
              <a:rPr lang="de-DE" altLang="de-DE" smtClean="0"/>
              <a:t>Zweite Ebene</a:t>
            </a:r>
          </a:p>
          <a:p>
            <a:pPr lvl="2"/>
            <a:r>
              <a:rPr lang="de-DE" altLang="de-DE" smtClean="0"/>
              <a:t>Dritte Ebene</a:t>
            </a:r>
          </a:p>
          <a:p>
            <a:pPr lvl="3"/>
            <a:r>
              <a:rPr lang="de-DE" altLang="de-DE" smtClean="0"/>
              <a:t>Vierte Ebene</a:t>
            </a:r>
          </a:p>
          <a:p>
            <a:pPr lvl="4"/>
            <a:r>
              <a:rPr lang="de-DE" altLang="de-DE" smtClean="0"/>
              <a:t>Fünfte Ebene</a:t>
            </a:r>
          </a:p>
        </p:txBody>
      </p:sp>
      <p:sp>
        <p:nvSpPr>
          <p:cNvPr id="335878" name="Rectangle 6"/>
          <p:cNvSpPr>
            <a:spLocks noGrp="1" noChangeArrowheads="1"/>
          </p:cNvSpPr>
          <p:nvPr>
            <p:ph type="ftr" sz="quarter" idx="4"/>
          </p:nvPr>
        </p:nvSpPr>
        <p:spPr bwMode="auto">
          <a:xfrm>
            <a:off x="0" y="9417050"/>
            <a:ext cx="2924175"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a:effectLst/>
              </a:defRPr>
            </a:lvl1pPr>
          </a:lstStyle>
          <a:p>
            <a:endParaRPr lang="de-DE" altLang="de-DE"/>
          </a:p>
        </p:txBody>
      </p:sp>
      <p:sp>
        <p:nvSpPr>
          <p:cNvPr id="335879" name="Rectangle 7"/>
          <p:cNvSpPr>
            <a:spLocks noGrp="1" noChangeArrowheads="1"/>
          </p:cNvSpPr>
          <p:nvPr>
            <p:ph type="sldNum" sz="quarter" idx="5"/>
          </p:nvPr>
        </p:nvSpPr>
        <p:spPr bwMode="auto">
          <a:xfrm>
            <a:off x="3821113" y="9417050"/>
            <a:ext cx="2924175"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effectLst/>
              </a:defRPr>
            </a:lvl1pPr>
          </a:lstStyle>
          <a:p>
            <a:fld id="{D947C823-17FF-41DC-B510-75DAC3C78A73}" type="slidenum">
              <a:rPr lang="de-DE" altLang="de-DE"/>
              <a:pPr/>
              <a:t>‹Nr.›</a:t>
            </a:fld>
            <a:endParaRPr lang="de-DE" altLang="de-DE"/>
          </a:p>
        </p:txBody>
      </p:sp>
    </p:spTree>
    <p:extLst>
      <p:ext uri="{BB962C8B-B14F-4D97-AF65-F5344CB8AC3E}">
        <p14:creationId xmlns:p14="http://schemas.microsoft.com/office/powerpoint/2010/main" val="286462858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E6E27C8-AA52-4BED-B12E-6D51E74C7901}" type="slidenum">
              <a:rPr lang="de-DE" altLang="de-DE"/>
              <a:pPr/>
              <a:t>1</a:t>
            </a:fld>
            <a:endParaRPr lang="de-DE" altLang="de-DE"/>
          </a:p>
        </p:txBody>
      </p:sp>
      <p:sp>
        <p:nvSpPr>
          <p:cNvPr id="336898" name="Rectangle 2"/>
          <p:cNvSpPr>
            <a:spLocks noRot="1" noChangeArrowheads="1" noTextEdit="1"/>
          </p:cNvSpPr>
          <p:nvPr>
            <p:ph type="sldImg"/>
          </p:nvPr>
        </p:nvSpPr>
        <p:spPr>
          <a:ln/>
        </p:spPr>
      </p:sp>
      <p:sp>
        <p:nvSpPr>
          <p:cNvPr id="336899" name="Rectangle 3"/>
          <p:cNvSpPr>
            <a:spLocks noGrp="1" noChangeArrowheads="1"/>
          </p:cNvSpPr>
          <p:nvPr>
            <p:ph type="body" idx="1"/>
          </p:nvPr>
        </p:nvSpPr>
        <p:spPr/>
        <p:txBody>
          <a:bodyPr/>
          <a:lstStyle/>
          <a:p>
            <a:endParaRPr lang="de-DE" altLang="de-DE"/>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EFFCEB8-64AE-409C-8080-E4D6854450C6}" type="slidenum">
              <a:rPr lang="de-DE" altLang="de-DE"/>
              <a:pPr/>
              <a:t>10</a:t>
            </a:fld>
            <a:endParaRPr lang="de-DE" altLang="de-DE"/>
          </a:p>
        </p:txBody>
      </p:sp>
      <p:sp>
        <p:nvSpPr>
          <p:cNvPr id="346114" name="Rectangle 2"/>
          <p:cNvSpPr>
            <a:spLocks noRot="1" noChangeArrowheads="1" noTextEdit="1"/>
          </p:cNvSpPr>
          <p:nvPr>
            <p:ph type="sldImg"/>
          </p:nvPr>
        </p:nvSpPr>
        <p:spPr>
          <a:ln/>
        </p:spPr>
      </p:sp>
      <p:sp>
        <p:nvSpPr>
          <p:cNvPr id="346115" name="Rectangle 3"/>
          <p:cNvSpPr>
            <a:spLocks noGrp="1" noChangeArrowheads="1"/>
          </p:cNvSpPr>
          <p:nvPr>
            <p:ph type="body" idx="1"/>
          </p:nvPr>
        </p:nvSpPr>
        <p:spPr/>
        <p:txBody>
          <a:bodyPr/>
          <a:lstStyle/>
          <a:p>
            <a:endParaRPr lang="de-DE" altLang="de-DE"/>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20BDD0E-230F-4205-A221-ECEFBA1A39E0}" type="slidenum">
              <a:rPr lang="de-DE" altLang="de-DE"/>
              <a:pPr/>
              <a:t>11</a:t>
            </a:fld>
            <a:endParaRPr lang="de-DE" altLang="de-DE"/>
          </a:p>
        </p:txBody>
      </p:sp>
      <p:sp>
        <p:nvSpPr>
          <p:cNvPr id="347138" name="Rectangle 2"/>
          <p:cNvSpPr>
            <a:spLocks noRot="1" noChangeArrowheads="1" noTextEdit="1"/>
          </p:cNvSpPr>
          <p:nvPr>
            <p:ph type="sldImg"/>
          </p:nvPr>
        </p:nvSpPr>
        <p:spPr>
          <a:ln/>
        </p:spPr>
      </p:sp>
      <p:sp>
        <p:nvSpPr>
          <p:cNvPr id="347139" name="Rectangle 3"/>
          <p:cNvSpPr>
            <a:spLocks noGrp="1" noChangeArrowheads="1"/>
          </p:cNvSpPr>
          <p:nvPr>
            <p:ph type="body" idx="1"/>
          </p:nvPr>
        </p:nvSpPr>
        <p:spPr/>
        <p:txBody>
          <a:bodyPr/>
          <a:lstStyle/>
          <a:p>
            <a:endParaRPr lang="de-DE" altLang="de-DE"/>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48E2C80-E95C-4B3F-B604-947E9E3E0DBF}" type="slidenum">
              <a:rPr lang="de-DE" altLang="de-DE"/>
              <a:pPr/>
              <a:t>12</a:t>
            </a:fld>
            <a:endParaRPr lang="de-DE" altLang="de-DE"/>
          </a:p>
        </p:txBody>
      </p:sp>
      <p:sp>
        <p:nvSpPr>
          <p:cNvPr id="348162" name="Rectangle 2"/>
          <p:cNvSpPr>
            <a:spLocks noRot="1" noChangeArrowheads="1" noTextEdit="1"/>
          </p:cNvSpPr>
          <p:nvPr>
            <p:ph type="sldImg"/>
          </p:nvPr>
        </p:nvSpPr>
        <p:spPr>
          <a:ln/>
        </p:spPr>
      </p:sp>
      <p:sp>
        <p:nvSpPr>
          <p:cNvPr id="348163" name="Rectangle 3"/>
          <p:cNvSpPr>
            <a:spLocks noGrp="1" noChangeArrowheads="1"/>
          </p:cNvSpPr>
          <p:nvPr>
            <p:ph type="body" idx="1"/>
          </p:nvPr>
        </p:nvSpPr>
        <p:spPr/>
        <p:txBody>
          <a:bodyPr/>
          <a:lstStyle/>
          <a:p>
            <a:endParaRPr lang="de-DE" altLang="de-DE"/>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4A060A2-B1E5-4543-BC51-047F640C9A92}" type="slidenum">
              <a:rPr lang="de-DE" altLang="de-DE"/>
              <a:pPr/>
              <a:t>13</a:t>
            </a:fld>
            <a:endParaRPr lang="de-DE" altLang="de-DE"/>
          </a:p>
        </p:txBody>
      </p:sp>
      <p:sp>
        <p:nvSpPr>
          <p:cNvPr id="349186" name="Rectangle 2"/>
          <p:cNvSpPr>
            <a:spLocks noRot="1" noChangeArrowheads="1" noTextEdit="1"/>
          </p:cNvSpPr>
          <p:nvPr>
            <p:ph type="sldImg"/>
          </p:nvPr>
        </p:nvSpPr>
        <p:spPr>
          <a:ln/>
        </p:spPr>
      </p:sp>
      <p:sp>
        <p:nvSpPr>
          <p:cNvPr id="349187" name="Rectangle 3"/>
          <p:cNvSpPr>
            <a:spLocks noGrp="1" noChangeArrowheads="1"/>
          </p:cNvSpPr>
          <p:nvPr>
            <p:ph type="body" idx="1"/>
          </p:nvPr>
        </p:nvSpPr>
        <p:spPr/>
        <p:txBody>
          <a:bodyPr/>
          <a:lstStyle/>
          <a:p>
            <a:endParaRPr lang="de-DE" altLang="de-DE"/>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5F4730E-345F-4137-AC26-A4AE217E0C09}" type="slidenum">
              <a:rPr lang="de-DE" altLang="de-DE"/>
              <a:pPr/>
              <a:t>14</a:t>
            </a:fld>
            <a:endParaRPr lang="de-DE" altLang="de-DE"/>
          </a:p>
        </p:txBody>
      </p:sp>
      <p:sp>
        <p:nvSpPr>
          <p:cNvPr id="350210" name="Rectangle 2"/>
          <p:cNvSpPr>
            <a:spLocks noRot="1" noChangeArrowheads="1" noTextEdit="1"/>
          </p:cNvSpPr>
          <p:nvPr>
            <p:ph type="sldImg"/>
          </p:nvPr>
        </p:nvSpPr>
        <p:spPr>
          <a:ln/>
        </p:spPr>
      </p:sp>
      <p:sp>
        <p:nvSpPr>
          <p:cNvPr id="350211" name="Rectangle 3"/>
          <p:cNvSpPr>
            <a:spLocks noGrp="1" noChangeArrowheads="1"/>
          </p:cNvSpPr>
          <p:nvPr>
            <p:ph type="body" idx="1"/>
          </p:nvPr>
        </p:nvSpPr>
        <p:spPr/>
        <p:txBody>
          <a:bodyPr/>
          <a:lstStyle/>
          <a:p>
            <a:endParaRPr lang="de-DE" altLang="de-DE"/>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014B1A6-79D2-41FC-9223-14F70C0BAB5F}" type="slidenum">
              <a:rPr lang="de-DE" altLang="de-DE"/>
              <a:pPr/>
              <a:t>15</a:t>
            </a:fld>
            <a:endParaRPr lang="de-DE" altLang="de-DE"/>
          </a:p>
        </p:txBody>
      </p:sp>
      <p:sp>
        <p:nvSpPr>
          <p:cNvPr id="351234" name="Rectangle 2"/>
          <p:cNvSpPr>
            <a:spLocks noRot="1" noChangeArrowheads="1" noTextEdit="1"/>
          </p:cNvSpPr>
          <p:nvPr>
            <p:ph type="sldImg"/>
          </p:nvPr>
        </p:nvSpPr>
        <p:spPr>
          <a:ln/>
        </p:spPr>
      </p:sp>
      <p:sp>
        <p:nvSpPr>
          <p:cNvPr id="351235" name="Rectangle 3"/>
          <p:cNvSpPr>
            <a:spLocks noGrp="1" noChangeArrowheads="1"/>
          </p:cNvSpPr>
          <p:nvPr>
            <p:ph type="body" idx="1"/>
          </p:nvPr>
        </p:nvSpPr>
        <p:spPr/>
        <p:txBody>
          <a:bodyPr/>
          <a:lstStyle/>
          <a:p>
            <a:endParaRPr lang="de-DE" altLang="de-DE"/>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5C9D1F2-E568-4FB0-A170-580AB4E81508}" type="slidenum">
              <a:rPr lang="de-DE" altLang="de-DE"/>
              <a:pPr/>
              <a:t>16</a:t>
            </a:fld>
            <a:endParaRPr lang="de-DE" altLang="de-DE"/>
          </a:p>
        </p:txBody>
      </p:sp>
      <p:sp>
        <p:nvSpPr>
          <p:cNvPr id="352258" name="Rectangle 2"/>
          <p:cNvSpPr>
            <a:spLocks noRot="1" noChangeArrowheads="1" noTextEdit="1"/>
          </p:cNvSpPr>
          <p:nvPr>
            <p:ph type="sldImg"/>
          </p:nvPr>
        </p:nvSpPr>
        <p:spPr>
          <a:ln/>
        </p:spPr>
      </p:sp>
      <p:sp>
        <p:nvSpPr>
          <p:cNvPr id="352259" name="Rectangle 3"/>
          <p:cNvSpPr>
            <a:spLocks noGrp="1" noChangeArrowheads="1"/>
          </p:cNvSpPr>
          <p:nvPr>
            <p:ph type="body" idx="1"/>
          </p:nvPr>
        </p:nvSpPr>
        <p:spPr/>
        <p:txBody>
          <a:bodyPr/>
          <a:lstStyle/>
          <a:p>
            <a:endParaRPr lang="de-DE" altLang="de-DE"/>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62E1CCF-4724-4C4E-9121-6C7090A5F8AA}" type="slidenum">
              <a:rPr lang="de-DE" altLang="de-DE"/>
              <a:pPr/>
              <a:t>17</a:t>
            </a:fld>
            <a:endParaRPr lang="de-DE" altLang="de-DE"/>
          </a:p>
        </p:txBody>
      </p:sp>
      <p:sp>
        <p:nvSpPr>
          <p:cNvPr id="385026" name="Rectangle 2"/>
          <p:cNvSpPr>
            <a:spLocks noRot="1" noChangeArrowheads="1" noTextEdit="1"/>
          </p:cNvSpPr>
          <p:nvPr>
            <p:ph type="sldImg"/>
          </p:nvPr>
        </p:nvSpPr>
        <p:spPr>
          <a:ln/>
        </p:spPr>
      </p:sp>
      <p:sp>
        <p:nvSpPr>
          <p:cNvPr id="385027" name="Rectangle 3"/>
          <p:cNvSpPr>
            <a:spLocks noGrp="1" noChangeArrowheads="1"/>
          </p:cNvSpPr>
          <p:nvPr>
            <p:ph type="body" idx="1"/>
          </p:nvPr>
        </p:nvSpPr>
        <p:spPr/>
        <p:txBody>
          <a:bodyPr/>
          <a:lstStyle/>
          <a:p>
            <a:endParaRPr lang="de-DE" altLang="de-DE"/>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20F3A91-20D4-4CCC-8F4F-C5AA4CFA0E89}" type="slidenum">
              <a:rPr lang="de-DE" altLang="de-DE"/>
              <a:pPr/>
              <a:t>18</a:t>
            </a:fld>
            <a:endParaRPr lang="de-DE" altLang="de-DE"/>
          </a:p>
        </p:txBody>
      </p:sp>
      <p:sp>
        <p:nvSpPr>
          <p:cNvPr id="353282" name="Rectangle 2"/>
          <p:cNvSpPr>
            <a:spLocks noRot="1" noChangeArrowheads="1" noTextEdit="1"/>
          </p:cNvSpPr>
          <p:nvPr>
            <p:ph type="sldImg"/>
          </p:nvPr>
        </p:nvSpPr>
        <p:spPr>
          <a:ln/>
        </p:spPr>
      </p:sp>
      <p:sp>
        <p:nvSpPr>
          <p:cNvPr id="353283" name="Rectangle 3"/>
          <p:cNvSpPr>
            <a:spLocks noGrp="1" noChangeArrowheads="1"/>
          </p:cNvSpPr>
          <p:nvPr>
            <p:ph type="body" idx="1"/>
          </p:nvPr>
        </p:nvSpPr>
        <p:spPr/>
        <p:txBody>
          <a:bodyPr/>
          <a:lstStyle/>
          <a:p>
            <a:endParaRPr lang="de-DE" altLang="de-DE"/>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AC5C736-A1E2-409D-BE5B-AC91CC877361}" type="slidenum">
              <a:rPr lang="de-DE" altLang="de-DE"/>
              <a:pPr/>
              <a:t>19</a:t>
            </a:fld>
            <a:endParaRPr lang="de-DE" altLang="de-DE"/>
          </a:p>
        </p:txBody>
      </p:sp>
      <p:sp>
        <p:nvSpPr>
          <p:cNvPr id="354306" name="Rectangle 2"/>
          <p:cNvSpPr>
            <a:spLocks noRot="1" noChangeArrowheads="1" noTextEdit="1"/>
          </p:cNvSpPr>
          <p:nvPr>
            <p:ph type="sldImg"/>
          </p:nvPr>
        </p:nvSpPr>
        <p:spPr>
          <a:ln/>
        </p:spPr>
      </p:sp>
      <p:sp>
        <p:nvSpPr>
          <p:cNvPr id="354307" name="Rectangle 3"/>
          <p:cNvSpPr>
            <a:spLocks noGrp="1" noChangeArrowheads="1"/>
          </p:cNvSpPr>
          <p:nvPr>
            <p:ph type="body" idx="1"/>
          </p:nvPr>
        </p:nvSpPr>
        <p:spPr/>
        <p:txBody>
          <a:bodyPr/>
          <a:lstStyle/>
          <a:p>
            <a:endParaRPr lang="de-DE" altLang="de-DE"/>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6C4E580-196D-49EA-ACC2-F9C2FF2CE779}" type="slidenum">
              <a:rPr lang="de-DE" altLang="de-DE"/>
              <a:pPr/>
              <a:t>2</a:t>
            </a:fld>
            <a:endParaRPr lang="de-DE" altLang="de-DE"/>
          </a:p>
        </p:txBody>
      </p:sp>
      <p:sp>
        <p:nvSpPr>
          <p:cNvPr id="337922" name="Rectangle 2"/>
          <p:cNvSpPr>
            <a:spLocks noRot="1" noChangeArrowheads="1" noTextEdit="1"/>
          </p:cNvSpPr>
          <p:nvPr>
            <p:ph type="sldImg"/>
          </p:nvPr>
        </p:nvSpPr>
        <p:spPr>
          <a:ln/>
        </p:spPr>
      </p:sp>
      <p:sp>
        <p:nvSpPr>
          <p:cNvPr id="337923" name="Rectangle 3"/>
          <p:cNvSpPr>
            <a:spLocks noGrp="1" noChangeArrowheads="1"/>
          </p:cNvSpPr>
          <p:nvPr>
            <p:ph type="body" idx="1"/>
          </p:nvPr>
        </p:nvSpPr>
        <p:spPr/>
        <p:txBody>
          <a:bodyPr/>
          <a:lstStyle/>
          <a:p>
            <a:endParaRPr lang="de-DE" altLang="de-DE"/>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B17BDCB-029E-49F5-AAB1-B29B57CF157F}" type="slidenum">
              <a:rPr lang="de-DE" altLang="de-DE"/>
              <a:pPr/>
              <a:t>20</a:t>
            </a:fld>
            <a:endParaRPr lang="de-DE" altLang="de-DE"/>
          </a:p>
        </p:txBody>
      </p:sp>
      <p:sp>
        <p:nvSpPr>
          <p:cNvPr id="355330" name="Rectangle 2"/>
          <p:cNvSpPr>
            <a:spLocks noRot="1" noChangeArrowheads="1" noTextEdit="1"/>
          </p:cNvSpPr>
          <p:nvPr>
            <p:ph type="sldImg"/>
          </p:nvPr>
        </p:nvSpPr>
        <p:spPr>
          <a:ln/>
        </p:spPr>
      </p:sp>
      <p:sp>
        <p:nvSpPr>
          <p:cNvPr id="355331" name="Rectangle 3"/>
          <p:cNvSpPr>
            <a:spLocks noGrp="1" noChangeArrowheads="1"/>
          </p:cNvSpPr>
          <p:nvPr>
            <p:ph type="body" idx="1"/>
          </p:nvPr>
        </p:nvSpPr>
        <p:spPr/>
        <p:txBody>
          <a:bodyPr/>
          <a:lstStyle/>
          <a:p>
            <a:endParaRPr lang="de-DE" altLang="de-DE"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EB1A106-06F1-47E7-8936-56450E02F027}" type="slidenum">
              <a:rPr lang="de-DE" altLang="de-DE"/>
              <a:pPr/>
              <a:t>21</a:t>
            </a:fld>
            <a:endParaRPr lang="de-DE" altLang="de-DE"/>
          </a:p>
        </p:txBody>
      </p:sp>
      <p:sp>
        <p:nvSpPr>
          <p:cNvPr id="356354" name="Rectangle 2"/>
          <p:cNvSpPr>
            <a:spLocks noRot="1" noChangeArrowheads="1" noTextEdit="1"/>
          </p:cNvSpPr>
          <p:nvPr>
            <p:ph type="sldImg"/>
          </p:nvPr>
        </p:nvSpPr>
        <p:spPr>
          <a:ln/>
        </p:spPr>
      </p:sp>
      <p:sp>
        <p:nvSpPr>
          <p:cNvPr id="356355" name="Rectangle 3"/>
          <p:cNvSpPr>
            <a:spLocks noGrp="1" noChangeArrowheads="1"/>
          </p:cNvSpPr>
          <p:nvPr>
            <p:ph type="body" idx="1"/>
          </p:nvPr>
        </p:nvSpPr>
        <p:spPr/>
        <p:txBody>
          <a:bodyPr/>
          <a:lstStyle/>
          <a:p>
            <a:endParaRPr lang="de-DE" altLang="de-DE"/>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E780AA5-ACEA-4413-B1E9-7C0E302170E7}" type="slidenum">
              <a:rPr lang="de-DE" altLang="de-DE"/>
              <a:pPr/>
              <a:t>22</a:t>
            </a:fld>
            <a:endParaRPr lang="de-DE" altLang="de-DE"/>
          </a:p>
        </p:txBody>
      </p:sp>
      <p:sp>
        <p:nvSpPr>
          <p:cNvPr id="357378" name="Rectangle 2"/>
          <p:cNvSpPr>
            <a:spLocks noRot="1" noChangeArrowheads="1" noTextEdit="1"/>
          </p:cNvSpPr>
          <p:nvPr>
            <p:ph type="sldImg"/>
          </p:nvPr>
        </p:nvSpPr>
        <p:spPr>
          <a:ln/>
        </p:spPr>
      </p:sp>
      <p:sp>
        <p:nvSpPr>
          <p:cNvPr id="357379" name="Rectangle 3"/>
          <p:cNvSpPr>
            <a:spLocks noGrp="1" noChangeArrowheads="1"/>
          </p:cNvSpPr>
          <p:nvPr>
            <p:ph type="body" idx="1"/>
          </p:nvPr>
        </p:nvSpPr>
        <p:spPr/>
        <p:txBody>
          <a:bodyPr/>
          <a:lstStyle/>
          <a:p>
            <a:endParaRPr lang="de-DE" altLang="de-DE"/>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4EBECDB-08F8-4083-B304-ADA4E8FCC677}" type="slidenum">
              <a:rPr lang="de-DE" altLang="de-DE"/>
              <a:pPr/>
              <a:t>23</a:t>
            </a:fld>
            <a:endParaRPr lang="de-DE" altLang="de-DE"/>
          </a:p>
        </p:txBody>
      </p:sp>
      <p:sp>
        <p:nvSpPr>
          <p:cNvPr id="358402" name="Rectangle 2"/>
          <p:cNvSpPr>
            <a:spLocks noRot="1" noChangeArrowheads="1" noTextEdit="1"/>
          </p:cNvSpPr>
          <p:nvPr>
            <p:ph type="sldImg"/>
          </p:nvPr>
        </p:nvSpPr>
        <p:spPr>
          <a:ln/>
        </p:spPr>
      </p:sp>
      <p:sp>
        <p:nvSpPr>
          <p:cNvPr id="358403" name="Rectangle 3"/>
          <p:cNvSpPr>
            <a:spLocks noGrp="1" noChangeArrowheads="1"/>
          </p:cNvSpPr>
          <p:nvPr>
            <p:ph type="body" idx="1"/>
          </p:nvPr>
        </p:nvSpPr>
        <p:spPr/>
        <p:txBody>
          <a:bodyPr/>
          <a:lstStyle/>
          <a:p>
            <a:endParaRPr lang="de-DE" altLang="de-DE"/>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DBC3208-EC82-437C-9738-55FDCE790972}" type="slidenum">
              <a:rPr lang="de-DE" altLang="de-DE"/>
              <a:pPr/>
              <a:t>24</a:t>
            </a:fld>
            <a:endParaRPr lang="de-DE" altLang="de-DE"/>
          </a:p>
        </p:txBody>
      </p:sp>
      <p:sp>
        <p:nvSpPr>
          <p:cNvPr id="359426" name="Rectangle 2"/>
          <p:cNvSpPr>
            <a:spLocks noRot="1" noChangeArrowheads="1" noTextEdit="1"/>
          </p:cNvSpPr>
          <p:nvPr>
            <p:ph type="sldImg"/>
          </p:nvPr>
        </p:nvSpPr>
        <p:spPr>
          <a:ln/>
        </p:spPr>
      </p:sp>
      <p:sp>
        <p:nvSpPr>
          <p:cNvPr id="359427" name="Rectangle 3"/>
          <p:cNvSpPr>
            <a:spLocks noGrp="1" noChangeArrowheads="1"/>
          </p:cNvSpPr>
          <p:nvPr>
            <p:ph type="body" idx="1"/>
          </p:nvPr>
        </p:nvSpPr>
        <p:spPr/>
        <p:txBody>
          <a:bodyPr/>
          <a:lstStyle/>
          <a:p>
            <a:endParaRPr lang="de-DE" altLang="de-DE"/>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34B30A6-2DA8-4B5A-9093-39CD3B61E8D9}" type="slidenum">
              <a:rPr lang="de-DE" altLang="de-DE"/>
              <a:pPr/>
              <a:t>25</a:t>
            </a:fld>
            <a:endParaRPr lang="de-DE" altLang="de-DE"/>
          </a:p>
        </p:txBody>
      </p:sp>
      <p:sp>
        <p:nvSpPr>
          <p:cNvPr id="360450" name="Rectangle 2"/>
          <p:cNvSpPr>
            <a:spLocks noRot="1" noChangeArrowheads="1" noTextEdit="1"/>
          </p:cNvSpPr>
          <p:nvPr>
            <p:ph type="sldImg"/>
          </p:nvPr>
        </p:nvSpPr>
        <p:spPr>
          <a:ln/>
        </p:spPr>
      </p:sp>
      <p:sp>
        <p:nvSpPr>
          <p:cNvPr id="360451" name="Rectangle 3"/>
          <p:cNvSpPr>
            <a:spLocks noGrp="1" noChangeArrowheads="1"/>
          </p:cNvSpPr>
          <p:nvPr>
            <p:ph type="body" idx="1"/>
          </p:nvPr>
        </p:nvSpPr>
        <p:spPr/>
        <p:txBody>
          <a:bodyPr/>
          <a:lstStyle/>
          <a:p>
            <a:endParaRPr lang="de-DE" altLang="de-DE"/>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ADCF73A-F037-4E3C-B026-D3AD28E63183}" type="slidenum">
              <a:rPr lang="de-DE" altLang="de-DE"/>
              <a:pPr/>
              <a:t>26</a:t>
            </a:fld>
            <a:endParaRPr lang="de-DE" altLang="de-DE"/>
          </a:p>
        </p:txBody>
      </p:sp>
      <p:sp>
        <p:nvSpPr>
          <p:cNvPr id="361474" name="Rectangle 2"/>
          <p:cNvSpPr>
            <a:spLocks noRot="1" noChangeArrowheads="1" noTextEdit="1"/>
          </p:cNvSpPr>
          <p:nvPr>
            <p:ph type="sldImg"/>
          </p:nvPr>
        </p:nvSpPr>
        <p:spPr>
          <a:ln/>
        </p:spPr>
      </p:sp>
      <p:sp>
        <p:nvSpPr>
          <p:cNvPr id="361475" name="Rectangle 3"/>
          <p:cNvSpPr>
            <a:spLocks noGrp="1" noChangeArrowheads="1"/>
          </p:cNvSpPr>
          <p:nvPr>
            <p:ph type="body" idx="1"/>
          </p:nvPr>
        </p:nvSpPr>
        <p:spPr/>
        <p:txBody>
          <a:bodyPr/>
          <a:lstStyle/>
          <a:p>
            <a:endParaRPr lang="de-DE" altLang="de-DE"/>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45340CE-08B3-4131-85E4-B393AD0A7530}" type="slidenum">
              <a:rPr lang="de-DE" altLang="de-DE"/>
              <a:pPr/>
              <a:t>27</a:t>
            </a:fld>
            <a:endParaRPr lang="de-DE" altLang="de-DE"/>
          </a:p>
        </p:txBody>
      </p:sp>
      <p:sp>
        <p:nvSpPr>
          <p:cNvPr id="362498" name="Rectangle 2"/>
          <p:cNvSpPr>
            <a:spLocks noRot="1" noChangeArrowheads="1" noTextEdit="1"/>
          </p:cNvSpPr>
          <p:nvPr>
            <p:ph type="sldImg"/>
          </p:nvPr>
        </p:nvSpPr>
        <p:spPr>
          <a:ln/>
        </p:spPr>
      </p:sp>
      <p:sp>
        <p:nvSpPr>
          <p:cNvPr id="362499" name="Rectangle 3"/>
          <p:cNvSpPr>
            <a:spLocks noGrp="1" noChangeArrowheads="1"/>
          </p:cNvSpPr>
          <p:nvPr>
            <p:ph type="body" idx="1"/>
          </p:nvPr>
        </p:nvSpPr>
        <p:spPr/>
        <p:txBody>
          <a:bodyPr/>
          <a:lstStyle/>
          <a:p>
            <a:endParaRPr lang="de-DE" altLang="de-DE"/>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560550E-DA63-4DC1-AB92-168721AE9E81}" type="slidenum">
              <a:rPr lang="de-DE" altLang="de-DE"/>
              <a:pPr/>
              <a:t>28</a:t>
            </a:fld>
            <a:endParaRPr lang="de-DE" altLang="de-DE"/>
          </a:p>
        </p:txBody>
      </p:sp>
      <p:sp>
        <p:nvSpPr>
          <p:cNvPr id="363522" name="Rectangle 2"/>
          <p:cNvSpPr>
            <a:spLocks noRot="1" noChangeArrowheads="1" noTextEdit="1"/>
          </p:cNvSpPr>
          <p:nvPr>
            <p:ph type="sldImg"/>
          </p:nvPr>
        </p:nvSpPr>
        <p:spPr>
          <a:ln/>
        </p:spPr>
      </p:sp>
      <p:sp>
        <p:nvSpPr>
          <p:cNvPr id="363523" name="Rectangle 3"/>
          <p:cNvSpPr>
            <a:spLocks noGrp="1" noChangeArrowheads="1"/>
          </p:cNvSpPr>
          <p:nvPr>
            <p:ph type="body" idx="1"/>
          </p:nvPr>
        </p:nvSpPr>
        <p:spPr/>
        <p:txBody>
          <a:bodyPr/>
          <a:lstStyle/>
          <a:p>
            <a:endParaRPr lang="de-DE" altLang="de-DE"/>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CF4F428-D28F-4A0F-82CE-4D96DF469D90}" type="slidenum">
              <a:rPr lang="de-DE" altLang="de-DE"/>
              <a:pPr/>
              <a:t>29</a:t>
            </a:fld>
            <a:endParaRPr lang="de-DE" altLang="de-DE"/>
          </a:p>
        </p:txBody>
      </p:sp>
      <p:sp>
        <p:nvSpPr>
          <p:cNvPr id="364546" name="Rectangle 2"/>
          <p:cNvSpPr>
            <a:spLocks noRot="1" noChangeArrowheads="1" noTextEdit="1"/>
          </p:cNvSpPr>
          <p:nvPr>
            <p:ph type="sldImg"/>
          </p:nvPr>
        </p:nvSpPr>
        <p:spPr>
          <a:ln/>
        </p:spPr>
      </p:sp>
      <p:sp>
        <p:nvSpPr>
          <p:cNvPr id="364547" name="Rectangle 3"/>
          <p:cNvSpPr>
            <a:spLocks noGrp="1" noChangeArrowheads="1"/>
          </p:cNvSpPr>
          <p:nvPr>
            <p:ph type="body" idx="1"/>
          </p:nvPr>
        </p:nvSpPr>
        <p:spPr/>
        <p:txBody>
          <a:bodyPr/>
          <a:lstStyle/>
          <a:p>
            <a:endParaRPr lang="de-DE" altLang="de-DE"/>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1D1A294-EED6-4E85-8099-FA2A6D4BEB8B}" type="slidenum">
              <a:rPr lang="de-DE" altLang="de-DE"/>
              <a:pPr/>
              <a:t>3</a:t>
            </a:fld>
            <a:endParaRPr lang="de-DE" altLang="de-DE"/>
          </a:p>
        </p:txBody>
      </p:sp>
      <p:sp>
        <p:nvSpPr>
          <p:cNvPr id="338946" name="Rectangle 2"/>
          <p:cNvSpPr>
            <a:spLocks noRot="1" noChangeArrowheads="1" noTextEdit="1"/>
          </p:cNvSpPr>
          <p:nvPr>
            <p:ph type="sldImg"/>
          </p:nvPr>
        </p:nvSpPr>
        <p:spPr>
          <a:ln/>
        </p:spPr>
      </p:sp>
      <p:sp>
        <p:nvSpPr>
          <p:cNvPr id="338947" name="Rectangle 3"/>
          <p:cNvSpPr>
            <a:spLocks noGrp="1" noChangeArrowheads="1"/>
          </p:cNvSpPr>
          <p:nvPr>
            <p:ph type="body" idx="1"/>
          </p:nvPr>
        </p:nvSpPr>
        <p:spPr/>
        <p:txBody>
          <a:bodyPr/>
          <a:lstStyle/>
          <a:p>
            <a:endParaRPr lang="de-DE" altLang="de-DE"/>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B12D843-C398-47A8-876B-C2D75C7D271D}" type="slidenum">
              <a:rPr lang="de-DE" altLang="de-DE"/>
              <a:pPr/>
              <a:t>30</a:t>
            </a:fld>
            <a:endParaRPr lang="de-DE" altLang="de-DE"/>
          </a:p>
        </p:txBody>
      </p:sp>
      <p:sp>
        <p:nvSpPr>
          <p:cNvPr id="365570" name="Rectangle 2"/>
          <p:cNvSpPr>
            <a:spLocks noRot="1" noChangeArrowheads="1" noTextEdit="1"/>
          </p:cNvSpPr>
          <p:nvPr>
            <p:ph type="sldImg"/>
          </p:nvPr>
        </p:nvSpPr>
        <p:spPr>
          <a:ln/>
        </p:spPr>
      </p:sp>
      <p:sp>
        <p:nvSpPr>
          <p:cNvPr id="365571" name="Rectangle 3"/>
          <p:cNvSpPr>
            <a:spLocks noGrp="1" noChangeArrowheads="1"/>
          </p:cNvSpPr>
          <p:nvPr>
            <p:ph type="body" idx="1"/>
          </p:nvPr>
        </p:nvSpPr>
        <p:spPr/>
        <p:txBody>
          <a:bodyPr/>
          <a:lstStyle/>
          <a:p>
            <a:endParaRPr lang="de-DE" altLang="de-DE"/>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5888303-CF30-4BF2-9AF0-F5203CA9F51A}" type="slidenum">
              <a:rPr lang="de-DE" altLang="de-DE"/>
              <a:pPr/>
              <a:t>31</a:t>
            </a:fld>
            <a:endParaRPr lang="de-DE" altLang="de-DE"/>
          </a:p>
        </p:txBody>
      </p:sp>
      <p:sp>
        <p:nvSpPr>
          <p:cNvPr id="366594" name="Rectangle 2"/>
          <p:cNvSpPr>
            <a:spLocks noRot="1" noChangeArrowheads="1" noTextEdit="1"/>
          </p:cNvSpPr>
          <p:nvPr>
            <p:ph type="sldImg"/>
          </p:nvPr>
        </p:nvSpPr>
        <p:spPr>
          <a:ln/>
        </p:spPr>
      </p:sp>
      <p:sp>
        <p:nvSpPr>
          <p:cNvPr id="366595" name="Rectangle 3"/>
          <p:cNvSpPr>
            <a:spLocks noGrp="1" noChangeArrowheads="1"/>
          </p:cNvSpPr>
          <p:nvPr>
            <p:ph type="body" idx="1"/>
          </p:nvPr>
        </p:nvSpPr>
        <p:spPr/>
        <p:txBody>
          <a:bodyPr/>
          <a:lstStyle/>
          <a:p>
            <a:endParaRPr lang="de-DE" altLang="de-DE"/>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33FD08E-2617-4C27-B8E0-0BFE4617F5D5}" type="slidenum">
              <a:rPr lang="de-DE" altLang="de-DE"/>
              <a:pPr/>
              <a:t>32</a:t>
            </a:fld>
            <a:endParaRPr lang="de-DE" altLang="de-DE"/>
          </a:p>
        </p:txBody>
      </p:sp>
      <p:sp>
        <p:nvSpPr>
          <p:cNvPr id="367618" name="Rectangle 2"/>
          <p:cNvSpPr>
            <a:spLocks noRot="1" noChangeArrowheads="1" noTextEdit="1"/>
          </p:cNvSpPr>
          <p:nvPr>
            <p:ph type="sldImg"/>
          </p:nvPr>
        </p:nvSpPr>
        <p:spPr>
          <a:ln/>
        </p:spPr>
      </p:sp>
      <p:sp>
        <p:nvSpPr>
          <p:cNvPr id="367619" name="Rectangle 3"/>
          <p:cNvSpPr>
            <a:spLocks noGrp="1" noChangeArrowheads="1"/>
          </p:cNvSpPr>
          <p:nvPr>
            <p:ph type="body" idx="1"/>
          </p:nvPr>
        </p:nvSpPr>
        <p:spPr/>
        <p:txBody>
          <a:bodyPr/>
          <a:lstStyle/>
          <a:p>
            <a:endParaRPr lang="de-DE" altLang="de-DE"/>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7A92E89-DD53-443B-90CF-5F097BB5BF78}" type="slidenum">
              <a:rPr lang="de-DE" altLang="de-DE"/>
              <a:pPr/>
              <a:t>33</a:t>
            </a:fld>
            <a:endParaRPr lang="de-DE" altLang="de-DE"/>
          </a:p>
        </p:txBody>
      </p:sp>
      <p:sp>
        <p:nvSpPr>
          <p:cNvPr id="368642" name="Rectangle 2"/>
          <p:cNvSpPr>
            <a:spLocks noRot="1" noChangeArrowheads="1" noTextEdit="1"/>
          </p:cNvSpPr>
          <p:nvPr>
            <p:ph type="sldImg"/>
          </p:nvPr>
        </p:nvSpPr>
        <p:spPr>
          <a:ln/>
        </p:spPr>
      </p:sp>
      <p:sp>
        <p:nvSpPr>
          <p:cNvPr id="368643" name="Rectangle 3"/>
          <p:cNvSpPr>
            <a:spLocks noGrp="1" noChangeArrowheads="1"/>
          </p:cNvSpPr>
          <p:nvPr>
            <p:ph type="body" idx="1"/>
          </p:nvPr>
        </p:nvSpPr>
        <p:spPr/>
        <p:txBody>
          <a:bodyPr/>
          <a:lstStyle/>
          <a:p>
            <a:endParaRPr lang="de-DE" altLang="de-DE"/>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6412F99-A2CF-43B9-A575-A1BBBAC899DC}" type="slidenum">
              <a:rPr lang="de-DE" altLang="de-DE"/>
              <a:pPr/>
              <a:t>34</a:t>
            </a:fld>
            <a:endParaRPr lang="de-DE" altLang="de-DE"/>
          </a:p>
        </p:txBody>
      </p:sp>
      <p:sp>
        <p:nvSpPr>
          <p:cNvPr id="369666" name="Rectangle 2"/>
          <p:cNvSpPr>
            <a:spLocks noRot="1" noChangeArrowheads="1" noTextEdit="1"/>
          </p:cNvSpPr>
          <p:nvPr>
            <p:ph type="sldImg"/>
          </p:nvPr>
        </p:nvSpPr>
        <p:spPr>
          <a:ln/>
        </p:spPr>
      </p:sp>
      <p:sp>
        <p:nvSpPr>
          <p:cNvPr id="369667" name="Rectangle 3"/>
          <p:cNvSpPr>
            <a:spLocks noGrp="1" noChangeArrowheads="1"/>
          </p:cNvSpPr>
          <p:nvPr>
            <p:ph type="body" idx="1"/>
          </p:nvPr>
        </p:nvSpPr>
        <p:spPr/>
        <p:txBody>
          <a:bodyPr/>
          <a:lstStyle/>
          <a:p>
            <a:endParaRPr lang="de-DE" altLang="de-DE"/>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17E243E-4DED-4F59-8F5F-8E32D23DD343}" type="slidenum">
              <a:rPr lang="de-DE" altLang="de-DE"/>
              <a:pPr/>
              <a:t>35</a:t>
            </a:fld>
            <a:endParaRPr lang="de-DE" altLang="de-DE"/>
          </a:p>
        </p:txBody>
      </p:sp>
      <p:sp>
        <p:nvSpPr>
          <p:cNvPr id="370690" name="Rectangle 2"/>
          <p:cNvSpPr>
            <a:spLocks noRot="1" noChangeArrowheads="1" noTextEdit="1"/>
          </p:cNvSpPr>
          <p:nvPr>
            <p:ph type="sldImg"/>
          </p:nvPr>
        </p:nvSpPr>
        <p:spPr>
          <a:ln/>
        </p:spPr>
      </p:sp>
      <p:sp>
        <p:nvSpPr>
          <p:cNvPr id="370691" name="Rectangle 3"/>
          <p:cNvSpPr>
            <a:spLocks noGrp="1" noChangeArrowheads="1"/>
          </p:cNvSpPr>
          <p:nvPr>
            <p:ph type="body" idx="1"/>
          </p:nvPr>
        </p:nvSpPr>
        <p:spPr/>
        <p:txBody>
          <a:bodyPr/>
          <a:lstStyle/>
          <a:p>
            <a:endParaRPr lang="de-DE" altLang="de-DE"/>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8B93E91-EB23-46C6-B36E-3B98CF52A626}" type="slidenum">
              <a:rPr lang="de-DE" altLang="de-DE"/>
              <a:pPr/>
              <a:t>36</a:t>
            </a:fld>
            <a:endParaRPr lang="de-DE" altLang="de-DE"/>
          </a:p>
        </p:txBody>
      </p:sp>
      <p:sp>
        <p:nvSpPr>
          <p:cNvPr id="371714" name="Rectangle 2"/>
          <p:cNvSpPr>
            <a:spLocks noRot="1" noChangeArrowheads="1" noTextEdit="1"/>
          </p:cNvSpPr>
          <p:nvPr>
            <p:ph type="sldImg"/>
          </p:nvPr>
        </p:nvSpPr>
        <p:spPr>
          <a:ln/>
        </p:spPr>
      </p:sp>
      <p:sp>
        <p:nvSpPr>
          <p:cNvPr id="371715" name="Rectangle 3"/>
          <p:cNvSpPr>
            <a:spLocks noGrp="1" noChangeArrowheads="1"/>
          </p:cNvSpPr>
          <p:nvPr>
            <p:ph type="body" idx="1"/>
          </p:nvPr>
        </p:nvSpPr>
        <p:spPr/>
        <p:txBody>
          <a:bodyPr/>
          <a:lstStyle/>
          <a:p>
            <a:endParaRPr lang="de-DE" altLang="de-DE"/>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416CBEB-4343-4E22-B48E-32221CB914B1}" type="slidenum">
              <a:rPr lang="de-DE" altLang="de-DE"/>
              <a:pPr/>
              <a:t>37</a:t>
            </a:fld>
            <a:endParaRPr lang="de-DE" altLang="de-DE"/>
          </a:p>
        </p:txBody>
      </p:sp>
      <p:sp>
        <p:nvSpPr>
          <p:cNvPr id="372738" name="Rectangle 2"/>
          <p:cNvSpPr>
            <a:spLocks noRot="1" noChangeArrowheads="1" noTextEdit="1"/>
          </p:cNvSpPr>
          <p:nvPr>
            <p:ph type="sldImg"/>
          </p:nvPr>
        </p:nvSpPr>
        <p:spPr>
          <a:ln/>
        </p:spPr>
      </p:sp>
      <p:sp>
        <p:nvSpPr>
          <p:cNvPr id="372739" name="Rectangle 3"/>
          <p:cNvSpPr>
            <a:spLocks noGrp="1" noChangeArrowheads="1"/>
          </p:cNvSpPr>
          <p:nvPr>
            <p:ph type="body" idx="1"/>
          </p:nvPr>
        </p:nvSpPr>
        <p:spPr/>
        <p:txBody>
          <a:bodyPr/>
          <a:lstStyle/>
          <a:p>
            <a:endParaRPr lang="de-DE" altLang="de-DE"/>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94B32B5-531F-4CD8-B270-C78FB9CB5D71}" type="slidenum">
              <a:rPr lang="de-DE" altLang="de-DE"/>
              <a:pPr/>
              <a:t>38</a:t>
            </a:fld>
            <a:endParaRPr lang="de-DE" altLang="de-DE"/>
          </a:p>
        </p:txBody>
      </p:sp>
      <p:sp>
        <p:nvSpPr>
          <p:cNvPr id="373762" name="Rectangle 2"/>
          <p:cNvSpPr>
            <a:spLocks noRot="1" noChangeArrowheads="1" noTextEdit="1"/>
          </p:cNvSpPr>
          <p:nvPr>
            <p:ph type="sldImg"/>
          </p:nvPr>
        </p:nvSpPr>
        <p:spPr>
          <a:ln/>
        </p:spPr>
      </p:sp>
      <p:sp>
        <p:nvSpPr>
          <p:cNvPr id="373763" name="Rectangle 3"/>
          <p:cNvSpPr>
            <a:spLocks noGrp="1" noChangeArrowheads="1"/>
          </p:cNvSpPr>
          <p:nvPr>
            <p:ph type="body" idx="1"/>
          </p:nvPr>
        </p:nvSpPr>
        <p:spPr/>
        <p:txBody>
          <a:bodyPr/>
          <a:lstStyle/>
          <a:p>
            <a:endParaRPr lang="de-DE" altLang="de-DE"/>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C3BDE52-28D5-4817-86B8-C856857F34C7}" type="slidenum">
              <a:rPr lang="de-DE" altLang="de-DE"/>
              <a:pPr/>
              <a:t>39</a:t>
            </a:fld>
            <a:endParaRPr lang="de-DE" altLang="de-DE"/>
          </a:p>
        </p:txBody>
      </p:sp>
      <p:sp>
        <p:nvSpPr>
          <p:cNvPr id="374786" name="Rectangle 2"/>
          <p:cNvSpPr>
            <a:spLocks noRot="1" noChangeArrowheads="1" noTextEdit="1"/>
          </p:cNvSpPr>
          <p:nvPr>
            <p:ph type="sldImg"/>
          </p:nvPr>
        </p:nvSpPr>
        <p:spPr>
          <a:ln/>
        </p:spPr>
      </p:sp>
      <p:sp>
        <p:nvSpPr>
          <p:cNvPr id="374787" name="Rectangle 3"/>
          <p:cNvSpPr>
            <a:spLocks noGrp="1" noChangeArrowheads="1"/>
          </p:cNvSpPr>
          <p:nvPr>
            <p:ph type="body" idx="1"/>
          </p:nvPr>
        </p:nvSpPr>
        <p:spPr/>
        <p:txBody>
          <a:bodyPr/>
          <a:lstStyle/>
          <a:p>
            <a:endParaRPr lang="de-DE" altLang="de-DE"/>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31F4D50-ECC4-4C55-BDA5-6BD711F63B52}" type="slidenum">
              <a:rPr lang="de-DE" altLang="de-DE"/>
              <a:pPr/>
              <a:t>4</a:t>
            </a:fld>
            <a:endParaRPr lang="de-DE" altLang="de-DE"/>
          </a:p>
        </p:txBody>
      </p:sp>
      <p:sp>
        <p:nvSpPr>
          <p:cNvPr id="339970" name="Rectangle 2"/>
          <p:cNvSpPr>
            <a:spLocks noRot="1" noChangeArrowheads="1" noTextEdit="1"/>
          </p:cNvSpPr>
          <p:nvPr>
            <p:ph type="sldImg"/>
          </p:nvPr>
        </p:nvSpPr>
        <p:spPr>
          <a:ln/>
        </p:spPr>
      </p:sp>
      <p:sp>
        <p:nvSpPr>
          <p:cNvPr id="339971" name="Rectangle 3"/>
          <p:cNvSpPr>
            <a:spLocks noGrp="1" noChangeArrowheads="1"/>
          </p:cNvSpPr>
          <p:nvPr>
            <p:ph type="body" idx="1"/>
          </p:nvPr>
        </p:nvSpPr>
        <p:spPr/>
        <p:txBody>
          <a:bodyPr/>
          <a:lstStyle/>
          <a:p>
            <a:endParaRPr lang="de-DE" altLang="de-DE"/>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83FD9C7-53D9-4A98-A62E-C0A08771E215}" type="slidenum">
              <a:rPr lang="de-DE" altLang="de-DE"/>
              <a:pPr/>
              <a:t>40</a:t>
            </a:fld>
            <a:endParaRPr lang="de-DE" altLang="de-DE"/>
          </a:p>
        </p:txBody>
      </p:sp>
      <p:sp>
        <p:nvSpPr>
          <p:cNvPr id="375810" name="Rectangle 2"/>
          <p:cNvSpPr>
            <a:spLocks noRot="1" noChangeArrowheads="1" noTextEdit="1"/>
          </p:cNvSpPr>
          <p:nvPr>
            <p:ph type="sldImg"/>
          </p:nvPr>
        </p:nvSpPr>
        <p:spPr>
          <a:ln/>
        </p:spPr>
      </p:sp>
      <p:sp>
        <p:nvSpPr>
          <p:cNvPr id="375811" name="Rectangle 3"/>
          <p:cNvSpPr>
            <a:spLocks noGrp="1" noChangeArrowheads="1"/>
          </p:cNvSpPr>
          <p:nvPr>
            <p:ph type="body" idx="1"/>
          </p:nvPr>
        </p:nvSpPr>
        <p:spPr/>
        <p:txBody>
          <a:bodyPr/>
          <a:lstStyle/>
          <a:p>
            <a:endParaRPr lang="de-DE" altLang="de-DE"/>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5390830-0B60-4D90-AAE6-9791D8EC43DB}" type="slidenum">
              <a:rPr lang="de-DE" altLang="de-DE"/>
              <a:pPr/>
              <a:t>41</a:t>
            </a:fld>
            <a:endParaRPr lang="de-DE" altLang="de-DE"/>
          </a:p>
        </p:txBody>
      </p:sp>
      <p:sp>
        <p:nvSpPr>
          <p:cNvPr id="376834" name="Rectangle 2"/>
          <p:cNvSpPr>
            <a:spLocks noRot="1" noChangeArrowheads="1" noTextEdit="1"/>
          </p:cNvSpPr>
          <p:nvPr>
            <p:ph type="sldImg"/>
          </p:nvPr>
        </p:nvSpPr>
        <p:spPr>
          <a:ln/>
        </p:spPr>
      </p:sp>
      <p:sp>
        <p:nvSpPr>
          <p:cNvPr id="376835" name="Rectangle 3"/>
          <p:cNvSpPr>
            <a:spLocks noGrp="1" noChangeArrowheads="1"/>
          </p:cNvSpPr>
          <p:nvPr>
            <p:ph type="body" idx="1"/>
          </p:nvPr>
        </p:nvSpPr>
        <p:spPr/>
        <p:txBody>
          <a:bodyPr/>
          <a:lstStyle/>
          <a:p>
            <a:endParaRPr lang="de-DE" altLang="de-DE"/>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F49459F-4227-4715-A9D9-A5E9460CCCA3}" type="slidenum">
              <a:rPr lang="de-DE" altLang="de-DE"/>
              <a:pPr/>
              <a:t>42</a:t>
            </a:fld>
            <a:endParaRPr lang="de-DE" altLang="de-DE"/>
          </a:p>
        </p:txBody>
      </p:sp>
      <p:sp>
        <p:nvSpPr>
          <p:cNvPr id="377858" name="Rectangle 2"/>
          <p:cNvSpPr>
            <a:spLocks noRot="1" noChangeArrowheads="1" noTextEdit="1"/>
          </p:cNvSpPr>
          <p:nvPr>
            <p:ph type="sldImg"/>
          </p:nvPr>
        </p:nvSpPr>
        <p:spPr>
          <a:ln/>
        </p:spPr>
      </p:sp>
      <p:sp>
        <p:nvSpPr>
          <p:cNvPr id="377859" name="Rectangle 3"/>
          <p:cNvSpPr>
            <a:spLocks noGrp="1" noChangeArrowheads="1"/>
          </p:cNvSpPr>
          <p:nvPr>
            <p:ph type="body" idx="1"/>
          </p:nvPr>
        </p:nvSpPr>
        <p:spPr/>
        <p:txBody>
          <a:bodyPr/>
          <a:lstStyle/>
          <a:p>
            <a:endParaRPr lang="de-DE" altLang="de-DE"/>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BC6A93E-3F2E-408C-9528-1B85F823351E}" type="slidenum">
              <a:rPr lang="de-DE" altLang="de-DE"/>
              <a:pPr/>
              <a:t>43</a:t>
            </a:fld>
            <a:endParaRPr lang="de-DE" altLang="de-DE"/>
          </a:p>
        </p:txBody>
      </p:sp>
      <p:sp>
        <p:nvSpPr>
          <p:cNvPr id="378882" name="Rectangle 2"/>
          <p:cNvSpPr>
            <a:spLocks noRot="1" noChangeArrowheads="1" noTextEdit="1"/>
          </p:cNvSpPr>
          <p:nvPr>
            <p:ph type="sldImg"/>
          </p:nvPr>
        </p:nvSpPr>
        <p:spPr>
          <a:ln/>
        </p:spPr>
      </p:sp>
      <p:sp>
        <p:nvSpPr>
          <p:cNvPr id="378883" name="Rectangle 3"/>
          <p:cNvSpPr>
            <a:spLocks noGrp="1" noChangeArrowheads="1"/>
          </p:cNvSpPr>
          <p:nvPr>
            <p:ph type="body" idx="1"/>
          </p:nvPr>
        </p:nvSpPr>
        <p:spPr/>
        <p:txBody>
          <a:bodyPr/>
          <a:lstStyle/>
          <a:p>
            <a:endParaRPr lang="de-DE" altLang="de-DE"/>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11ECED0-6F30-4E91-9118-089B81BEC0C9}" type="slidenum">
              <a:rPr lang="de-DE" altLang="de-DE"/>
              <a:pPr/>
              <a:t>44</a:t>
            </a:fld>
            <a:endParaRPr lang="de-DE" altLang="de-DE"/>
          </a:p>
        </p:txBody>
      </p:sp>
      <p:sp>
        <p:nvSpPr>
          <p:cNvPr id="379906" name="Rectangle 2"/>
          <p:cNvSpPr>
            <a:spLocks noRot="1" noChangeArrowheads="1" noTextEdit="1"/>
          </p:cNvSpPr>
          <p:nvPr>
            <p:ph type="sldImg"/>
          </p:nvPr>
        </p:nvSpPr>
        <p:spPr>
          <a:ln/>
        </p:spPr>
      </p:sp>
      <p:sp>
        <p:nvSpPr>
          <p:cNvPr id="379907" name="Rectangle 3"/>
          <p:cNvSpPr>
            <a:spLocks noGrp="1" noChangeArrowheads="1"/>
          </p:cNvSpPr>
          <p:nvPr>
            <p:ph type="body" idx="1"/>
          </p:nvPr>
        </p:nvSpPr>
        <p:spPr/>
        <p:txBody>
          <a:bodyPr/>
          <a:lstStyle/>
          <a:p>
            <a:endParaRPr lang="de-DE" altLang="de-DE"/>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11CD090-5B70-4B31-89D4-44E6E655ADEB}" type="slidenum">
              <a:rPr lang="de-DE" altLang="de-DE"/>
              <a:pPr/>
              <a:t>45</a:t>
            </a:fld>
            <a:endParaRPr lang="de-DE" altLang="de-DE"/>
          </a:p>
        </p:txBody>
      </p:sp>
      <p:sp>
        <p:nvSpPr>
          <p:cNvPr id="380930" name="Rectangle 2"/>
          <p:cNvSpPr>
            <a:spLocks noRot="1" noChangeArrowheads="1" noTextEdit="1"/>
          </p:cNvSpPr>
          <p:nvPr>
            <p:ph type="sldImg"/>
          </p:nvPr>
        </p:nvSpPr>
        <p:spPr>
          <a:ln/>
        </p:spPr>
      </p:sp>
      <p:sp>
        <p:nvSpPr>
          <p:cNvPr id="380931" name="Rectangle 3"/>
          <p:cNvSpPr>
            <a:spLocks noGrp="1" noChangeArrowheads="1"/>
          </p:cNvSpPr>
          <p:nvPr>
            <p:ph type="body" idx="1"/>
          </p:nvPr>
        </p:nvSpPr>
        <p:spPr/>
        <p:txBody>
          <a:bodyPr/>
          <a:lstStyle/>
          <a:p>
            <a:endParaRPr lang="de-DE" altLang="de-DE"/>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66EBBAC-6C2A-44E2-95AE-BD90E9B9D2D7}" type="slidenum">
              <a:rPr lang="de-DE" altLang="de-DE"/>
              <a:pPr/>
              <a:t>46</a:t>
            </a:fld>
            <a:endParaRPr lang="de-DE" altLang="de-DE"/>
          </a:p>
        </p:txBody>
      </p:sp>
      <p:sp>
        <p:nvSpPr>
          <p:cNvPr id="381954" name="Rectangle 2"/>
          <p:cNvSpPr>
            <a:spLocks noRot="1" noChangeArrowheads="1" noTextEdit="1"/>
          </p:cNvSpPr>
          <p:nvPr>
            <p:ph type="sldImg"/>
          </p:nvPr>
        </p:nvSpPr>
        <p:spPr>
          <a:ln/>
        </p:spPr>
      </p:sp>
      <p:sp>
        <p:nvSpPr>
          <p:cNvPr id="381955" name="Rectangle 3"/>
          <p:cNvSpPr>
            <a:spLocks noGrp="1" noChangeArrowheads="1"/>
          </p:cNvSpPr>
          <p:nvPr>
            <p:ph type="body" idx="1"/>
          </p:nvPr>
        </p:nvSpPr>
        <p:spPr/>
        <p:txBody>
          <a:bodyPr/>
          <a:lstStyle/>
          <a:p>
            <a:endParaRPr lang="de-DE" altLang="de-DE"/>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95DEA45-A4E2-4074-9F0C-20CE1B810BAF}" type="slidenum">
              <a:rPr lang="de-DE" altLang="de-DE"/>
              <a:pPr/>
              <a:t>47</a:t>
            </a:fld>
            <a:endParaRPr lang="de-DE" altLang="de-DE"/>
          </a:p>
        </p:txBody>
      </p:sp>
      <p:sp>
        <p:nvSpPr>
          <p:cNvPr id="382978" name="Rectangle 2"/>
          <p:cNvSpPr>
            <a:spLocks noRot="1" noChangeArrowheads="1" noTextEdit="1"/>
          </p:cNvSpPr>
          <p:nvPr>
            <p:ph type="sldImg"/>
          </p:nvPr>
        </p:nvSpPr>
        <p:spPr>
          <a:ln/>
        </p:spPr>
      </p:sp>
      <p:sp>
        <p:nvSpPr>
          <p:cNvPr id="382979" name="Rectangle 3"/>
          <p:cNvSpPr>
            <a:spLocks noGrp="1" noChangeArrowheads="1"/>
          </p:cNvSpPr>
          <p:nvPr>
            <p:ph type="body" idx="1"/>
          </p:nvPr>
        </p:nvSpPr>
        <p:spPr/>
        <p:txBody>
          <a:bodyPr/>
          <a:lstStyle/>
          <a:p>
            <a:endParaRPr lang="de-DE" altLang="de-DE"/>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3DEDB0E-FD74-4E9F-B416-8DB68D3D6D6E}" type="slidenum">
              <a:rPr lang="de-DE" altLang="de-DE"/>
              <a:pPr/>
              <a:t>5</a:t>
            </a:fld>
            <a:endParaRPr lang="de-DE" altLang="de-DE"/>
          </a:p>
        </p:txBody>
      </p:sp>
      <p:sp>
        <p:nvSpPr>
          <p:cNvPr id="340994" name="Rectangle 2"/>
          <p:cNvSpPr>
            <a:spLocks noRot="1" noChangeArrowheads="1" noTextEdit="1"/>
          </p:cNvSpPr>
          <p:nvPr>
            <p:ph type="sldImg"/>
          </p:nvPr>
        </p:nvSpPr>
        <p:spPr>
          <a:ln/>
        </p:spPr>
      </p:sp>
      <p:sp>
        <p:nvSpPr>
          <p:cNvPr id="340995" name="Rectangle 3"/>
          <p:cNvSpPr>
            <a:spLocks noGrp="1" noChangeArrowheads="1"/>
          </p:cNvSpPr>
          <p:nvPr>
            <p:ph type="body" idx="1"/>
          </p:nvPr>
        </p:nvSpPr>
        <p:spPr/>
        <p:txBody>
          <a:bodyPr/>
          <a:lstStyle/>
          <a:p>
            <a:endParaRPr lang="de-DE" altLang="de-DE"/>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3EBF070-6FEF-4872-B728-9456BAAF8D8F}" type="slidenum">
              <a:rPr lang="de-DE" altLang="de-DE"/>
              <a:pPr/>
              <a:t>6</a:t>
            </a:fld>
            <a:endParaRPr lang="de-DE" altLang="de-DE"/>
          </a:p>
        </p:txBody>
      </p:sp>
      <p:sp>
        <p:nvSpPr>
          <p:cNvPr id="342018" name="Rectangle 2"/>
          <p:cNvSpPr>
            <a:spLocks noRot="1" noChangeArrowheads="1" noTextEdit="1"/>
          </p:cNvSpPr>
          <p:nvPr>
            <p:ph type="sldImg"/>
          </p:nvPr>
        </p:nvSpPr>
        <p:spPr>
          <a:ln/>
        </p:spPr>
      </p:sp>
      <p:sp>
        <p:nvSpPr>
          <p:cNvPr id="342019" name="Rectangle 3"/>
          <p:cNvSpPr>
            <a:spLocks noGrp="1" noChangeArrowheads="1"/>
          </p:cNvSpPr>
          <p:nvPr>
            <p:ph type="body" idx="1"/>
          </p:nvPr>
        </p:nvSpPr>
        <p:spPr/>
        <p:txBody>
          <a:bodyPr/>
          <a:lstStyle/>
          <a:p>
            <a:endParaRPr lang="de-DE" altLang="de-DE"/>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81679F4-4730-4912-AAE3-758C0585BE0D}" type="slidenum">
              <a:rPr lang="de-DE" altLang="de-DE"/>
              <a:pPr/>
              <a:t>7</a:t>
            </a:fld>
            <a:endParaRPr lang="de-DE" altLang="de-DE"/>
          </a:p>
        </p:txBody>
      </p:sp>
      <p:sp>
        <p:nvSpPr>
          <p:cNvPr id="343042" name="Rectangle 2"/>
          <p:cNvSpPr>
            <a:spLocks noRot="1" noChangeArrowheads="1" noTextEdit="1"/>
          </p:cNvSpPr>
          <p:nvPr>
            <p:ph type="sldImg"/>
          </p:nvPr>
        </p:nvSpPr>
        <p:spPr>
          <a:ln/>
        </p:spPr>
      </p:sp>
      <p:sp>
        <p:nvSpPr>
          <p:cNvPr id="343043" name="Rectangle 3"/>
          <p:cNvSpPr>
            <a:spLocks noGrp="1" noChangeArrowheads="1"/>
          </p:cNvSpPr>
          <p:nvPr>
            <p:ph type="body" idx="1"/>
          </p:nvPr>
        </p:nvSpPr>
        <p:spPr/>
        <p:txBody>
          <a:bodyPr/>
          <a:lstStyle/>
          <a:p>
            <a:endParaRPr lang="de-DE" altLang="de-DE"/>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470BC5A-758D-4075-9AAB-BF498F688D0F}" type="slidenum">
              <a:rPr lang="de-DE" altLang="de-DE"/>
              <a:pPr/>
              <a:t>8</a:t>
            </a:fld>
            <a:endParaRPr lang="de-DE" altLang="de-DE"/>
          </a:p>
        </p:txBody>
      </p:sp>
      <p:sp>
        <p:nvSpPr>
          <p:cNvPr id="344066" name="Rectangle 2"/>
          <p:cNvSpPr>
            <a:spLocks noRot="1" noChangeArrowheads="1" noTextEdit="1"/>
          </p:cNvSpPr>
          <p:nvPr>
            <p:ph type="sldImg"/>
          </p:nvPr>
        </p:nvSpPr>
        <p:spPr>
          <a:ln/>
        </p:spPr>
      </p:sp>
      <p:sp>
        <p:nvSpPr>
          <p:cNvPr id="344067" name="Rectangle 3"/>
          <p:cNvSpPr>
            <a:spLocks noGrp="1" noChangeArrowheads="1"/>
          </p:cNvSpPr>
          <p:nvPr>
            <p:ph type="body" idx="1"/>
          </p:nvPr>
        </p:nvSpPr>
        <p:spPr/>
        <p:txBody>
          <a:bodyPr/>
          <a:lstStyle/>
          <a:p>
            <a:endParaRPr lang="de-DE" altLang="de-DE"/>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4665BF6-FAC9-46C6-B0C6-C2165E8142E6}" type="slidenum">
              <a:rPr lang="de-DE" altLang="de-DE"/>
              <a:pPr/>
              <a:t>9</a:t>
            </a:fld>
            <a:endParaRPr lang="de-DE" altLang="de-DE"/>
          </a:p>
        </p:txBody>
      </p:sp>
      <p:sp>
        <p:nvSpPr>
          <p:cNvPr id="345090" name="Rectangle 2"/>
          <p:cNvSpPr>
            <a:spLocks noRot="1" noChangeArrowheads="1" noTextEdit="1"/>
          </p:cNvSpPr>
          <p:nvPr>
            <p:ph type="sldImg"/>
          </p:nvPr>
        </p:nvSpPr>
        <p:spPr>
          <a:ln/>
        </p:spPr>
      </p:sp>
      <p:sp>
        <p:nvSpPr>
          <p:cNvPr id="345091" name="Rectangle 3"/>
          <p:cNvSpPr>
            <a:spLocks noGrp="1" noChangeArrowheads="1"/>
          </p:cNvSpPr>
          <p:nvPr>
            <p:ph type="body" idx="1"/>
          </p:nvPr>
        </p:nvSpPr>
        <p:spPr/>
        <p:txBody>
          <a:bodyPr/>
          <a:lstStyle/>
          <a:p>
            <a:endParaRPr lang="de-DE" altLang="de-DE"/>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type="title" preserve="1">
  <p:cSld name="Titelfolie">
    <p:spTree>
      <p:nvGrpSpPr>
        <p:cNvPr id="1" name=""/>
        <p:cNvGrpSpPr/>
        <p:nvPr/>
      </p:nvGrpSpPr>
      <p:grpSpPr>
        <a:xfrm>
          <a:off x="0" y="0"/>
          <a:ext cx="0" cy="0"/>
          <a:chOff x="0" y="0"/>
          <a:chExt cx="0" cy="0"/>
        </a:xfrm>
      </p:grpSpPr>
      <p:sp>
        <p:nvSpPr>
          <p:cNvPr id="332802" name="Rectangle 2"/>
          <p:cNvSpPr>
            <a:spLocks noGrp="1" noChangeArrowheads="1"/>
          </p:cNvSpPr>
          <p:nvPr>
            <p:ph type="ctrTitle" sz="quarter"/>
          </p:nvPr>
        </p:nvSpPr>
        <p:spPr>
          <a:xfrm>
            <a:off x="685800" y="2286000"/>
            <a:ext cx="7772400" cy="1143000"/>
          </a:xfrm>
        </p:spPr>
        <p:txBody>
          <a:bodyPr/>
          <a:lstStyle>
            <a:lvl1pPr>
              <a:defRPr/>
            </a:lvl1pPr>
          </a:lstStyle>
          <a:p>
            <a:pPr lvl="0"/>
            <a:r>
              <a:rPr lang="de-DE" altLang="de-DE" noProof="0" smtClean="0"/>
              <a:t>Hier klicken, um Master-Titelformat zu bearbeiten.</a:t>
            </a:r>
          </a:p>
        </p:txBody>
      </p:sp>
      <p:sp>
        <p:nvSpPr>
          <p:cNvPr id="332803" name="Rectangle 3"/>
          <p:cNvSpPr>
            <a:spLocks noGrp="1" noChangeArrowheads="1"/>
          </p:cNvSpPr>
          <p:nvPr>
            <p:ph type="subTitle" sz="quarter" idx="1"/>
          </p:nvPr>
        </p:nvSpPr>
        <p:spPr>
          <a:xfrm>
            <a:off x="2057400" y="4114800"/>
            <a:ext cx="6400800" cy="1752600"/>
          </a:xfrm>
        </p:spPr>
        <p:txBody>
          <a:bodyPr/>
          <a:lstStyle>
            <a:lvl1pPr marL="536575" indent="-536575">
              <a:defRPr>
                <a:effectLst/>
              </a:defRPr>
            </a:lvl1pPr>
          </a:lstStyle>
          <a:p>
            <a:pPr lvl="0"/>
            <a:r>
              <a:rPr lang="de-DE" altLang="de-DE" noProof="0" smtClean="0"/>
              <a:t>Hier klicken, um Master-Untertitelformat zu bearbeiten.</a:t>
            </a:r>
          </a:p>
        </p:txBody>
      </p:sp>
      <p:sp>
        <p:nvSpPr>
          <p:cNvPr id="332804" name="Rectangle 4"/>
          <p:cNvSpPr>
            <a:spLocks noGrp="1" noChangeArrowheads="1"/>
          </p:cNvSpPr>
          <p:nvPr>
            <p:ph type="dt" sz="quarter" idx="2"/>
          </p:nvPr>
        </p:nvSpPr>
        <p:spPr/>
        <p:txBody>
          <a:bodyPr/>
          <a:lstStyle>
            <a:lvl1pPr>
              <a:defRPr/>
            </a:lvl1pPr>
          </a:lstStyle>
          <a:p>
            <a:endParaRPr lang="de-DE" altLang="de-DE"/>
          </a:p>
        </p:txBody>
      </p:sp>
      <p:sp>
        <p:nvSpPr>
          <p:cNvPr id="332805" name="Rectangle 5"/>
          <p:cNvSpPr>
            <a:spLocks noGrp="1" noChangeArrowheads="1"/>
          </p:cNvSpPr>
          <p:nvPr>
            <p:ph type="ftr" sz="quarter" idx="3"/>
          </p:nvPr>
        </p:nvSpPr>
        <p:spPr bwMode="auto">
          <a:xfrm>
            <a:off x="3124200" y="6172200"/>
            <a:ext cx="2895600" cy="45720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none" lIns="92075" tIns="46038" rIns="92075" bIns="46038" numCol="1" anchor="ctr" anchorCtr="0" compatLnSpc="1">
            <a:prstTxWarp prst="textNoShape">
              <a:avLst/>
            </a:prstTxWarp>
          </a:bodyPr>
          <a:lstStyle>
            <a:lvl1pPr>
              <a:defRPr sz="1400">
                <a:effectLst/>
              </a:defRPr>
            </a:lvl1pPr>
          </a:lstStyle>
          <a:p>
            <a:endParaRPr lang="de-DE" altLang="de-DE"/>
          </a:p>
        </p:txBody>
      </p:sp>
      <p:sp>
        <p:nvSpPr>
          <p:cNvPr id="332806" name="Rectangle 6"/>
          <p:cNvSpPr>
            <a:spLocks noGrp="1" noChangeArrowheads="1"/>
          </p:cNvSpPr>
          <p:nvPr>
            <p:ph type="sldNum" sz="quarter" idx="4"/>
          </p:nvPr>
        </p:nvSpPr>
        <p:spPr/>
        <p:txBody>
          <a:bodyPr/>
          <a:lstStyle>
            <a:lvl1pPr>
              <a:defRPr/>
            </a:lvl1pPr>
          </a:lstStyle>
          <a:p>
            <a:endParaRPr lang="de-DE" altLang="de-DE"/>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lvl1pPr>
              <a:defRPr/>
            </a:lvl1pPr>
          </a:lstStyle>
          <a:p>
            <a:endParaRPr lang="de-DE" altLang="de-DE"/>
          </a:p>
        </p:txBody>
      </p:sp>
      <p:sp>
        <p:nvSpPr>
          <p:cNvPr id="5" name="Foliennummernplatzhalter 4"/>
          <p:cNvSpPr>
            <a:spLocks noGrp="1"/>
          </p:cNvSpPr>
          <p:nvPr>
            <p:ph type="sldNum" sz="quarter" idx="11"/>
          </p:nvPr>
        </p:nvSpPr>
        <p:spPr/>
        <p:txBody>
          <a:bodyPr/>
          <a:lstStyle>
            <a:lvl1pPr>
              <a:defRPr/>
            </a:lvl1pPr>
          </a:lstStyle>
          <a:p>
            <a:endParaRPr lang="de-DE" altLang="de-DE"/>
          </a:p>
        </p:txBody>
      </p:sp>
    </p:spTree>
    <p:extLst>
      <p:ext uri="{BB962C8B-B14F-4D97-AF65-F5344CB8AC3E}">
        <p14:creationId xmlns:p14="http://schemas.microsoft.com/office/powerpoint/2010/main" val="4228609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750050" y="765175"/>
            <a:ext cx="2165350" cy="5330825"/>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250825" y="765175"/>
            <a:ext cx="6346825" cy="5330825"/>
          </a:xfrm>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lvl1pPr>
              <a:defRPr/>
            </a:lvl1pPr>
          </a:lstStyle>
          <a:p>
            <a:endParaRPr lang="de-DE" altLang="de-DE"/>
          </a:p>
        </p:txBody>
      </p:sp>
      <p:sp>
        <p:nvSpPr>
          <p:cNvPr id="5" name="Foliennummernplatzhalter 4"/>
          <p:cNvSpPr>
            <a:spLocks noGrp="1"/>
          </p:cNvSpPr>
          <p:nvPr>
            <p:ph type="sldNum" sz="quarter" idx="11"/>
          </p:nvPr>
        </p:nvSpPr>
        <p:spPr/>
        <p:txBody>
          <a:bodyPr/>
          <a:lstStyle>
            <a:lvl1pPr>
              <a:defRPr/>
            </a:lvl1pPr>
          </a:lstStyle>
          <a:p>
            <a:endParaRPr lang="de-DE" altLang="de-DE"/>
          </a:p>
        </p:txBody>
      </p:sp>
    </p:spTree>
    <p:extLst>
      <p:ext uri="{BB962C8B-B14F-4D97-AF65-F5344CB8AC3E}">
        <p14:creationId xmlns:p14="http://schemas.microsoft.com/office/powerpoint/2010/main" val="19477806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lvl1pPr>
              <a:defRPr/>
            </a:lvl1pPr>
          </a:lstStyle>
          <a:p>
            <a:endParaRPr lang="de-DE" altLang="de-DE"/>
          </a:p>
        </p:txBody>
      </p:sp>
      <p:sp>
        <p:nvSpPr>
          <p:cNvPr id="5" name="Foliennummernplatzhalter 4"/>
          <p:cNvSpPr>
            <a:spLocks noGrp="1"/>
          </p:cNvSpPr>
          <p:nvPr>
            <p:ph type="sldNum" sz="quarter" idx="11"/>
          </p:nvPr>
        </p:nvSpPr>
        <p:spPr/>
        <p:txBody>
          <a:bodyPr/>
          <a:lstStyle>
            <a:lvl1pPr>
              <a:defRPr/>
            </a:lvl1pPr>
          </a:lstStyle>
          <a:p>
            <a:endParaRPr lang="de-DE" altLang="de-DE"/>
          </a:p>
        </p:txBody>
      </p:sp>
    </p:spTree>
    <p:extLst>
      <p:ext uri="{BB962C8B-B14F-4D97-AF65-F5344CB8AC3E}">
        <p14:creationId xmlns:p14="http://schemas.microsoft.com/office/powerpoint/2010/main" val="2547809401"/>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smtClean="0"/>
              <a:t>Textmasterformat bearbeiten</a:t>
            </a:r>
          </a:p>
        </p:txBody>
      </p:sp>
      <p:sp>
        <p:nvSpPr>
          <p:cNvPr id="4" name="Datumsplatzhalter 3"/>
          <p:cNvSpPr>
            <a:spLocks noGrp="1"/>
          </p:cNvSpPr>
          <p:nvPr>
            <p:ph type="dt" sz="half" idx="10"/>
          </p:nvPr>
        </p:nvSpPr>
        <p:spPr/>
        <p:txBody>
          <a:bodyPr/>
          <a:lstStyle>
            <a:lvl1pPr>
              <a:defRPr/>
            </a:lvl1pPr>
          </a:lstStyle>
          <a:p>
            <a:endParaRPr lang="de-DE" altLang="de-DE"/>
          </a:p>
        </p:txBody>
      </p:sp>
      <p:sp>
        <p:nvSpPr>
          <p:cNvPr id="5" name="Foliennummernplatzhalter 4"/>
          <p:cNvSpPr>
            <a:spLocks noGrp="1"/>
          </p:cNvSpPr>
          <p:nvPr>
            <p:ph type="sldNum" sz="quarter" idx="11"/>
          </p:nvPr>
        </p:nvSpPr>
        <p:spPr/>
        <p:txBody>
          <a:bodyPr/>
          <a:lstStyle>
            <a:lvl1pPr>
              <a:defRPr/>
            </a:lvl1pPr>
          </a:lstStyle>
          <a:p>
            <a:endParaRPr lang="de-DE" altLang="de-DE"/>
          </a:p>
        </p:txBody>
      </p:sp>
    </p:spTree>
    <p:extLst>
      <p:ext uri="{BB962C8B-B14F-4D97-AF65-F5344CB8AC3E}">
        <p14:creationId xmlns:p14="http://schemas.microsoft.com/office/powerpoint/2010/main" val="7268790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250825" y="1752600"/>
            <a:ext cx="4256088"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659313" y="1752600"/>
            <a:ext cx="4256087"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Datumsplatzhalter 4"/>
          <p:cNvSpPr>
            <a:spLocks noGrp="1"/>
          </p:cNvSpPr>
          <p:nvPr>
            <p:ph type="dt" sz="half" idx="10"/>
          </p:nvPr>
        </p:nvSpPr>
        <p:spPr/>
        <p:txBody>
          <a:bodyPr/>
          <a:lstStyle>
            <a:lvl1pPr>
              <a:defRPr/>
            </a:lvl1pPr>
          </a:lstStyle>
          <a:p>
            <a:endParaRPr lang="de-DE" altLang="de-DE"/>
          </a:p>
        </p:txBody>
      </p:sp>
      <p:sp>
        <p:nvSpPr>
          <p:cNvPr id="6" name="Foliennummernplatzhalter 5"/>
          <p:cNvSpPr>
            <a:spLocks noGrp="1"/>
          </p:cNvSpPr>
          <p:nvPr>
            <p:ph type="sldNum" sz="quarter" idx="11"/>
          </p:nvPr>
        </p:nvSpPr>
        <p:spPr/>
        <p:txBody>
          <a:bodyPr/>
          <a:lstStyle>
            <a:lvl1pPr>
              <a:defRPr/>
            </a:lvl1pPr>
          </a:lstStyle>
          <a:p>
            <a:endParaRPr lang="de-DE" altLang="de-DE"/>
          </a:p>
        </p:txBody>
      </p:sp>
    </p:spTree>
    <p:extLst>
      <p:ext uri="{BB962C8B-B14F-4D97-AF65-F5344CB8AC3E}">
        <p14:creationId xmlns:p14="http://schemas.microsoft.com/office/powerpoint/2010/main" val="39557736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Datumsplatzhalter 6"/>
          <p:cNvSpPr>
            <a:spLocks noGrp="1"/>
          </p:cNvSpPr>
          <p:nvPr>
            <p:ph type="dt" sz="half" idx="10"/>
          </p:nvPr>
        </p:nvSpPr>
        <p:spPr/>
        <p:txBody>
          <a:bodyPr/>
          <a:lstStyle>
            <a:lvl1pPr>
              <a:defRPr/>
            </a:lvl1pPr>
          </a:lstStyle>
          <a:p>
            <a:endParaRPr lang="de-DE" altLang="de-DE"/>
          </a:p>
        </p:txBody>
      </p:sp>
      <p:sp>
        <p:nvSpPr>
          <p:cNvPr id="8" name="Foliennummernplatzhalter 7"/>
          <p:cNvSpPr>
            <a:spLocks noGrp="1"/>
          </p:cNvSpPr>
          <p:nvPr>
            <p:ph type="sldNum" sz="quarter" idx="11"/>
          </p:nvPr>
        </p:nvSpPr>
        <p:spPr/>
        <p:txBody>
          <a:bodyPr/>
          <a:lstStyle>
            <a:lvl1pPr>
              <a:defRPr/>
            </a:lvl1pPr>
          </a:lstStyle>
          <a:p>
            <a:endParaRPr lang="de-DE" altLang="de-DE"/>
          </a:p>
        </p:txBody>
      </p:sp>
    </p:spTree>
    <p:extLst>
      <p:ext uri="{BB962C8B-B14F-4D97-AF65-F5344CB8AC3E}">
        <p14:creationId xmlns:p14="http://schemas.microsoft.com/office/powerpoint/2010/main" val="1206675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Datumsplatzhalter 2"/>
          <p:cNvSpPr>
            <a:spLocks noGrp="1"/>
          </p:cNvSpPr>
          <p:nvPr>
            <p:ph type="dt" sz="half" idx="10"/>
          </p:nvPr>
        </p:nvSpPr>
        <p:spPr/>
        <p:txBody>
          <a:bodyPr/>
          <a:lstStyle>
            <a:lvl1pPr>
              <a:defRPr/>
            </a:lvl1pPr>
          </a:lstStyle>
          <a:p>
            <a:endParaRPr lang="de-DE" altLang="de-DE"/>
          </a:p>
        </p:txBody>
      </p:sp>
      <p:sp>
        <p:nvSpPr>
          <p:cNvPr id="4" name="Foliennummernplatzhalter 3"/>
          <p:cNvSpPr>
            <a:spLocks noGrp="1"/>
          </p:cNvSpPr>
          <p:nvPr>
            <p:ph type="sldNum" sz="quarter" idx="11"/>
          </p:nvPr>
        </p:nvSpPr>
        <p:spPr/>
        <p:txBody>
          <a:bodyPr/>
          <a:lstStyle>
            <a:lvl1pPr>
              <a:defRPr/>
            </a:lvl1pPr>
          </a:lstStyle>
          <a:p>
            <a:endParaRPr lang="de-DE" altLang="de-DE"/>
          </a:p>
        </p:txBody>
      </p:sp>
    </p:spTree>
    <p:extLst>
      <p:ext uri="{BB962C8B-B14F-4D97-AF65-F5344CB8AC3E}">
        <p14:creationId xmlns:p14="http://schemas.microsoft.com/office/powerpoint/2010/main" val="258328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lvl1pPr>
              <a:defRPr/>
            </a:lvl1pPr>
          </a:lstStyle>
          <a:p>
            <a:endParaRPr lang="de-DE" altLang="de-DE"/>
          </a:p>
        </p:txBody>
      </p:sp>
      <p:sp>
        <p:nvSpPr>
          <p:cNvPr id="3" name="Foliennummernplatzhalter 2"/>
          <p:cNvSpPr>
            <a:spLocks noGrp="1"/>
          </p:cNvSpPr>
          <p:nvPr>
            <p:ph type="sldNum" sz="quarter" idx="11"/>
          </p:nvPr>
        </p:nvSpPr>
        <p:spPr/>
        <p:txBody>
          <a:bodyPr/>
          <a:lstStyle>
            <a:lvl1pPr>
              <a:defRPr/>
            </a:lvl1pPr>
          </a:lstStyle>
          <a:p>
            <a:endParaRPr lang="de-DE" altLang="de-DE"/>
          </a:p>
        </p:txBody>
      </p:sp>
    </p:spTree>
    <p:extLst>
      <p:ext uri="{BB962C8B-B14F-4D97-AF65-F5344CB8AC3E}">
        <p14:creationId xmlns:p14="http://schemas.microsoft.com/office/powerpoint/2010/main" val="6521327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umsplatzhalter 4"/>
          <p:cNvSpPr>
            <a:spLocks noGrp="1"/>
          </p:cNvSpPr>
          <p:nvPr>
            <p:ph type="dt" sz="half" idx="10"/>
          </p:nvPr>
        </p:nvSpPr>
        <p:spPr/>
        <p:txBody>
          <a:bodyPr/>
          <a:lstStyle>
            <a:lvl1pPr>
              <a:defRPr/>
            </a:lvl1pPr>
          </a:lstStyle>
          <a:p>
            <a:endParaRPr lang="de-DE" altLang="de-DE"/>
          </a:p>
        </p:txBody>
      </p:sp>
      <p:sp>
        <p:nvSpPr>
          <p:cNvPr id="6" name="Foliennummernplatzhalter 5"/>
          <p:cNvSpPr>
            <a:spLocks noGrp="1"/>
          </p:cNvSpPr>
          <p:nvPr>
            <p:ph type="sldNum" sz="quarter" idx="11"/>
          </p:nvPr>
        </p:nvSpPr>
        <p:spPr/>
        <p:txBody>
          <a:bodyPr/>
          <a:lstStyle>
            <a:lvl1pPr>
              <a:defRPr/>
            </a:lvl1pPr>
          </a:lstStyle>
          <a:p>
            <a:endParaRPr lang="de-DE" altLang="de-DE"/>
          </a:p>
        </p:txBody>
      </p:sp>
    </p:spTree>
    <p:extLst>
      <p:ext uri="{BB962C8B-B14F-4D97-AF65-F5344CB8AC3E}">
        <p14:creationId xmlns:p14="http://schemas.microsoft.com/office/powerpoint/2010/main" val="23096884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umsplatzhalter 4"/>
          <p:cNvSpPr>
            <a:spLocks noGrp="1"/>
          </p:cNvSpPr>
          <p:nvPr>
            <p:ph type="dt" sz="half" idx="10"/>
          </p:nvPr>
        </p:nvSpPr>
        <p:spPr/>
        <p:txBody>
          <a:bodyPr/>
          <a:lstStyle>
            <a:lvl1pPr>
              <a:defRPr/>
            </a:lvl1pPr>
          </a:lstStyle>
          <a:p>
            <a:endParaRPr lang="de-DE" altLang="de-DE"/>
          </a:p>
        </p:txBody>
      </p:sp>
      <p:sp>
        <p:nvSpPr>
          <p:cNvPr id="6" name="Foliennummernplatzhalter 5"/>
          <p:cNvSpPr>
            <a:spLocks noGrp="1"/>
          </p:cNvSpPr>
          <p:nvPr>
            <p:ph type="sldNum" sz="quarter" idx="11"/>
          </p:nvPr>
        </p:nvSpPr>
        <p:spPr/>
        <p:txBody>
          <a:bodyPr/>
          <a:lstStyle>
            <a:lvl1pPr>
              <a:defRPr/>
            </a:lvl1pPr>
          </a:lstStyle>
          <a:p>
            <a:endParaRPr lang="de-DE" altLang="de-DE"/>
          </a:p>
        </p:txBody>
      </p:sp>
    </p:spTree>
    <p:extLst>
      <p:ext uri="{BB962C8B-B14F-4D97-AF65-F5344CB8AC3E}">
        <p14:creationId xmlns:p14="http://schemas.microsoft.com/office/powerpoint/2010/main" val="26941167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31778" name="Rectangle 2"/>
          <p:cNvSpPr>
            <a:spLocks noGrp="1" noChangeArrowheads="1"/>
          </p:cNvSpPr>
          <p:nvPr>
            <p:ph type="title"/>
          </p:nvPr>
        </p:nvSpPr>
        <p:spPr bwMode="auto">
          <a:xfrm>
            <a:off x="250825" y="765175"/>
            <a:ext cx="8642350" cy="987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2075" tIns="46038" rIns="92075" bIns="46038" numCol="1" anchor="ctr" anchorCtr="0" compatLnSpc="1">
            <a:prstTxWarp prst="textNoShape">
              <a:avLst/>
            </a:prstTxWarp>
          </a:bodyPr>
          <a:lstStyle/>
          <a:p>
            <a:pPr lvl="0"/>
            <a:r>
              <a:rPr lang="de-DE" altLang="de-DE" smtClean="0"/>
              <a:t>Hier klicken, um Master-Titelformat zu bearbeiten.</a:t>
            </a:r>
          </a:p>
        </p:txBody>
      </p:sp>
      <p:sp>
        <p:nvSpPr>
          <p:cNvPr id="331779" name="Rectangle 3"/>
          <p:cNvSpPr>
            <a:spLocks noGrp="1" noChangeArrowheads="1"/>
          </p:cNvSpPr>
          <p:nvPr>
            <p:ph type="body" idx="1"/>
          </p:nvPr>
        </p:nvSpPr>
        <p:spPr bwMode="auto">
          <a:xfrm>
            <a:off x="250825" y="1752600"/>
            <a:ext cx="8664575" cy="434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2075" tIns="46038" rIns="92075" bIns="46038" numCol="1" anchor="t" anchorCtr="0" compatLnSpc="1">
            <a:prstTxWarp prst="textNoShape">
              <a:avLst/>
            </a:prstTxWarp>
          </a:bodyPr>
          <a:lstStyle/>
          <a:p>
            <a:pPr lvl="0"/>
            <a:r>
              <a:rPr lang="de-DE" altLang="de-DE" smtClean="0"/>
              <a:t>Hier klicken, um Master-Textformat zu bearbeiten.</a:t>
            </a:r>
          </a:p>
          <a:p>
            <a:pPr lvl="1"/>
            <a:r>
              <a:rPr lang="de-DE" altLang="de-DE" smtClean="0"/>
              <a:t>Zweite Ebene</a:t>
            </a:r>
          </a:p>
          <a:p>
            <a:pPr lvl="2"/>
            <a:r>
              <a:rPr lang="de-DE" altLang="de-DE" smtClean="0"/>
              <a:t>Dritte Ebene</a:t>
            </a:r>
          </a:p>
          <a:p>
            <a:pPr lvl="3"/>
            <a:r>
              <a:rPr lang="de-DE" altLang="de-DE" smtClean="0"/>
              <a:t>Vierte Ebene</a:t>
            </a:r>
          </a:p>
          <a:p>
            <a:pPr lvl="4"/>
            <a:r>
              <a:rPr lang="de-DE" altLang="de-DE" smtClean="0"/>
              <a:t>Fünfte Ebene</a:t>
            </a:r>
          </a:p>
        </p:txBody>
      </p:sp>
      <p:sp>
        <p:nvSpPr>
          <p:cNvPr id="331780" name="Rectangle 4"/>
          <p:cNvSpPr>
            <a:spLocks noGrp="1" noChangeArrowheads="1"/>
          </p:cNvSpPr>
          <p:nvPr>
            <p:ph type="dt" sz="half" idx="2"/>
          </p:nvPr>
        </p:nvSpPr>
        <p:spPr bwMode="auto">
          <a:xfrm>
            <a:off x="685800" y="61722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none" lIns="92075" tIns="46038" rIns="92075" bIns="46038" numCol="1" anchor="ctr" anchorCtr="0" compatLnSpc="1">
            <a:prstTxWarp prst="textNoShape">
              <a:avLst/>
            </a:prstTxWarp>
          </a:bodyPr>
          <a:lstStyle>
            <a:lvl1pPr algn="l">
              <a:defRPr sz="1400">
                <a:effectLst/>
              </a:defRPr>
            </a:lvl1pPr>
          </a:lstStyle>
          <a:p>
            <a:endParaRPr lang="de-DE" altLang="de-DE"/>
          </a:p>
        </p:txBody>
      </p:sp>
      <p:sp>
        <p:nvSpPr>
          <p:cNvPr id="331781" name="Rectangle 5"/>
          <p:cNvSpPr>
            <a:spLocks noGrp="1" noChangeArrowheads="1"/>
          </p:cNvSpPr>
          <p:nvPr>
            <p:ph type="sldNum" sz="quarter" idx="4"/>
          </p:nvPr>
        </p:nvSpPr>
        <p:spPr bwMode="auto">
          <a:xfrm>
            <a:off x="6553200" y="61722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none" lIns="92075" tIns="46038" rIns="92075" bIns="46038" numCol="1" anchor="ctr" anchorCtr="0" compatLnSpc="1">
            <a:prstTxWarp prst="textNoShape">
              <a:avLst/>
            </a:prstTxWarp>
          </a:bodyPr>
          <a:lstStyle>
            <a:lvl1pPr algn="r">
              <a:defRPr sz="1400">
                <a:effectLst/>
              </a:defRPr>
            </a:lvl1pPr>
          </a:lstStyle>
          <a:p>
            <a:endParaRPr lang="de-DE" altLang="de-DE"/>
          </a:p>
        </p:txBody>
      </p:sp>
      <p:pic>
        <p:nvPicPr>
          <p:cNvPr id="331782" name="Picture 6" descr="phonologie"/>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700338" y="115888"/>
            <a:ext cx="3671887" cy="523875"/>
          </a:xfrm>
          <a:prstGeom prst="rect">
            <a:avLst/>
          </a:prstGeom>
          <a:noFill/>
          <a:extLst>
            <a:ext uri="{909E8E84-426E-40DD-AFC4-6F175D3DCCD1}">
              <a14:hiddenFill xmlns:a14="http://schemas.microsoft.com/office/drawing/2010/main">
                <a:solidFill>
                  <a:srgbClr val="FFFFFF"/>
                </a:solidFill>
              </a14:hiddenFill>
            </a:ext>
          </a:extLst>
        </p:spPr>
      </p:pic>
      <p:pic>
        <p:nvPicPr>
          <p:cNvPr id="331783" name="Picture 7" descr="khw"/>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58763" y="-11113"/>
            <a:ext cx="857250" cy="762001"/>
          </a:xfrm>
          <a:prstGeom prst="rect">
            <a:avLst/>
          </a:prstGeom>
          <a:noFill/>
          <a:extLst>
            <a:ext uri="{909E8E84-426E-40DD-AFC4-6F175D3DCCD1}">
              <a14:hiddenFill xmlns:a14="http://schemas.microsoft.com/office/drawing/2010/main">
                <a:solidFill>
                  <a:srgbClr val="FFFFFF"/>
                </a:solidFill>
              </a14:hiddenFill>
            </a:ext>
          </a:extLst>
        </p:spPr>
      </p:pic>
      <p:sp>
        <p:nvSpPr>
          <p:cNvPr id="331784" name="Line 8"/>
          <p:cNvSpPr>
            <a:spLocks noChangeShapeType="1"/>
          </p:cNvSpPr>
          <p:nvPr/>
        </p:nvSpPr>
        <p:spPr bwMode="auto">
          <a:xfrm>
            <a:off x="250825" y="765175"/>
            <a:ext cx="8642350" cy="0"/>
          </a:xfrm>
          <a:prstGeom prst="line">
            <a:avLst/>
          </a:prstGeom>
          <a:noFill/>
          <a:ln w="38100" cap="sq">
            <a:solidFill>
              <a:schemeClr val="tx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a:p>
        </p:txBody>
      </p:sp>
    </p:spTree>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Ls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31779">
                                            <p:txEl>
                                              <p:pRg st="0" end="0"/>
                                            </p:txEl>
                                          </p:spTgt>
                                        </p:tgtEl>
                                        <p:attrNameLst>
                                          <p:attrName>style.visibility</p:attrName>
                                        </p:attrNameLst>
                                      </p:cBhvr>
                                      <p:to>
                                        <p:strVal val="visible"/>
                                      </p:to>
                                    </p:set>
                                    <p:animEffect transition="in" filter="wipe(left)">
                                      <p:cBhvr>
                                        <p:cTn id="7" dur="500"/>
                                        <p:tgtEl>
                                          <p:spTgt spid="33177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31779">
                                            <p:txEl>
                                              <p:pRg st="1" end="1"/>
                                            </p:txEl>
                                          </p:spTgt>
                                        </p:tgtEl>
                                        <p:attrNameLst>
                                          <p:attrName>style.visibility</p:attrName>
                                        </p:attrNameLst>
                                      </p:cBhvr>
                                      <p:to>
                                        <p:strVal val="visible"/>
                                      </p:to>
                                    </p:set>
                                    <p:animEffect transition="in" filter="wipe(left)">
                                      <p:cBhvr>
                                        <p:cTn id="12" dur="500"/>
                                        <p:tgtEl>
                                          <p:spTgt spid="331779">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31779">
                                            <p:txEl>
                                              <p:pRg st="2" end="2"/>
                                            </p:txEl>
                                          </p:spTgt>
                                        </p:tgtEl>
                                        <p:attrNameLst>
                                          <p:attrName>style.visibility</p:attrName>
                                        </p:attrNameLst>
                                      </p:cBhvr>
                                      <p:to>
                                        <p:strVal val="visible"/>
                                      </p:to>
                                    </p:set>
                                    <p:animEffect transition="in" filter="wipe(left)">
                                      <p:cBhvr>
                                        <p:cTn id="17" dur="500"/>
                                        <p:tgtEl>
                                          <p:spTgt spid="331779">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31779">
                                            <p:txEl>
                                              <p:pRg st="3" end="3"/>
                                            </p:txEl>
                                          </p:spTgt>
                                        </p:tgtEl>
                                        <p:attrNameLst>
                                          <p:attrName>style.visibility</p:attrName>
                                        </p:attrNameLst>
                                      </p:cBhvr>
                                      <p:to>
                                        <p:strVal val="visible"/>
                                      </p:to>
                                    </p:set>
                                    <p:animEffect transition="in" filter="wipe(left)">
                                      <p:cBhvr>
                                        <p:cTn id="22" dur="500"/>
                                        <p:tgtEl>
                                          <p:spTgt spid="331779">
                                            <p:txEl>
                                              <p:pRg st="3" end="3"/>
                                            </p:txEl>
                                          </p:spTgt>
                                        </p:tgtEl>
                                      </p:cBhvr>
                                    </p:animEffect>
                                  </p:childTnLst>
                                </p:cTn>
                              </p:par>
                              <p:par>
                                <p:cTn id="23" presetID="22" presetClass="entr" presetSubtype="8" fill="hold" grpId="0" nodeType="withEffect">
                                  <p:stCondLst>
                                    <p:cond delay="0"/>
                                  </p:stCondLst>
                                  <p:childTnLst>
                                    <p:set>
                                      <p:cBhvr>
                                        <p:cTn id="24" dur="1" fill="hold">
                                          <p:stCondLst>
                                            <p:cond delay="0"/>
                                          </p:stCondLst>
                                        </p:cTn>
                                        <p:tgtEl>
                                          <p:spTgt spid="331779">
                                            <p:txEl>
                                              <p:pRg st="4" end="4"/>
                                            </p:txEl>
                                          </p:spTgt>
                                        </p:tgtEl>
                                        <p:attrNameLst>
                                          <p:attrName>style.visibility</p:attrName>
                                        </p:attrNameLst>
                                      </p:cBhvr>
                                      <p:to>
                                        <p:strVal val="visible"/>
                                      </p:to>
                                    </p:set>
                                    <p:animEffect transition="in" filter="wipe(left)">
                                      <p:cBhvr>
                                        <p:cTn id="25" dur="500"/>
                                        <p:tgtEl>
                                          <p:spTgt spid="33177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1779" grpId="0" build="p" bldLvl="4" autoUpdateAnimBg="0">
        <p:tmplLst>
          <p:tmpl lvl="1">
            <p:tnLst>
              <p:par>
                <p:cTn presetID="22" presetClass="entr" presetSubtype="8" fill="hold" nodeType="clickEffect">
                  <p:stCondLst>
                    <p:cond delay="0"/>
                  </p:stCondLst>
                  <p:childTnLst>
                    <p:set>
                      <p:cBhvr>
                        <p:cTn dur="1" fill="hold">
                          <p:stCondLst>
                            <p:cond delay="0"/>
                          </p:stCondLst>
                        </p:cTn>
                        <p:tgtEl>
                          <p:spTgt spid="331779"/>
                        </p:tgtEl>
                        <p:attrNameLst>
                          <p:attrName>style.visibility</p:attrName>
                        </p:attrNameLst>
                      </p:cBhvr>
                      <p:to>
                        <p:strVal val="visible"/>
                      </p:to>
                    </p:set>
                    <p:animEffect transition="in" filter="wipe(left)">
                      <p:cBhvr>
                        <p:cTn dur="500"/>
                        <p:tgtEl>
                          <p:spTgt spid="331779"/>
                        </p:tgtEl>
                      </p:cBhvr>
                    </p:animEffect>
                  </p:childTnLst>
                </p:cTn>
              </p:par>
            </p:tnLst>
          </p:tmpl>
          <p:tmpl lvl="2">
            <p:tnLst>
              <p:par>
                <p:cTn presetID="22" presetClass="entr" presetSubtype="8" fill="hold" nodeType="clickEffect">
                  <p:stCondLst>
                    <p:cond delay="0"/>
                  </p:stCondLst>
                  <p:childTnLst>
                    <p:set>
                      <p:cBhvr>
                        <p:cTn dur="1" fill="hold">
                          <p:stCondLst>
                            <p:cond delay="0"/>
                          </p:stCondLst>
                        </p:cTn>
                        <p:tgtEl>
                          <p:spTgt spid="331779"/>
                        </p:tgtEl>
                        <p:attrNameLst>
                          <p:attrName>style.visibility</p:attrName>
                        </p:attrNameLst>
                      </p:cBhvr>
                      <p:to>
                        <p:strVal val="visible"/>
                      </p:to>
                    </p:set>
                    <p:animEffect transition="in" filter="wipe(left)">
                      <p:cBhvr>
                        <p:cTn dur="500"/>
                        <p:tgtEl>
                          <p:spTgt spid="331779"/>
                        </p:tgtEl>
                      </p:cBhvr>
                    </p:animEffect>
                  </p:childTnLst>
                </p:cTn>
              </p:par>
            </p:tnLst>
          </p:tmpl>
          <p:tmpl lvl="3">
            <p:tnLst>
              <p:par>
                <p:cTn presetID="22" presetClass="entr" presetSubtype="8" fill="hold" nodeType="clickEffect">
                  <p:stCondLst>
                    <p:cond delay="0"/>
                  </p:stCondLst>
                  <p:childTnLst>
                    <p:set>
                      <p:cBhvr>
                        <p:cTn dur="1" fill="hold">
                          <p:stCondLst>
                            <p:cond delay="0"/>
                          </p:stCondLst>
                        </p:cTn>
                        <p:tgtEl>
                          <p:spTgt spid="331779"/>
                        </p:tgtEl>
                        <p:attrNameLst>
                          <p:attrName>style.visibility</p:attrName>
                        </p:attrNameLst>
                      </p:cBhvr>
                      <p:to>
                        <p:strVal val="visible"/>
                      </p:to>
                    </p:set>
                    <p:animEffect transition="in" filter="wipe(left)">
                      <p:cBhvr>
                        <p:cTn dur="500"/>
                        <p:tgtEl>
                          <p:spTgt spid="331779"/>
                        </p:tgtEl>
                      </p:cBhvr>
                    </p:animEffect>
                  </p:childTnLst>
                </p:cTn>
              </p:par>
            </p:tnLst>
          </p:tmpl>
          <p:tmpl lvl="4">
            <p:tnLst>
              <p:par>
                <p:cTn presetID="22" presetClass="entr" presetSubtype="8" fill="hold" nodeType="clickEffect">
                  <p:stCondLst>
                    <p:cond delay="0"/>
                  </p:stCondLst>
                  <p:childTnLst>
                    <p:set>
                      <p:cBhvr>
                        <p:cTn dur="1" fill="hold">
                          <p:stCondLst>
                            <p:cond delay="0"/>
                          </p:stCondLst>
                        </p:cTn>
                        <p:tgtEl>
                          <p:spTgt spid="331779"/>
                        </p:tgtEl>
                        <p:attrNameLst>
                          <p:attrName>style.visibility</p:attrName>
                        </p:attrNameLst>
                      </p:cBhvr>
                      <p:to>
                        <p:strVal val="visible"/>
                      </p:to>
                    </p:set>
                    <p:animEffect transition="in" filter="wipe(left)">
                      <p:cBhvr>
                        <p:cTn dur="500"/>
                        <p:tgtEl>
                          <p:spTgt spid="331779"/>
                        </p:tgtEl>
                      </p:cBhvr>
                    </p:animEffect>
                  </p:childTnLst>
                </p:cTn>
              </p:par>
            </p:tnLst>
          </p:tmpl>
          <p:tmpl lvl="5">
            <p:tnLst>
              <p:par>
                <p:cTn presetID="22" presetClass="entr" presetSubtype="8" fill="hold" nodeType="withEffect">
                  <p:stCondLst>
                    <p:cond delay="0"/>
                  </p:stCondLst>
                  <p:childTnLst>
                    <p:set>
                      <p:cBhvr>
                        <p:cTn dur="1" fill="hold">
                          <p:stCondLst>
                            <p:cond delay="0"/>
                          </p:stCondLst>
                        </p:cTn>
                        <p:tgtEl>
                          <p:spTgt spid="331779"/>
                        </p:tgtEl>
                        <p:attrNameLst>
                          <p:attrName>style.visibility</p:attrName>
                        </p:attrNameLst>
                      </p:cBhvr>
                      <p:to>
                        <p:strVal val="visible"/>
                      </p:to>
                    </p:set>
                    <p:animEffect transition="in" filter="wipe(left)">
                      <p:cBhvr>
                        <p:cTn dur="500"/>
                        <p:tgtEl>
                          <p:spTgt spid="331779"/>
                        </p:tgtEl>
                      </p:cBhvr>
                    </p:animEffect>
                  </p:childTnLst>
                </p:cTn>
              </p:par>
            </p:tnLst>
          </p:tmpl>
        </p:tmplLst>
      </p:bldP>
    </p:bldLst>
  </p:timing>
  <p:txStyles>
    <p:titleStyle>
      <a:lvl1pPr algn="ctr" rtl="0" eaLnBrk="0" fontAlgn="base" hangingPunct="0">
        <a:spcBef>
          <a:spcPct val="0"/>
        </a:spcBef>
        <a:spcAft>
          <a:spcPct val="0"/>
        </a:spcAft>
        <a:defRPr kumimoji="1" sz="2800">
          <a:solidFill>
            <a:schemeClr val="tx2"/>
          </a:solidFill>
          <a:effectLst>
            <a:outerShdw blurRad="38100" dist="38100" dir="2700000" algn="tl">
              <a:srgbClr val="C0C0C0"/>
            </a:outerShdw>
          </a:effectLst>
          <a:latin typeface="+mj-lt"/>
          <a:ea typeface="+mj-ea"/>
          <a:cs typeface="+mj-cs"/>
        </a:defRPr>
      </a:lvl1pPr>
      <a:lvl2pPr algn="ctr" rtl="0" eaLnBrk="0" fontAlgn="base" hangingPunct="0">
        <a:spcBef>
          <a:spcPct val="0"/>
        </a:spcBef>
        <a:spcAft>
          <a:spcPct val="0"/>
        </a:spcAft>
        <a:defRPr kumimoji="1" sz="2800">
          <a:solidFill>
            <a:schemeClr val="tx2"/>
          </a:solidFill>
          <a:effectLst>
            <a:outerShdw blurRad="38100" dist="38100" dir="2700000" algn="tl">
              <a:srgbClr val="C0C0C0"/>
            </a:outerShdw>
          </a:effectLst>
          <a:latin typeface="Tahoma" pitchFamily="34" charset="0"/>
        </a:defRPr>
      </a:lvl2pPr>
      <a:lvl3pPr algn="ctr" rtl="0" eaLnBrk="0" fontAlgn="base" hangingPunct="0">
        <a:spcBef>
          <a:spcPct val="0"/>
        </a:spcBef>
        <a:spcAft>
          <a:spcPct val="0"/>
        </a:spcAft>
        <a:defRPr kumimoji="1" sz="2800">
          <a:solidFill>
            <a:schemeClr val="tx2"/>
          </a:solidFill>
          <a:effectLst>
            <a:outerShdw blurRad="38100" dist="38100" dir="2700000" algn="tl">
              <a:srgbClr val="C0C0C0"/>
            </a:outerShdw>
          </a:effectLst>
          <a:latin typeface="Tahoma" pitchFamily="34" charset="0"/>
        </a:defRPr>
      </a:lvl3pPr>
      <a:lvl4pPr algn="ctr" rtl="0" eaLnBrk="0" fontAlgn="base" hangingPunct="0">
        <a:spcBef>
          <a:spcPct val="0"/>
        </a:spcBef>
        <a:spcAft>
          <a:spcPct val="0"/>
        </a:spcAft>
        <a:defRPr kumimoji="1" sz="2800">
          <a:solidFill>
            <a:schemeClr val="tx2"/>
          </a:solidFill>
          <a:effectLst>
            <a:outerShdw blurRad="38100" dist="38100" dir="2700000" algn="tl">
              <a:srgbClr val="C0C0C0"/>
            </a:outerShdw>
          </a:effectLst>
          <a:latin typeface="Tahoma" pitchFamily="34" charset="0"/>
        </a:defRPr>
      </a:lvl4pPr>
      <a:lvl5pPr algn="ctr" rtl="0" eaLnBrk="0" fontAlgn="base" hangingPunct="0">
        <a:spcBef>
          <a:spcPct val="0"/>
        </a:spcBef>
        <a:spcAft>
          <a:spcPct val="0"/>
        </a:spcAft>
        <a:defRPr kumimoji="1" sz="2800">
          <a:solidFill>
            <a:schemeClr val="tx2"/>
          </a:solidFill>
          <a:effectLst>
            <a:outerShdw blurRad="38100" dist="38100" dir="2700000" algn="tl">
              <a:srgbClr val="C0C0C0"/>
            </a:outerShdw>
          </a:effectLst>
          <a:latin typeface="Tahoma" pitchFamily="34" charset="0"/>
        </a:defRPr>
      </a:lvl5pPr>
      <a:lvl6pPr marL="457200" algn="ctr" rtl="0" eaLnBrk="0" fontAlgn="base" hangingPunct="0">
        <a:spcBef>
          <a:spcPct val="0"/>
        </a:spcBef>
        <a:spcAft>
          <a:spcPct val="0"/>
        </a:spcAft>
        <a:defRPr kumimoji="1" sz="2800">
          <a:solidFill>
            <a:schemeClr val="tx2"/>
          </a:solidFill>
          <a:effectLst>
            <a:outerShdw blurRad="38100" dist="38100" dir="2700000" algn="tl">
              <a:srgbClr val="C0C0C0"/>
            </a:outerShdw>
          </a:effectLst>
          <a:latin typeface="Tahoma" pitchFamily="34" charset="0"/>
        </a:defRPr>
      </a:lvl6pPr>
      <a:lvl7pPr marL="914400" algn="ctr" rtl="0" eaLnBrk="0" fontAlgn="base" hangingPunct="0">
        <a:spcBef>
          <a:spcPct val="0"/>
        </a:spcBef>
        <a:spcAft>
          <a:spcPct val="0"/>
        </a:spcAft>
        <a:defRPr kumimoji="1" sz="2800">
          <a:solidFill>
            <a:schemeClr val="tx2"/>
          </a:solidFill>
          <a:effectLst>
            <a:outerShdw blurRad="38100" dist="38100" dir="2700000" algn="tl">
              <a:srgbClr val="C0C0C0"/>
            </a:outerShdw>
          </a:effectLst>
          <a:latin typeface="Tahoma" pitchFamily="34" charset="0"/>
        </a:defRPr>
      </a:lvl7pPr>
      <a:lvl8pPr marL="1371600" algn="ctr" rtl="0" eaLnBrk="0" fontAlgn="base" hangingPunct="0">
        <a:spcBef>
          <a:spcPct val="0"/>
        </a:spcBef>
        <a:spcAft>
          <a:spcPct val="0"/>
        </a:spcAft>
        <a:defRPr kumimoji="1" sz="2800">
          <a:solidFill>
            <a:schemeClr val="tx2"/>
          </a:solidFill>
          <a:effectLst>
            <a:outerShdw blurRad="38100" dist="38100" dir="2700000" algn="tl">
              <a:srgbClr val="C0C0C0"/>
            </a:outerShdw>
          </a:effectLst>
          <a:latin typeface="Tahoma" pitchFamily="34" charset="0"/>
        </a:defRPr>
      </a:lvl8pPr>
      <a:lvl9pPr marL="1828800" algn="ctr" rtl="0" eaLnBrk="0" fontAlgn="base" hangingPunct="0">
        <a:spcBef>
          <a:spcPct val="0"/>
        </a:spcBef>
        <a:spcAft>
          <a:spcPct val="0"/>
        </a:spcAft>
        <a:defRPr kumimoji="1" sz="2800">
          <a:solidFill>
            <a:schemeClr val="tx2"/>
          </a:solidFill>
          <a:effectLst>
            <a:outerShdw blurRad="38100" dist="38100" dir="2700000" algn="tl">
              <a:srgbClr val="C0C0C0"/>
            </a:outerShdw>
          </a:effectLst>
          <a:latin typeface="Tahoma" pitchFamily="34" charset="0"/>
        </a:defRPr>
      </a:lvl9pPr>
    </p:titleStyle>
    <p:bodyStyle>
      <a:lvl1pPr marL="342900" indent="-342900" algn="l" rtl="0" eaLnBrk="0" fontAlgn="base" hangingPunct="0">
        <a:spcBef>
          <a:spcPct val="20000"/>
        </a:spcBef>
        <a:spcAft>
          <a:spcPct val="0"/>
        </a:spcAft>
        <a:buClr>
          <a:schemeClr val="accent2"/>
        </a:buClr>
        <a:buFont typeface="Wingdings 2" pitchFamily="18" charset="2"/>
        <a:buChar char="°"/>
        <a:defRPr kumimoji="1" sz="2400">
          <a:solidFill>
            <a:schemeClr val="tx1"/>
          </a:solidFill>
          <a:effectLst>
            <a:outerShdw blurRad="38100" dist="38100" dir="2700000" algn="tl">
              <a:srgbClr val="C0C0C0"/>
            </a:outerShdw>
          </a:effectLst>
          <a:latin typeface="+mn-lt"/>
          <a:ea typeface="+mn-ea"/>
          <a:cs typeface="+mn-cs"/>
        </a:defRPr>
      </a:lvl1pPr>
      <a:lvl2pPr marL="742950" indent="-285750" algn="l" rtl="0" eaLnBrk="0" fontAlgn="base" hangingPunct="0">
        <a:spcBef>
          <a:spcPct val="20000"/>
        </a:spcBef>
        <a:spcAft>
          <a:spcPct val="0"/>
        </a:spcAft>
        <a:buClr>
          <a:schemeClr val="accent2"/>
        </a:buClr>
        <a:buFont typeface="Wingdings 3" pitchFamily="18" charset="2"/>
        <a:buChar char="u"/>
        <a:defRPr kumimoji="1" sz="2000">
          <a:solidFill>
            <a:schemeClr val="tx1"/>
          </a:solidFill>
          <a:effectLst>
            <a:outerShdw blurRad="38100" dist="38100" dir="2700000" algn="tl">
              <a:srgbClr val="C0C0C0"/>
            </a:outerShdw>
          </a:effectLst>
          <a:latin typeface="+mn-lt"/>
        </a:defRPr>
      </a:lvl2pPr>
      <a:lvl3pPr marL="1143000" indent="-228600" algn="l" rtl="0" eaLnBrk="0" fontAlgn="base" hangingPunct="0">
        <a:spcBef>
          <a:spcPct val="20000"/>
        </a:spcBef>
        <a:spcAft>
          <a:spcPct val="0"/>
        </a:spcAft>
        <a:buClr>
          <a:schemeClr val="accent2"/>
        </a:buClr>
        <a:buSzPct val="80000"/>
        <a:buFont typeface="Wingdings" pitchFamily="2" charset="2"/>
        <a:buChar char="¨"/>
        <a:defRPr kumimoji="1">
          <a:solidFill>
            <a:schemeClr val="tx1"/>
          </a:solidFill>
          <a:effectLst>
            <a:outerShdw blurRad="38100" dist="38100" dir="2700000" algn="tl">
              <a:srgbClr val="C0C0C0"/>
            </a:outerShdw>
          </a:effectLst>
          <a:latin typeface="+mn-lt"/>
        </a:defRPr>
      </a:lvl3pPr>
      <a:lvl4pPr marL="1600200" indent="-228600" algn="l" rtl="0" eaLnBrk="0" fontAlgn="base" hangingPunct="0">
        <a:spcBef>
          <a:spcPct val="20000"/>
        </a:spcBef>
        <a:spcAft>
          <a:spcPct val="0"/>
        </a:spcAft>
        <a:buChar char="–"/>
        <a:defRPr kumimoji="1" sz="1600">
          <a:solidFill>
            <a:schemeClr val="tx1"/>
          </a:solidFill>
          <a:effectLst>
            <a:outerShdw blurRad="38100" dist="38100" dir="2700000" algn="tl">
              <a:srgbClr val="C0C0C0"/>
            </a:outerShdw>
          </a:effectLst>
          <a:latin typeface="+mn-lt"/>
        </a:defRPr>
      </a:lvl4pPr>
      <a:lvl5pPr marL="2057400" indent="-228600" algn="l" rtl="0" eaLnBrk="0" fontAlgn="base" hangingPunct="0">
        <a:spcBef>
          <a:spcPct val="20000"/>
        </a:spcBef>
        <a:spcAft>
          <a:spcPct val="0"/>
        </a:spcAft>
        <a:buClr>
          <a:schemeClr val="accent2"/>
        </a:buClr>
        <a:buFont typeface="Wingdings" pitchFamily="2" charset="2"/>
        <a:buChar char="§"/>
        <a:defRPr kumimoji="1" sz="1400">
          <a:solidFill>
            <a:schemeClr val="tx1"/>
          </a:solidFill>
          <a:effectLst>
            <a:outerShdw blurRad="38100" dist="38100" dir="2700000" algn="tl">
              <a:srgbClr val="C0C0C0"/>
            </a:outerShdw>
          </a:effectLst>
          <a:latin typeface="+mn-lt"/>
        </a:defRPr>
      </a:lvl5pPr>
      <a:lvl6pPr marL="2514600" indent="-228600" algn="l" rtl="0" eaLnBrk="0" fontAlgn="base" hangingPunct="0">
        <a:spcBef>
          <a:spcPct val="20000"/>
        </a:spcBef>
        <a:spcAft>
          <a:spcPct val="0"/>
        </a:spcAft>
        <a:buClr>
          <a:schemeClr val="accent2"/>
        </a:buClr>
        <a:buFont typeface="Wingdings" pitchFamily="2" charset="2"/>
        <a:buChar char="§"/>
        <a:defRPr kumimoji="1" sz="1400">
          <a:solidFill>
            <a:schemeClr val="tx1"/>
          </a:solidFill>
          <a:effectLst>
            <a:outerShdw blurRad="38100" dist="38100" dir="2700000" algn="tl">
              <a:srgbClr val="C0C0C0"/>
            </a:outerShdw>
          </a:effectLst>
          <a:latin typeface="+mn-lt"/>
        </a:defRPr>
      </a:lvl6pPr>
      <a:lvl7pPr marL="2971800" indent="-228600" algn="l" rtl="0" eaLnBrk="0" fontAlgn="base" hangingPunct="0">
        <a:spcBef>
          <a:spcPct val="20000"/>
        </a:spcBef>
        <a:spcAft>
          <a:spcPct val="0"/>
        </a:spcAft>
        <a:buClr>
          <a:schemeClr val="accent2"/>
        </a:buClr>
        <a:buFont typeface="Wingdings" pitchFamily="2" charset="2"/>
        <a:buChar char="§"/>
        <a:defRPr kumimoji="1" sz="1400">
          <a:solidFill>
            <a:schemeClr val="tx1"/>
          </a:solidFill>
          <a:effectLst>
            <a:outerShdw blurRad="38100" dist="38100" dir="2700000" algn="tl">
              <a:srgbClr val="C0C0C0"/>
            </a:outerShdw>
          </a:effectLst>
          <a:latin typeface="+mn-lt"/>
        </a:defRPr>
      </a:lvl7pPr>
      <a:lvl8pPr marL="3429000" indent="-228600" algn="l" rtl="0" eaLnBrk="0" fontAlgn="base" hangingPunct="0">
        <a:spcBef>
          <a:spcPct val="20000"/>
        </a:spcBef>
        <a:spcAft>
          <a:spcPct val="0"/>
        </a:spcAft>
        <a:buClr>
          <a:schemeClr val="accent2"/>
        </a:buClr>
        <a:buFont typeface="Wingdings" pitchFamily="2" charset="2"/>
        <a:buChar char="§"/>
        <a:defRPr kumimoji="1" sz="1400">
          <a:solidFill>
            <a:schemeClr val="tx1"/>
          </a:solidFill>
          <a:effectLst>
            <a:outerShdw blurRad="38100" dist="38100" dir="2700000" algn="tl">
              <a:srgbClr val="C0C0C0"/>
            </a:outerShdw>
          </a:effectLst>
          <a:latin typeface="+mn-lt"/>
        </a:defRPr>
      </a:lvl8pPr>
      <a:lvl9pPr marL="3886200" indent="-228600" algn="l" rtl="0" eaLnBrk="0" fontAlgn="base" hangingPunct="0">
        <a:spcBef>
          <a:spcPct val="20000"/>
        </a:spcBef>
        <a:spcAft>
          <a:spcPct val="0"/>
        </a:spcAft>
        <a:buClr>
          <a:schemeClr val="accent2"/>
        </a:buClr>
        <a:buFont typeface="Wingdings" pitchFamily="2" charset="2"/>
        <a:buChar char="§"/>
        <a:defRPr kumimoji="1" sz="1400">
          <a:solidFill>
            <a:schemeClr val="tx1"/>
          </a:solidFill>
          <a:effectLst>
            <a:outerShdw blurRad="38100" dist="38100" dir="2700000" algn="tl">
              <a:srgbClr val="C0C0C0"/>
            </a:outerShdw>
          </a:effectLst>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ChangeArrowheads="1"/>
          </p:cNvSpPr>
          <p:nvPr>
            <p:ph type="ctrTitle"/>
          </p:nvPr>
        </p:nvSpPr>
        <p:spPr>
          <a:noFill/>
          <a:ln/>
        </p:spPr>
        <p:txBody>
          <a:bodyPr/>
          <a:lstStyle/>
          <a:p>
            <a:r>
              <a:rPr lang="de-DE" altLang="de-DE"/>
              <a:t>Einführung in die </a:t>
            </a:r>
            <a:br>
              <a:rPr lang="de-DE" altLang="de-DE"/>
            </a:br>
            <a:r>
              <a:rPr lang="de-DE" altLang="de-DE"/>
              <a:t>Phonetik und Phonologie</a:t>
            </a:r>
          </a:p>
        </p:txBody>
      </p:sp>
      <p:sp>
        <p:nvSpPr>
          <p:cNvPr id="4099" name="Rectangle 3"/>
          <p:cNvSpPr>
            <a:spLocks noChangeArrowheads="1"/>
          </p:cNvSpPr>
          <p:nvPr>
            <p:ph type="subTitle" idx="1"/>
          </p:nvPr>
        </p:nvSpPr>
        <p:spPr>
          <a:noFill/>
          <a:ln/>
        </p:spPr>
        <p:txBody>
          <a:bodyPr/>
          <a:lstStyle/>
          <a:p>
            <a:r>
              <a:rPr lang="de-DE" altLang="de-DE"/>
              <a:t>Phonologische Analyse</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9794" name="Rectangle 2"/>
          <p:cNvSpPr>
            <a:spLocks noGrp="1" noChangeArrowheads="1"/>
          </p:cNvSpPr>
          <p:nvPr>
            <p:ph type="title"/>
          </p:nvPr>
        </p:nvSpPr>
        <p:spPr/>
        <p:txBody>
          <a:bodyPr/>
          <a:lstStyle/>
          <a:p>
            <a:r>
              <a:rPr lang="de-DE" altLang="de-DE"/>
              <a:t>Aufzeichnung der Sprachdaten</a:t>
            </a:r>
          </a:p>
        </p:txBody>
      </p:sp>
      <p:sp>
        <p:nvSpPr>
          <p:cNvPr id="289795" name="Rectangle 3"/>
          <p:cNvSpPr>
            <a:spLocks noGrp="1" noChangeArrowheads="1"/>
          </p:cNvSpPr>
          <p:nvPr>
            <p:ph type="body" idx="1"/>
          </p:nvPr>
        </p:nvSpPr>
        <p:spPr/>
        <p:txBody>
          <a:bodyPr/>
          <a:lstStyle/>
          <a:p>
            <a:pPr marL="0" indent="0" algn="just">
              <a:buFont typeface="Wingdings 2" pitchFamily="18" charset="2"/>
              <a:buNone/>
              <a:tabLst>
                <a:tab pos="1339850" algn="l"/>
                <a:tab pos="3616325" algn="l"/>
              </a:tabLst>
            </a:pPr>
            <a:r>
              <a:rPr lang="de-DE" altLang="de-DE" dirty="0">
                <a:solidFill>
                  <a:srgbClr val="0066FF"/>
                </a:solidFill>
                <a:cs typeface="Times New Roman" pitchFamily="18" charset="0"/>
              </a:rPr>
              <a:t>[</a:t>
            </a:r>
            <a:r>
              <a:rPr lang="de-DE" altLang="de-DE" dirty="0" err="1">
                <a:solidFill>
                  <a:srgbClr val="0066FF"/>
                </a:solidFill>
                <a:cs typeface="Times New Roman" pitchFamily="18" charset="0"/>
              </a:rPr>
              <a:t>tap</a:t>
            </a:r>
            <a:r>
              <a:rPr lang="de-DE" altLang="de-DE" dirty="0">
                <a:solidFill>
                  <a:srgbClr val="0066FF"/>
                </a:solidFill>
                <a:cs typeface="Times New Roman" pitchFamily="18" charset="0"/>
              </a:rPr>
              <a:t>]	'jeder'		[</a:t>
            </a:r>
            <a:r>
              <a:rPr lang="de-DE" altLang="de-DE" dirty="0" err="1">
                <a:solidFill>
                  <a:srgbClr val="0066FF"/>
                </a:solidFill>
                <a:cs typeface="Times New Roman" pitchFamily="18" charset="0"/>
              </a:rPr>
              <a:t>tab</a:t>
            </a:r>
            <a:r>
              <a:rPr lang="de-DE" altLang="de-DE" dirty="0">
                <a:solidFill>
                  <a:srgbClr val="0066FF"/>
                </a:solidFill>
                <a:cs typeface="Times New Roman" pitchFamily="18" charset="0"/>
              </a:rPr>
              <a:t>]		'Nerv'</a:t>
            </a:r>
          </a:p>
          <a:p>
            <a:pPr marL="0" indent="0" algn="just">
              <a:buFont typeface="Wingdings 2" pitchFamily="18" charset="2"/>
              <a:buNone/>
              <a:tabLst>
                <a:tab pos="1339850" algn="l"/>
                <a:tab pos="3616325" algn="l"/>
              </a:tabLst>
            </a:pPr>
            <a:r>
              <a:rPr lang="de-DE" altLang="de-DE" dirty="0">
                <a:solidFill>
                  <a:srgbClr val="0066FF"/>
                </a:solidFill>
                <a:cs typeface="Times New Roman" pitchFamily="18" charset="0"/>
              </a:rPr>
              <a:t>[</a:t>
            </a:r>
            <a:r>
              <a:rPr lang="de-DE" altLang="de-DE" dirty="0" err="1">
                <a:solidFill>
                  <a:srgbClr val="0066FF"/>
                </a:solidFill>
                <a:cs typeface="Times New Roman" pitchFamily="18" charset="0"/>
              </a:rPr>
              <a:t>nat</a:t>
            </a:r>
            <a:r>
              <a:rPr lang="de-DE" altLang="de-DE" dirty="0">
                <a:solidFill>
                  <a:srgbClr val="0066FF"/>
                </a:solidFill>
                <a:cs typeface="Times New Roman" pitchFamily="18" charset="0"/>
              </a:rPr>
              <a:t>]	'arbeiten'	[</a:t>
            </a:r>
            <a:r>
              <a:rPr lang="de-DE" altLang="de-DE" dirty="0" err="1">
                <a:solidFill>
                  <a:srgbClr val="0066FF"/>
                </a:solidFill>
                <a:cs typeface="Times New Roman" pitchFamily="18" charset="0"/>
              </a:rPr>
              <a:t>gana</a:t>
            </a:r>
            <a:r>
              <a:rPr lang="de-DE" altLang="de-DE" dirty="0">
                <a:solidFill>
                  <a:srgbClr val="0066FF"/>
                </a:solidFill>
                <a:cs typeface="Times New Roman" pitchFamily="18" charset="0"/>
              </a:rPr>
              <a:t>]		'Affe'</a:t>
            </a:r>
          </a:p>
          <a:p>
            <a:pPr marL="0" indent="0" algn="just">
              <a:buFont typeface="Wingdings 2" pitchFamily="18" charset="2"/>
              <a:buNone/>
              <a:tabLst>
                <a:tab pos="1339850" algn="l"/>
                <a:tab pos="3616325" algn="l"/>
              </a:tabLst>
            </a:pPr>
            <a:r>
              <a:rPr lang="de-DE" altLang="de-DE" dirty="0">
                <a:solidFill>
                  <a:srgbClr val="0066FF"/>
                </a:solidFill>
                <a:cs typeface="Times New Roman" pitchFamily="18" charset="0"/>
              </a:rPr>
              <a:t>[</a:t>
            </a:r>
            <a:r>
              <a:rPr lang="de-DE" altLang="de-DE" dirty="0" err="1">
                <a:solidFill>
                  <a:srgbClr val="0066FF"/>
                </a:solidFill>
                <a:cs typeface="Times New Roman" pitchFamily="18" charset="0"/>
              </a:rPr>
              <a:t>kana</a:t>
            </a:r>
            <a:r>
              <a:rPr lang="de-DE" altLang="de-DE" dirty="0">
                <a:solidFill>
                  <a:srgbClr val="0066FF"/>
                </a:solidFill>
                <a:cs typeface="Times New Roman" pitchFamily="18" charset="0"/>
              </a:rPr>
              <a:t>]	'Gürtel'	[tan]		'Frucht'</a:t>
            </a:r>
          </a:p>
          <a:p>
            <a:pPr marL="0" indent="0" algn="just">
              <a:buFont typeface="Wingdings 2" pitchFamily="18" charset="2"/>
              <a:buNone/>
              <a:tabLst>
                <a:tab pos="1339850" algn="l"/>
                <a:tab pos="3616325" algn="l"/>
              </a:tabLst>
            </a:pPr>
            <a:r>
              <a:rPr lang="de-DE" altLang="de-DE" dirty="0">
                <a:solidFill>
                  <a:srgbClr val="0066FF"/>
                </a:solidFill>
                <a:cs typeface="Times New Roman" pitchFamily="18" charset="0"/>
              </a:rPr>
              <a:t>[</a:t>
            </a:r>
            <a:r>
              <a:rPr lang="de-DE" altLang="de-DE" dirty="0" err="1">
                <a:solidFill>
                  <a:srgbClr val="0066FF"/>
                </a:solidFill>
                <a:cs typeface="Times New Roman" pitchFamily="18" charset="0"/>
              </a:rPr>
              <a:t>gan</a:t>
            </a:r>
            <a:r>
              <a:rPr lang="de-DE" altLang="de-DE" dirty="0">
                <a:solidFill>
                  <a:srgbClr val="0066FF"/>
                </a:solidFill>
                <a:cs typeface="Times New Roman" pitchFamily="18" charset="0"/>
              </a:rPr>
              <a:t>]	'schwimmen'	[</a:t>
            </a:r>
            <a:r>
              <a:rPr lang="de-DE" altLang="de-DE" dirty="0" err="1">
                <a:solidFill>
                  <a:srgbClr val="0066FF"/>
                </a:solidFill>
                <a:cs typeface="Times New Roman" pitchFamily="18" charset="0"/>
              </a:rPr>
              <a:t>kaka</a:t>
            </a:r>
            <a:r>
              <a:rPr lang="de-DE" altLang="de-DE" dirty="0">
                <a:solidFill>
                  <a:srgbClr val="0066FF"/>
                </a:solidFill>
                <a:cs typeface="Times New Roman" pitchFamily="18" charset="0"/>
              </a:rPr>
              <a:t>]		'Limone'</a:t>
            </a:r>
          </a:p>
          <a:p>
            <a:pPr marL="0" indent="0" algn="just">
              <a:buFont typeface="Wingdings 2" pitchFamily="18" charset="2"/>
              <a:buNone/>
              <a:tabLst>
                <a:tab pos="1339850" algn="l"/>
                <a:tab pos="3616325" algn="l"/>
              </a:tabLst>
            </a:pPr>
            <a:r>
              <a:rPr lang="it-IT" altLang="de-DE" dirty="0">
                <a:solidFill>
                  <a:srgbClr val="0066FF"/>
                </a:solidFill>
                <a:cs typeface="Times New Roman" pitchFamily="18" charset="0"/>
              </a:rPr>
              <a:t>[sona]	'</a:t>
            </a:r>
            <a:r>
              <a:rPr lang="it-IT" altLang="de-DE" dirty="0" err="1">
                <a:solidFill>
                  <a:srgbClr val="0066FF"/>
                </a:solidFill>
                <a:cs typeface="Times New Roman" pitchFamily="18" charset="0"/>
              </a:rPr>
              <a:t>sinken</a:t>
            </a:r>
            <a:r>
              <a:rPr lang="it-IT" altLang="de-DE" dirty="0">
                <a:solidFill>
                  <a:srgbClr val="0066FF"/>
                </a:solidFill>
                <a:cs typeface="Times New Roman" pitchFamily="18" charset="0"/>
              </a:rPr>
              <a:t>'	[</a:t>
            </a:r>
            <a:r>
              <a:rPr lang="it-IT" altLang="de-DE" dirty="0" err="1">
                <a:solidFill>
                  <a:srgbClr val="0066FF"/>
                </a:solidFill>
                <a:cs typeface="Times New Roman" pitchFamily="18" charset="0"/>
              </a:rPr>
              <a:t>tazna</a:t>
            </a:r>
            <a:r>
              <a:rPr lang="it-IT" altLang="de-DE" dirty="0">
                <a:solidFill>
                  <a:srgbClr val="0066FF"/>
                </a:solidFill>
                <a:cs typeface="Times New Roman" pitchFamily="18" charset="0"/>
              </a:rPr>
              <a:t>]	'</a:t>
            </a:r>
            <a:r>
              <a:rPr lang="it-IT" altLang="de-DE" dirty="0" err="1">
                <a:solidFill>
                  <a:srgbClr val="0066FF"/>
                </a:solidFill>
                <a:cs typeface="Times New Roman" pitchFamily="18" charset="0"/>
              </a:rPr>
              <a:t>Zitrone</a:t>
            </a:r>
            <a:r>
              <a:rPr lang="it-IT" altLang="de-DE" dirty="0">
                <a:solidFill>
                  <a:srgbClr val="0066FF"/>
                </a:solidFill>
                <a:cs typeface="Times New Roman" pitchFamily="18" charset="0"/>
              </a:rPr>
              <a:t>'</a:t>
            </a:r>
            <a:endParaRPr lang="de-DE" altLang="de-DE" dirty="0">
              <a:solidFill>
                <a:srgbClr val="0066FF"/>
              </a:solidFill>
              <a:cs typeface="Times New Roman" pitchFamily="18" charset="0"/>
            </a:endParaRPr>
          </a:p>
          <a:p>
            <a:pPr marL="0" indent="0" algn="just">
              <a:buFont typeface="Wingdings 2" pitchFamily="18" charset="2"/>
              <a:buNone/>
              <a:tabLst>
                <a:tab pos="1339850" algn="l"/>
                <a:tab pos="3616325" algn="l"/>
              </a:tabLst>
            </a:pPr>
            <a:r>
              <a:rPr lang="de-DE" altLang="de-DE" dirty="0">
                <a:solidFill>
                  <a:srgbClr val="0066FF"/>
                </a:solidFill>
                <a:cs typeface="Times New Roman" pitchFamily="18" charset="0"/>
              </a:rPr>
              <a:t>[</a:t>
            </a:r>
            <a:r>
              <a:rPr lang="de-DE" altLang="de-DE" dirty="0" err="1">
                <a:solidFill>
                  <a:srgbClr val="0066FF"/>
                </a:solidFill>
                <a:cs typeface="Times New Roman" pitchFamily="18" charset="0"/>
              </a:rPr>
              <a:t>dan</a:t>
            </a:r>
            <a:r>
              <a:rPr lang="de-DE" altLang="de-DE" dirty="0">
                <a:solidFill>
                  <a:srgbClr val="0066FF"/>
                </a:solidFill>
                <a:cs typeface="Times New Roman" pitchFamily="18" charset="0"/>
              </a:rPr>
              <a:t>]	'Stock'	[</a:t>
            </a:r>
            <a:r>
              <a:rPr lang="de-DE" altLang="de-DE" dirty="0" err="1">
                <a:solidFill>
                  <a:srgbClr val="0066FF"/>
                </a:solidFill>
                <a:cs typeface="Times New Roman" pitchFamily="18" charset="0"/>
              </a:rPr>
              <a:t>dat</a:t>
            </a:r>
            <a:r>
              <a:rPr lang="de-DE" altLang="de-DE" dirty="0">
                <a:solidFill>
                  <a:srgbClr val="0066FF"/>
                </a:solidFill>
                <a:cs typeface="Times New Roman" pitchFamily="18" charset="0"/>
              </a:rPr>
              <a:t>]		'hart'</a:t>
            </a:r>
          </a:p>
          <a:p>
            <a:pPr marL="0" indent="0" algn="just">
              <a:buFont typeface="Wingdings 2" pitchFamily="18" charset="2"/>
              <a:buNone/>
              <a:tabLst>
                <a:tab pos="1339850" algn="l"/>
                <a:tab pos="3616325" algn="l"/>
              </a:tabLst>
            </a:pPr>
            <a:r>
              <a:rPr lang="de-DE" altLang="de-DE" dirty="0">
                <a:solidFill>
                  <a:srgbClr val="0066FF"/>
                </a:solidFill>
                <a:cs typeface="Times New Roman" pitchFamily="18" charset="0"/>
              </a:rPr>
              <a:t>[</a:t>
            </a:r>
            <a:r>
              <a:rPr lang="de-DE" altLang="de-DE" dirty="0" err="1">
                <a:solidFill>
                  <a:srgbClr val="0066FF"/>
                </a:solidFill>
                <a:cs typeface="Times New Roman" pitchFamily="18" charset="0"/>
              </a:rPr>
              <a:t>nata</a:t>
            </a:r>
            <a:r>
              <a:rPr lang="de-DE" altLang="de-DE" dirty="0">
                <a:solidFill>
                  <a:srgbClr val="0066FF"/>
                </a:solidFill>
                <a:cs typeface="Times New Roman" pitchFamily="18" charset="0"/>
              </a:rPr>
              <a:t>]	'Tasche'	[</a:t>
            </a:r>
            <a:r>
              <a:rPr lang="de-DE" altLang="de-DE" dirty="0" err="1">
                <a:solidFill>
                  <a:srgbClr val="0066FF"/>
                </a:solidFill>
                <a:cs typeface="Times New Roman" pitchFamily="18" charset="0"/>
              </a:rPr>
              <a:t>gaka</a:t>
            </a:r>
            <a:r>
              <a:rPr lang="de-DE" altLang="de-DE" dirty="0">
                <a:solidFill>
                  <a:srgbClr val="0066FF"/>
                </a:solidFill>
                <a:cs typeface="Times New Roman" pitchFamily="18" charset="0"/>
              </a:rPr>
              <a:t>]		'verkaufen'</a:t>
            </a:r>
          </a:p>
          <a:p>
            <a:pPr marL="0" indent="0" algn="just">
              <a:buFont typeface="Wingdings 2" pitchFamily="18" charset="2"/>
              <a:buNone/>
              <a:tabLst>
                <a:tab pos="1339850" algn="l"/>
                <a:tab pos="3616325" algn="l"/>
              </a:tabLst>
            </a:pPr>
            <a:r>
              <a:rPr lang="de-DE" altLang="de-DE" dirty="0">
                <a:solidFill>
                  <a:srgbClr val="0066FF"/>
                </a:solidFill>
                <a:cs typeface="Times New Roman" pitchFamily="18" charset="0"/>
              </a:rPr>
              <a:t>[kos]	'kaufen'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89795">
                                            <p:txEl>
                                              <p:pRg st="0" end="0"/>
                                            </p:txEl>
                                          </p:spTgt>
                                        </p:tgtEl>
                                        <p:attrNameLst>
                                          <p:attrName>style.visibility</p:attrName>
                                        </p:attrNameLst>
                                      </p:cBhvr>
                                      <p:to>
                                        <p:strVal val="visible"/>
                                      </p:to>
                                    </p:set>
                                    <p:animEffect transition="in" filter="wipe(left)">
                                      <p:cBhvr>
                                        <p:cTn id="7" dur="500"/>
                                        <p:tgtEl>
                                          <p:spTgt spid="28979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89795">
                                            <p:txEl>
                                              <p:pRg st="1" end="1"/>
                                            </p:txEl>
                                          </p:spTgt>
                                        </p:tgtEl>
                                        <p:attrNameLst>
                                          <p:attrName>style.visibility</p:attrName>
                                        </p:attrNameLst>
                                      </p:cBhvr>
                                      <p:to>
                                        <p:strVal val="visible"/>
                                      </p:to>
                                    </p:set>
                                    <p:animEffect transition="in" filter="wipe(left)">
                                      <p:cBhvr>
                                        <p:cTn id="12" dur="500"/>
                                        <p:tgtEl>
                                          <p:spTgt spid="289795">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89795">
                                            <p:txEl>
                                              <p:pRg st="2" end="2"/>
                                            </p:txEl>
                                          </p:spTgt>
                                        </p:tgtEl>
                                        <p:attrNameLst>
                                          <p:attrName>style.visibility</p:attrName>
                                        </p:attrNameLst>
                                      </p:cBhvr>
                                      <p:to>
                                        <p:strVal val="visible"/>
                                      </p:to>
                                    </p:set>
                                    <p:animEffect transition="in" filter="wipe(left)">
                                      <p:cBhvr>
                                        <p:cTn id="17" dur="500"/>
                                        <p:tgtEl>
                                          <p:spTgt spid="289795">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289795">
                                            <p:txEl>
                                              <p:pRg st="3" end="3"/>
                                            </p:txEl>
                                          </p:spTgt>
                                        </p:tgtEl>
                                        <p:attrNameLst>
                                          <p:attrName>style.visibility</p:attrName>
                                        </p:attrNameLst>
                                      </p:cBhvr>
                                      <p:to>
                                        <p:strVal val="visible"/>
                                      </p:to>
                                    </p:set>
                                    <p:animEffect transition="in" filter="wipe(left)">
                                      <p:cBhvr>
                                        <p:cTn id="22" dur="500"/>
                                        <p:tgtEl>
                                          <p:spTgt spid="289795">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289795">
                                            <p:txEl>
                                              <p:pRg st="4" end="4"/>
                                            </p:txEl>
                                          </p:spTgt>
                                        </p:tgtEl>
                                        <p:attrNameLst>
                                          <p:attrName>style.visibility</p:attrName>
                                        </p:attrNameLst>
                                      </p:cBhvr>
                                      <p:to>
                                        <p:strVal val="visible"/>
                                      </p:to>
                                    </p:set>
                                    <p:animEffect transition="in" filter="wipe(left)">
                                      <p:cBhvr>
                                        <p:cTn id="27" dur="500"/>
                                        <p:tgtEl>
                                          <p:spTgt spid="289795">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289795">
                                            <p:txEl>
                                              <p:pRg st="5" end="5"/>
                                            </p:txEl>
                                          </p:spTgt>
                                        </p:tgtEl>
                                        <p:attrNameLst>
                                          <p:attrName>style.visibility</p:attrName>
                                        </p:attrNameLst>
                                      </p:cBhvr>
                                      <p:to>
                                        <p:strVal val="visible"/>
                                      </p:to>
                                    </p:set>
                                    <p:animEffect transition="in" filter="wipe(left)">
                                      <p:cBhvr>
                                        <p:cTn id="32" dur="500"/>
                                        <p:tgtEl>
                                          <p:spTgt spid="289795">
                                            <p:txEl>
                                              <p:pRg st="5" end="5"/>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289795">
                                            <p:txEl>
                                              <p:pRg st="6" end="6"/>
                                            </p:txEl>
                                          </p:spTgt>
                                        </p:tgtEl>
                                        <p:attrNameLst>
                                          <p:attrName>style.visibility</p:attrName>
                                        </p:attrNameLst>
                                      </p:cBhvr>
                                      <p:to>
                                        <p:strVal val="visible"/>
                                      </p:to>
                                    </p:set>
                                    <p:animEffect transition="in" filter="wipe(left)">
                                      <p:cBhvr>
                                        <p:cTn id="37" dur="500"/>
                                        <p:tgtEl>
                                          <p:spTgt spid="289795">
                                            <p:txEl>
                                              <p:pRg st="6" end="6"/>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289795">
                                            <p:txEl>
                                              <p:pRg st="7" end="7"/>
                                            </p:txEl>
                                          </p:spTgt>
                                        </p:tgtEl>
                                        <p:attrNameLst>
                                          <p:attrName>style.visibility</p:attrName>
                                        </p:attrNameLst>
                                      </p:cBhvr>
                                      <p:to>
                                        <p:strVal val="visible"/>
                                      </p:to>
                                    </p:set>
                                    <p:animEffect transition="in" filter="wipe(left)">
                                      <p:cBhvr>
                                        <p:cTn id="42" dur="500"/>
                                        <p:tgtEl>
                                          <p:spTgt spid="28979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9795" grpId="0" build="p" bldLvl="2"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0818" name="Rectangle 2"/>
          <p:cNvSpPr>
            <a:spLocks noGrp="1" noChangeArrowheads="1"/>
          </p:cNvSpPr>
          <p:nvPr>
            <p:ph type="title"/>
          </p:nvPr>
        </p:nvSpPr>
        <p:spPr/>
        <p:txBody>
          <a:bodyPr/>
          <a:lstStyle/>
          <a:p>
            <a:r>
              <a:rPr lang="de-DE" altLang="de-DE"/>
              <a:t>Organisation der Daten</a:t>
            </a:r>
          </a:p>
        </p:txBody>
      </p:sp>
      <p:sp>
        <p:nvSpPr>
          <p:cNvPr id="290819" name="Rectangle 3"/>
          <p:cNvSpPr>
            <a:spLocks noGrp="1" noChangeArrowheads="1"/>
          </p:cNvSpPr>
          <p:nvPr>
            <p:ph type="body" idx="1"/>
          </p:nvPr>
        </p:nvSpPr>
        <p:spPr/>
        <p:txBody>
          <a:bodyPr/>
          <a:lstStyle/>
          <a:p>
            <a:pPr marL="0" indent="0" algn="just">
              <a:buFont typeface="Wingdings 2" pitchFamily="18" charset="2"/>
              <a:buNone/>
              <a:tabLst>
                <a:tab pos="1339850" algn="l"/>
                <a:tab pos="3616325" algn="l"/>
              </a:tabLst>
            </a:pPr>
            <a:r>
              <a:rPr lang="de-DE" altLang="de-DE">
                <a:cs typeface="Times New Roman" pitchFamily="18" charset="0"/>
              </a:rPr>
              <a:t>Erstelle eine Tabelle mit allen in der untersuchten Sprache festgestellten verschiedenen Lauttypen, z.B. eine konventionelle Tabelle klassifiziert nach Artikulationsstelle und Artikulationsweise.</a:t>
            </a:r>
          </a:p>
          <a:p>
            <a:pPr marL="0" indent="0">
              <a:spcBef>
                <a:spcPct val="50000"/>
              </a:spcBef>
              <a:buSzPct val="80000"/>
              <a:buFont typeface="Wingdings" pitchFamily="2" charset="2"/>
              <a:buNone/>
              <a:tabLst>
                <a:tab pos="1339850" algn="l"/>
                <a:tab pos="3616325" algn="l"/>
              </a:tabLst>
            </a:pPr>
            <a:r>
              <a:rPr lang="de-DE" altLang="de-DE">
                <a:effectLst/>
              </a:rPr>
              <a:t>Liste alle Lautpaare auf, die "verdächtig" sind, weil sie phone-tisch hinreichend ähnlich sind und sich daher als Allophone eines einzigen Phonems erweisen könnten.</a:t>
            </a:r>
            <a:endParaRPr lang="de-DE" altLang="de-DE">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90819">
                                            <p:txEl>
                                              <p:pRg st="0" end="0"/>
                                            </p:txEl>
                                          </p:spTgt>
                                        </p:tgtEl>
                                        <p:attrNameLst>
                                          <p:attrName>style.visibility</p:attrName>
                                        </p:attrNameLst>
                                      </p:cBhvr>
                                      <p:to>
                                        <p:strVal val="visible"/>
                                      </p:to>
                                    </p:set>
                                    <p:animEffect transition="in" filter="wipe(left)">
                                      <p:cBhvr>
                                        <p:cTn id="7" dur="500"/>
                                        <p:tgtEl>
                                          <p:spTgt spid="29081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90819">
                                            <p:txEl>
                                              <p:pRg st="1" end="1"/>
                                            </p:txEl>
                                          </p:spTgt>
                                        </p:tgtEl>
                                        <p:attrNameLst>
                                          <p:attrName>style.visibility</p:attrName>
                                        </p:attrNameLst>
                                      </p:cBhvr>
                                      <p:to>
                                        <p:strVal val="visible"/>
                                      </p:to>
                                    </p:set>
                                    <p:animEffect transition="in" filter="wipe(left)">
                                      <p:cBhvr>
                                        <p:cTn id="12" dur="500"/>
                                        <p:tgtEl>
                                          <p:spTgt spid="290819">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0819" grpId="0" build="p" bldLvl="2"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1842" name="Rectangle 2"/>
          <p:cNvSpPr>
            <a:spLocks noGrp="1" noChangeArrowheads="1"/>
          </p:cNvSpPr>
          <p:nvPr>
            <p:ph type="title"/>
          </p:nvPr>
        </p:nvSpPr>
        <p:spPr/>
        <p:txBody>
          <a:bodyPr/>
          <a:lstStyle/>
          <a:p>
            <a:r>
              <a:rPr lang="de-DE" altLang="de-DE"/>
              <a:t>Organisation der Daten</a:t>
            </a:r>
          </a:p>
        </p:txBody>
      </p:sp>
      <p:sp>
        <p:nvSpPr>
          <p:cNvPr id="291843" name="Rectangle 3"/>
          <p:cNvSpPr>
            <a:spLocks noGrp="1" noChangeArrowheads="1"/>
          </p:cNvSpPr>
          <p:nvPr>
            <p:ph type="body" idx="1"/>
          </p:nvPr>
        </p:nvSpPr>
        <p:spPr>
          <a:xfrm>
            <a:off x="1530350" y="2924175"/>
            <a:ext cx="7613650" cy="3290888"/>
          </a:xfrm>
        </p:spPr>
        <p:txBody>
          <a:bodyPr/>
          <a:lstStyle/>
          <a:p>
            <a:pPr marL="0" indent="0">
              <a:buFont typeface="Wingdings 2" pitchFamily="18" charset="2"/>
              <a:buNone/>
            </a:pPr>
            <a:r>
              <a:rPr lang="de-DE" altLang="de-DE">
                <a:cs typeface="Times New Roman" pitchFamily="18" charset="0"/>
              </a:rPr>
              <a:t>p	t			k</a:t>
            </a:r>
          </a:p>
          <a:p>
            <a:pPr marL="0" indent="0">
              <a:buFont typeface="Wingdings 2" pitchFamily="18" charset="2"/>
              <a:buNone/>
            </a:pPr>
            <a:r>
              <a:rPr lang="de-DE" altLang="de-DE">
                <a:cs typeface="Times New Roman" pitchFamily="18" charset="0"/>
              </a:rPr>
              <a:t>b	d			g</a:t>
            </a:r>
          </a:p>
          <a:p>
            <a:pPr marL="0" indent="0">
              <a:buFont typeface="Wingdings 2" pitchFamily="18" charset="2"/>
              <a:buNone/>
            </a:pPr>
            <a:r>
              <a:rPr lang="de-DE" altLang="de-DE">
                <a:cs typeface="Times New Roman" pitchFamily="18" charset="0"/>
              </a:rPr>
              <a:t>	s</a:t>
            </a:r>
          </a:p>
          <a:p>
            <a:pPr marL="0" indent="0">
              <a:buFont typeface="Wingdings 2" pitchFamily="18" charset="2"/>
              <a:buNone/>
            </a:pPr>
            <a:r>
              <a:rPr lang="de-DE" altLang="de-DE">
                <a:cs typeface="Times New Roman" pitchFamily="18" charset="0"/>
              </a:rPr>
              <a:t>	z</a:t>
            </a:r>
          </a:p>
          <a:p>
            <a:pPr marL="0" indent="0">
              <a:buFont typeface="Wingdings 2" pitchFamily="18" charset="2"/>
              <a:buNone/>
            </a:pPr>
            <a:r>
              <a:rPr lang="de-DE" altLang="de-DE">
                <a:cs typeface="Times New Roman" pitchFamily="18" charset="0"/>
              </a:rPr>
              <a:t>	n</a:t>
            </a:r>
          </a:p>
          <a:p>
            <a:pPr marL="0" indent="0">
              <a:buFont typeface="Wingdings 2" pitchFamily="18" charset="2"/>
              <a:buNone/>
            </a:pPr>
            <a:r>
              <a:rPr lang="de-DE" altLang="de-DE">
                <a:cs typeface="Times New Roman" pitchFamily="18" charset="0"/>
              </a:rPr>
              <a:t>			o</a:t>
            </a:r>
          </a:p>
          <a:p>
            <a:pPr marL="0" indent="0">
              <a:buFont typeface="Wingdings 2" pitchFamily="18" charset="2"/>
              <a:buNone/>
            </a:pPr>
            <a:r>
              <a:rPr lang="de-DE" altLang="de-DE">
                <a:cs typeface="Times New Roman" pitchFamily="18" charset="0"/>
              </a:rPr>
              <a:t>		a</a:t>
            </a:r>
          </a:p>
        </p:txBody>
      </p:sp>
      <p:sp>
        <p:nvSpPr>
          <p:cNvPr id="291844" name="Rectangle 4"/>
          <p:cNvSpPr>
            <a:spLocks noChangeArrowheads="1"/>
          </p:cNvSpPr>
          <p:nvPr/>
        </p:nvSpPr>
        <p:spPr bwMode="auto">
          <a:xfrm>
            <a:off x="1403350" y="2852738"/>
            <a:ext cx="609600" cy="914400"/>
          </a:xfrm>
          <a:prstGeom prst="rect">
            <a:avLst/>
          </a:prstGeom>
          <a:noFill/>
          <a:ln w="38100">
            <a:solidFill>
              <a:schemeClr val="hlink"/>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de-DE"/>
          </a:p>
        </p:txBody>
      </p:sp>
      <p:sp>
        <p:nvSpPr>
          <p:cNvPr id="291845" name="Rectangle 5"/>
          <p:cNvSpPr>
            <a:spLocks noChangeArrowheads="1"/>
          </p:cNvSpPr>
          <p:nvPr/>
        </p:nvSpPr>
        <p:spPr bwMode="auto">
          <a:xfrm>
            <a:off x="2339975" y="2852738"/>
            <a:ext cx="609600" cy="914400"/>
          </a:xfrm>
          <a:prstGeom prst="rect">
            <a:avLst/>
          </a:prstGeom>
          <a:noFill/>
          <a:ln w="38100">
            <a:solidFill>
              <a:schemeClr val="hlink"/>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de-DE"/>
          </a:p>
        </p:txBody>
      </p:sp>
      <p:sp>
        <p:nvSpPr>
          <p:cNvPr id="291846" name="Rectangle 6"/>
          <p:cNvSpPr>
            <a:spLocks noChangeArrowheads="1"/>
          </p:cNvSpPr>
          <p:nvPr/>
        </p:nvSpPr>
        <p:spPr bwMode="auto">
          <a:xfrm rot="4377692">
            <a:off x="3733800" y="4843463"/>
            <a:ext cx="609600" cy="1524000"/>
          </a:xfrm>
          <a:prstGeom prst="rect">
            <a:avLst/>
          </a:prstGeom>
          <a:noFill/>
          <a:ln w="38100">
            <a:solidFill>
              <a:schemeClr val="hlink"/>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de-DE"/>
          </a:p>
        </p:txBody>
      </p:sp>
      <p:sp>
        <p:nvSpPr>
          <p:cNvPr id="291847" name="Rectangle 7"/>
          <p:cNvSpPr>
            <a:spLocks noChangeArrowheads="1"/>
          </p:cNvSpPr>
          <p:nvPr/>
        </p:nvSpPr>
        <p:spPr bwMode="auto">
          <a:xfrm>
            <a:off x="5003800" y="2997200"/>
            <a:ext cx="609600" cy="914400"/>
          </a:xfrm>
          <a:prstGeom prst="rect">
            <a:avLst/>
          </a:prstGeom>
          <a:noFill/>
          <a:ln w="38100">
            <a:solidFill>
              <a:schemeClr val="hlink"/>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de-DE"/>
          </a:p>
        </p:txBody>
      </p:sp>
      <p:sp>
        <p:nvSpPr>
          <p:cNvPr id="291848" name="Rectangle 8"/>
          <p:cNvSpPr>
            <a:spLocks noChangeArrowheads="1"/>
          </p:cNvSpPr>
          <p:nvPr/>
        </p:nvSpPr>
        <p:spPr bwMode="auto">
          <a:xfrm>
            <a:off x="2339975" y="3860800"/>
            <a:ext cx="609600" cy="914400"/>
          </a:xfrm>
          <a:prstGeom prst="rect">
            <a:avLst/>
          </a:prstGeom>
          <a:noFill/>
          <a:ln w="38100">
            <a:solidFill>
              <a:schemeClr val="hlink"/>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de-DE"/>
          </a:p>
        </p:txBody>
      </p:sp>
      <p:sp>
        <p:nvSpPr>
          <p:cNvPr id="291849" name="Text Box 9" descr="Pergament"/>
          <p:cNvSpPr txBox="1">
            <a:spLocks noChangeArrowheads="1"/>
          </p:cNvSpPr>
          <p:nvPr/>
        </p:nvSpPr>
        <p:spPr bwMode="auto">
          <a:xfrm>
            <a:off x="5795963" y="2636838"/>
            <a:ext cx="3241675" cy="3409950"/>
          </a:xfrm>
          <a:prstGeom prst="rect">
            <a:avLst/>
          </a:prstGeom>
          <a:blipFill dpi="0" rotWithShape="0">
            <a:blip r:embed="rId3"/>
            <a:srcRect/>
            <a:tile tx="0" ty="0" sx="100000" sy="100000" flip="none" algn="tl"/>
          </a:blipFill>
          <a:ln w="31750">
            <a:solidFill>
              <a:schemeClr val="accent2"/>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lgn="l">
              <a:spcBef>
                <a:spcPct val="50000"/>
              </a:spcBef>
              <a:buClr>
                <a:schemeClr val="accent2"/>
              </a:buClr>
              <a:buSzPct val="80000"/>
              <a:buFont typeface="Wingdings" pitchFamily="2" charset="2"/>
              <a:buNone/>
            </a:pPr>
            <a:r>
              <a:rPr lang="de-DE" altLang="de-DE">
                <a:effectLst/>
                <a:latin typeface="Tahoma" pitchFamily="34" charset="0"/>
                <a:cs typeface="Times New Roman" pitchFamily="18" charset="0"/>
              </a:rPr>
              <a:t>Liste alle Lautpaare auf, die "verdächtig" sind, weil sie phone-tisch hinreichend ähn-lich sind und sich daher als Allophone eines einzigen Phonems erweisen könnten.</a:t>
            </a:r>
          </a:p>
        </p:txBody>
      </p:sp>
      <p:sp>
        <p:nvSpPr>
          <p:cNvPr id="291850" name="Text Box 10"/>
          <p:cNvSpPr txBox="1">
            <a:spLocks noChangeArrowheads="1"/>
          </p:cNvSpPr>
          <p:nvPr/>
        </p:nvSpPr>
        <p:spPr bwMode="auto">
          <a:xfrm>
            <a:off x="1331913" y="1557338"/>
            <a:ext cx="549275" cy="865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eaVert" lIns="92075" tIns="46038" rIns="92075" bIns="46038">
            <a:spAutoFit/>
          </a:bodyPr>
          <a:lstStyle/>
          <a:p>
            <a:pPr algn="just">
              <a:spcBef>
                <a:spcPct val="50000"/>
              </a:spcBef>
              <a:buClr>
                <a:schemeClr val="accent2"/>
              </a:buClr>
              <a:buSzPct val="80000"/>
              <a:buFont typeface="Wingdings" pitchFamily="2" charset="2"/>
              <a:buNone/>
            </a:pPr>
            <a:r>
              <a:rPr lang="de-DE" altLang="de-DE">
                <a:effectLst/>
                <a:latin typeface="Arial" charset="0"/>
                <a:cs typeface="Times New Roman" pitchFamily="18" charset="0"/>
              </a:rPr>
              <a:t>labial</a:t>
            </a:r>
          </a:p>
        </p:txBody>
      </p:sp>
      <p:sp>
        <p:nvSpPr>
          <p:cNvPr id="291851" name="Text Box 11"/>
          <p:cNvSpPr txBox="1">
            <a:spLocks noChangeArrowheads="1"/>
          </p:cNvSpPr>
          <p:nvPr/>
        </p:nvSpPr>
        <p:spPr bwMode="auto">
          <a:xfrm>
            <a:off x="5076825" y="1557338"/>
            <a:ext cx="549275" cy="865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eaVert" lIns="92075" tIns="46038" rIns="92075" bIns="46038">
            <a:spAutoFit/>
          </a:bodyPr>
          <a:lstStyle/>
          <a:p>
            <a:pPr algn="just">
              <a:spcBef>
                <a:spcPct val="50000"/>
              </a:spcBef>
              <a:buClr>
                <a:schemeClr val="accent2"/>
              </a:buClr>
              <a:buSzPct val="80000"/>
              <a:buFont typeface="Wingdings" pitchFamily="2" charset="2"/>
              <a:buNone/>
            </a:pPr>
            <a:r>
              <a:rPr lang="de-DE" altLang="de-DE">
                <a:effectLst/>
                <a:latin typeface="Arial" charset="0"/>
                <a:cs typeface="Times New Roman" pitchFamily="18" charset="0"/>
              </a:rPr>
              <a:t>velar</a:t>
            </a:r>
          </a:p>
        </p:txBody>
      </p:sp>
      <p:sp>
        <p:nvSpPr>
          <p:cNvPr id="291852" name="Text Box 12"/>
          <p:cNvSpPr txBox="1">
            <a:spLocks noChangeArrowheads="1"/>
          </p:cNvSpPr>
          <p:nvPr/>
        </p:nvSpPr>
        <p:spPr bwMode="auto">
          <a:xfrm>
            <a:off x="2217738" y="1484313"/>
            <a:ext cx="914400" cy="1223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eaVert" lIns="92075" tIns="46038" rIns="92075" bIns="46038">
            <a:spAutoFit/>
          </a:bodyPr>
          <a:lstStyle/>
          <a:p>
            <a:pPr algn="just">
              <a:spcBef>
                <a:spcPct val="50000"/>
              </a:spcBef>
              <a:buClr>
                <a:schemeClr val="accent2"/>
              </a:buClr>
              <a:buSzPct val="80000"/>
              <a:buFont typeface="Wingdings" pitchFamily="2" charset="2"/>
              <a:buNone/>
            </a:pPr>
            <a:r>
              <a:rPr lang="de-DE" altLang="de-DE">
                <a:effectLst/>
                <a:latin typeface="Arial" charset="0"/>
                <a:cs typeface="Times New Roman" pitchFamily="18" charset="0"/>
              </a:rPr>
              <a:t>dent-alveolar</a:t>
            </a:r>
          </a:p>
        </p:txBody>
      </p:sp>
      <p:sp>
        <p:nvSpPr>
          <p:cNvPr id="291853" name="Text Box 13"/>
          <p:cNvSpPr txBox="1">
            <a:spLocks noChangeArrowheads="1"/>
          </p:cNvSpPr>
          <p:nvPr/>
        </p:nvSpPr>
        <p:spPr bwMode="auto">
          <a:xfrm>
            <a:off x="250825" y="2852738"/>
            <a:ext cx="965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spAutoFit/>
          </a:bodyPr>
          <a:lstStyle/>
          <a:p>
            <a:pPr algn="just">
              <a:spcBef>
                <a:spcPct val="20000"/>
              </a:spcBef>
              <a:buClr>
                <a:schemeClr val="accent2"/>
              </a:buClr>
              <a:buSzPct val="80000"/>
              <a:buFont typeface="Wingdings" pitchFamily="2" charset="2"/>
              <a:buNone/>
            </a:pPr>
            <a:r>
              <a:rPr lang="de-DE" altLang="de-DE">
                <a:effectLst/>
                <a:latin typeface="Arial" charset="0"/>
                <a:cs typeface="Times New Roman" pitchFamily="18" charset="0"/>
              </a:rPr>
              <a:t>plosiv</a:t>
            </a:r>
          </a:p>
        </p:txBody>
      </p:sp>
      <p:sp>
        <p:nvSpPr>
          <p:cNvPr id="291854" name="Text Box 14"/>
          <p:cNvSpPr txBox="1">
            <a:spLocks noChangeArrowheads="1"/>
          </p:cNvSpPr>
          <p:nvPr/>
        </p:nvSpPr>
        <p:spPr bwMode="auto">
          <a:xfrm>
            <a:off x="250825" y="4005263"/>
            <a:ext cx="106521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spAutoFit/>
          </a:bodyPr>
          <a:lstStyle/>
          <a:p>
            <a:pPr algn="just">
              <a:spcBef>
                <a:spcPct val="20000"/>
              </a:spcBef>
              <a:buClr>
                <a:schemeClr val="accent2"/>
              </a:buClr>
              <a:buSzPct val="80000"/>
              <a:buFont typeface="Wingdings" pitchFamily="2" charset="2"/>
              <a:buNone/>
            </a:pPr>
            <a:r>
              <a:rPr lang="de-DE" altLang="de-DE">
                <a:effectLst/>
                <a:latin typeface="Arial" charset="0"/>
                <a:cs typeface="Times New Roman" pitchFamily="18" charset="0"/>
              </a:rPr>
              <a:t>frikativ</a:t>
            </a:r>
          </a:p>
        </p:txBody>
      </p:sp>
      <p:sp>
        <p:nvSpPr>
          <p:cNvPr id="291855" name="Text Box 15"/>
          <p:cNvSpPr txBox="1">
            <a:spLocks noChangeArrowheads="1"/>
          </p:cNvSpPr>
          <p:nvPr/>
        </p:nvSpPr>
        <p:spPr bwMode="auto">
          <a:xfrm>
            <a:off x="250825" y="4797425"/>
            <a:ext cx="914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spAutoFit/>
          </a:bodyPr>
          <a:lstStyle/>
          <a:p>
            <a:pPr algn="just">
              <a:spcBef>
                <a:spcPct val="20000"/>
              </a:spcBef>
              <a:buClr>
                <a:schemeClr val="accent2"/>
              </a:buClr>
              <a:buSzPct val="80000"/>
              <a:buFont typeface="Wingdings" pitchFamily="2" charset="2"/>
              <a:buNone/>
            </a:pPr>
            <a:r>
              <a:rPr lang="de-DE" altLang="de-DE">
                <a:effectLst/>
                <a:latin typeface="Arial" charset="0"/>
                <a:cs typeface="Times New Roman" pitchFamily="18" charset="0"/>
              </a:rPr>
              <a:t>nasal</a:t>
            </a:r>
          </a:p>
        </p:txBody>
      </p:sp>
      <p:sp>
        <p:nvSpPr>
          <p:cNvPr id="291856" name="Line 16"/>
          <p:cNvSpPr>
            <a:spLocks noChangeShapeType="1"/>
          </p:cNvSpPr>
          <p:nvPr/>
        </p:nvSpPr>
        <p:spPr bwMode="auto">
          <a:xfrm>
            <a:off x="323850" y="2708275"/>
            <a:ext cx="5327650"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endParaRPr lang="de-DE"/>
          </a:p>
        </p:txBody>
      </p:sp>
      <p:sp>
        <p:nvSpPr>
          <p:cNvPr id="291857" name="Line 17"/>
          <p:cNvSpPr>
            <a:spLocks noChangeShapeType="1"/>
          </p:cNvSpPr>
          <p:nvPr/>
        </p:nvSpPr>
        <p:spPr bwMode="auto">
          <a:xfrm>
            <a:off x="1258888" y="1557338"/>
            <a:ext cx="0" cy="381635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endParaRPr lang="de-DE"/>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5" presetClass="entr" presetSubtype="0" fill="hold" grpId="0" nodeType="afterEffect">
                                  <p:stCondLst>
                                    <p:cond delay="0"/>
                                  </p:stCondLst>
                                  <p:iterate type="lt">
                                    <p:tmPct val="100000"/>
                                  </p:iterate>
                                  <p:childTnLst>
                                    <p:set>
                                      <p:cBhvr>
                                        <p:cTn id="6" dur="1" fill="hold">
                                          <p:stCondLst>
                                            <p:cond delay="0"/>
                                          </p:stCondLst>
                                        </p:cTn>
                                        <p:tgtEl>
                                          <p:spTgt spid="291843">
                                            <p:txEl>
                                              <p:pRg st="0" end="0"/>
                                            </p:txEl>
                                          </p:spTgt>
                                        </p:tgtEl>
                                        <p:attrNameLst>
                                          <p:attrName>style.visibility</p:attrName>
                                        </p:attrNameLst>
                                      </p:cBhvr>
                                      <p:to>
                                        <p:strVal val="visible"/>
                                      </p:to>
                                    </p:set>
                                    <p:anim calcmode="lin" valueType="num">
                                      <p:cBhvr>
                                        <p:cTn id="7" dur="500" fill="hold"/>
                                        <p:tgtEl>
                                          <p:spTgt spid="29184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91843">
                                            <p:txEl>
                                              <p:pRg st="0" end="0"/>
                                            </p:txEl>
                                          </p:spTgt>
                                        </p:tgtEl>
                                        <p:attrNameLst>
                                          <p:attrName>ppt_h</p:attrName>
                                        </p:attrNameLst>
                                      </p:cBhvr>
                                      <p:tavLst>
                                        <p:tav tm="0">
                                          <p:val>
                                            <p:fltVal val="0"/>
                                          </p:val>
                                        </p:tav>
                                        <p:tav tm="100000">
                                          <p:val>
                                            <p:strVal val="#ppt_h"/>
                                          </p:val>
                                        </p:tav>
                                      </p:tavLst>
                                    </p:anim>
                                    <p:anim calcmode="lin" valueType="num">
                                      <p:cBhvr>
                                        <p:cTn id="9" dur="500" fill="hold"/>
                                        <p:tgtEl>
                                          <p:spTgt spid="291843">
                                            <p:txEl>
                                              <p:pRg st="0" end="0"/>
                                            </p:txEl>
                                          </p:spTgt>
                                        </p:tgtEl>
                                        <p:attrNameLst>
                                          <p:attrName>ppt_x</p:attrName>
                                        </p:attrNameLst>
                                      </p:cBhvr>
                                      <p:tavLst>
                                        <p:tav tm="0" fmla="#ppt_x+(cos(-2*pi*(1-$))*-#ppt_x-sin(-2*pi*(1-$))*(1-#ppt_y))*(1-$)">
                                          <p:val>
                                            <p:fltVal val="0"/>
                                          </p:val>
                                        </p:tav>
                                        <p:tav tm="100000">
                                          <p:val>
                                            <p:fltVal val="1"/>
                                          </p:val>
                                        </p:tav>
                                      </p:tavLst>
                                    </p:anim>
                                    <p:anim calcmode="lin" valueType="num">
                                      <p:cBhvr>
                                        <p:cTn id="10" dur="500" fill="hold"/>
                                        <p:tgtEl>
                                          <p:spTgt spid="291843">
                                            <p:txEl>
                                              <p:pRg st="0" end="0"/>
                                            </p:txEl>
                                          </p:spTgt>
                                        </p:tgtEl>
                                        <p:attrNameLst>
                                          <p:attrName>ppt_y</p:attrName>
                                        </p:attrNameLst>
                                      </p:cBhvr>
                                      <p:tavLst>
                                        <p:tav tm="0" fmla="#ppt_y+(sin(-2*pi*(1-$))*-#ppt_x+cos(-2*pi*(1-$))*(1-#ppt_y))*(1-$)">
                                          <p:val>
                                            <p:fltVal val="0"/>
                                          </p:val>
                                        </p:tav>
                                        <p:tav tm="100000">
                                          <p:val>
                                            <p:fltVal val="1"/>
                                          </p:val>
                                        </p:tav>
                                      </p:tavLst>
                                    </p:anim>
                                  </p:childTnLst>
                                </p:cTn>
                              </p:par>
                            </p:childTnLst>
                          </p:cTn>
                        </p:par>
                        <p:par>
                          <p:cTn id="11" fill="hold" nodeType="afterGroup">
                            <p:stCondLst>
                              <p:cond delay="1500"/>
                            </p:stCondLst>
                            <p:childTnLst>
                              <p:par>
                                <p:cTn id="12" presetID="15" presetClass="entr" presetSubtype="0" fill="hold" grpId="0" nodeType="afterEffect">
                                  <p:stCondLst>
                                    <p:cond delay="0"/>
                                  </p:stCondLst>
                                  <p:iterate type="lt">
                                    <p:tmPct val="100000"/>
                                  </p:iterate>
                                  <p:childTnLst>
                                    <p:set>
                                      <p:cBhvr>
                                        <p:cTn id="13" dur="1" fill="hold">
                                          <p:stCondLst>
                                            <p:cond delay="0"/>
                                          </p:stCondLst>
                                        </p:cTn>
                                        <p:tgtEl>
                                          <p:spTgt spid="291843">
                                            <p:txEl>
                                              <p:pRg st="1" end="1"/>
                                            </p:txEl>
                                          </p:spTgt>
                                        </p:tgtEl>
                                        <p:attrNameLst>
                                          <p:attrName>style.visibility</p:attrName>
                                        </p:attrNameLst>
                                      </p:cBhvr>
                                      <p:to>
                                        <p:strVal val="visible"/>
                                      </p:to>
                                    </p:set>
                                    <p:anim calcmode="lin" valueType="num">
                                      <p:cBhvr>
                                        <p:cTn id="14" dur="500" fill="hold"/>
                                        <p:tgtEl>
                                          <p:spTgt spid="29184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291843">
                                            <p:txEl>
                                              <p:pRg st="1" end="1"/>
                                            </p:txEl>
                                          </p:spTgt>
                                        </p:tgtEl>
                                        <p:attrNameLst>
                                          <p:attrName>ppt_h</p:attrName>
                                        </p:attrNameLst>
                                      </p:cBhvr>
                                      <p:tavLst>
                                        <p:tav tm="0">
                                          <p:val>
                                            <p:fltVal val="0"/>
                                          </p:val>
                                        </p:tav>
                                        <p:tav tm="100000">
                                          <p:val>
                                            <p:strVal val="#ppt_h"/>
                                          </p:val>
                                        </p:tav>
                                      </p:tavLst>
                                    </p:anim>
                                    <p:anim calcmode="lin" valueType="num">
                                      <p:cBhvr>
                                        <p:cTn id="16" dur="500" fill="hold"/>
                                        <p:tgtEl>
                                          <p:spTgt spid="291843">
                                            <p:txEl>
                                              <p:pRg st="1" end="1"/>
                                            </p:txEl>
                                          </p:spTgt>
                                        </p:tgtEl>
                                        <p:attrNameLst>
                                          <p:attrName>ppt_x</p:attrName>
                                        </p:attrNameLst>
                                      </p:cBhvr>
                                      <p:tavLst>
                                        <p:tav tm="0" fmla="#ppt_x+(cos(-2*pi*(1-$))*-#ppt_x-sin(-2*pi*(1-$))*(1-#ppt_y))*(1-$)">
                                          <p:val>
                                            <p:fltVal val="0"/>
                                          </p:val>
                                        </p:tav>
                                        <p:tav tm="100000">
                                          <p:val>
                                            <p:fltVal val="1"/>
                                          </p:val>
                                        </p:tav>
                                      </p:tavLst>
                                    </p:anim>
                                    <p:anim calcmode="lin" valueType="num">
                                      <p:cBhvr>
                                        <p:cTn id="17" dur="500" fill="hold"/>
                                        <p:tgtEl>
                                          <p:spTgt spid="291843">
                                            <p:txEl>
                                              <p:pRg st="1" end="1"/>
                                            </p:txEl>
                                          </p:spTgt>
                                        </p:tgtEl>
                                        <p:attrNameLst>
                                          <p:attrName>ppt_y</p:attrName>
                                        </p:attrNameLst>
                                      </p:cBhvr>
                                      <p:tavLst>
                                        <p:tav tm="0" fmla="#ppt_y+(sin(-2*pi*(1-$))*-#ppt_x+cos(-2*pi*(1-$))*(1-#ppt_y))*(1-$)">
                                          <p:val>
                                            <p:fltVal val="0"/>
                                          </p:val>
                                        </p:tav>
                                        <p:tav tm="100000">
                                          <p:val>
                                            <p:fltVal val="1"/>
                                          </p:val>
                                        </p:tav>
                                      </p:tavLst>
                                    </p:anim>
                                  </p:childTnLst>
                                </p:cTn>
                              </p:par>
                            </p:childTnLst>
                          </p:cTn>
                        </p:par>
                        <p:par>
                          <p:cTn id="18" fill="hold" nodeType="afterGroup">
                            <p:stCondLst>
                              <p:cond delay="3000"/>
                            </p:stCondLst>
                            <p:childTnLst>
                              <p:par>
                                <p:cTn id="19" presetID="15" presetClass="entr" presetSubtype="0" fill="hold" grpId="0" nodeType="afterEffect">
                                  <p:stCondLst>
                                    <p:cond delay="0"/>
                                  </p:stCondLst>
                                  <p:iterate type="lt">
                                    <p:tmPct val="100000"/>
                                  </p:iterate>
                                  <p:childTnLst>
                                    <p:set>
                                      <p:cBhvr>
                                        <p:cTn id="20" dur="1" fill="hold">
                                          <p:stCondLst>
                                            <p:cond delay="0"/>
                                          </p:stCondLst>
                                        </p:cTn>
                                        <p:tgtEl>
                                          <p:spTgt spid="291843">
                                            <p:txEl>
                                              <p:pRg st="2" end="2"/>
                                            </p:txEl>
                                          </p:spTgt>
                                        </p:tgtEl>
                                        <p:attrNameLst>
                                          <p:attrName>style.visibility</p:attrName>
                                        </p:attrNameLst>
                                      </p:cBhvr>
                                      <p:to>
                                        <p:strVal val="visible"/>
                                      </p:to>
                                    </p:set>
                                    <p:anim calcmode="lin" valueType="num">
                                      <p:cBhvr>
                                        <p:cTn id="21" dur="500" fill="hold"/>
                                        <p:tgtEl>
                                          <p:spTgt spid="29184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291843">
                                            <p:txEl>
                                              <p:pRg st="2" end="2"/>
                                            </p:txEl>
                                          </p:spTgt>
                                        </p:tgtEl>
                                        <p:attrNameLst>
                                          <p:attrName>ppt_h</p:attrName>
                                        </p:attrNameLst>
                                      </p:cBhvr>
                                      <p:tavLst>
                                        <p:tav tm="0">
                                          <p:val>
                                            <p:fltVal val="0"/>
                                          </p:val>
                                        </p:tav>
                                        <p:tav tm="100000">
                                          <p:val>
                                            <p:strVal val="#ppt_h"/>
                                          </p:val>
                                        </p:tav>
                                      </p:tavLst>
                                    </p:anim>
                                    <p:anim calcmode="lin" valueType="num">
                                      <p:cBhvr>
                                        <p:cTn id="23" dur="500" fill="hold"/>
                                        <p:tgtEl>
                                          <p:spTgt spid="291843">
                                            <p:txEl>
                                              <p:pRg st="2" end="2"/>
                                            </p:txEl>
                                          </p:spTgt>
                                        </p:tgtEl>
                                        <p:attrNameLst>
                                          <p:attrName>ppt_x</p:attrName>
                                        </p:attrNameLst>
                                      </p:cBhvr>
                                      <p:tavLst>
                                        <p:tav tm="0" fmla="#ppt_x+(cos(-2*pi*(1-$))*-#ppt_x-sin(-2*pi*(1-$))*(1-#ppt_y))*(1-$)">
                                          <p:val>
                                            <p:fltVal val="0"/>
                                          </p:val>
                                        </p:tav>
                                        <p:tav tm="100000">
                                          <p:val>
                                            <p:fltVal val="1"/>
                                          </p:val>
                                        </p:tav>
                                      </p:tavLst>
                                    </p:anim>
                                    <p:anim calcmode="lin" valueType="num">
                                      <p:cBhvr>
                                        <p:cTn id="24" dur="500" fill="hold"/>
                                        <p:tgtEl>
                                          <p:spTgt spid="291843">
                                            <p:txEl>
                                              <p:pRg st="2" end="2"/>
                                            </p:txEl>
                                          </p:spTgt>
                                        </p:tgtEl>
                                        <p:attrNameLst>
                                          <p:attrName>ppt_y</p:attrName>
                                        </p:attrNameLst>
                                      </p:cBhvr>
                                      <p:tavLst>
                                        <p:tav tm="0" fmla="#ppt_y+(sin(-2*pi*(1-$))*-#ppt_x+cos(-2*pi*(1-$))*(1-#ppt_y))*(1-$)">
                                          <p:val>
                                            <p:fltVal val="0"/>
                                          </p:val>
                                        </p:tav>
                                        <p:tav tm="100000">
                                          <p:val>
                                            <p:fltVal val="1"/>
                                          </p:val>
                                        </p:tav>
                                      </p:tavLst>
                                    </p:anim>
                                  </p:childTnLst>
                                </p:cTn>
                              </p:par>
                            </p:childTnLst>
                          </p:cTn>
                        </p:par>
                        <p:par>
                          <p:cTn id="25" fill="hold" nodeType="afterGroup">
                            <p:stCondLst>
                              <p:cond delay="3500"/>
                            </p:stCondLst>
                            <p:childTnLst>
                              <p:par>
                                <p:cTn id="26" presetID="15" presetClass="entr" presetSubtype="0" fill="hold" grpId="0" nodeType="afterEffect">
                                  <p:stCondLst>
                                    <p:cond delay="0"/>
                                  </p:stCondLst>
                                  <p:iterate type="lt">
                                    <p:tmPct val="100000"/>
                                  </p:iterate>
                                  <p:childTnLst>
                                    <p:set>
                                      <p:cBhvr>
                                        <p:cTn id="27" dur="1" fill="hold">
                                          <p:stCondLst>
                                            <p:cond delay="0"/>
                                          </p:stCondLst>
                                        </p:cTn>
                                        <p:tgtEl>
                                          <p:spTgt spid="291843">
                                            <p:txEl>
                                              <p:pRg st="3" end="3"/>
                                            </p:txEl>
                                          </p:spTgt>
                                        </p:tgtEl>
                                        <p:attrNameLst>
                                          <p:attrName>style.visibility</p:attrName>
                                        </p:attrNameLst>
                                      </p:cBhvr>
                                      <p:to>
                                        <p:strVal val="visible"/>
                                      </p:to>
                                    </p:set>
                                    <p:anim calcmode="lin" valueType="num">
                                      <p:cBhvr>
                                        <p:cTn id="28" dur="500" fill="hold"/>
                                        <p:tgtEl>
                                          <p:spTgt spid="29184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291843">
                                            <p:txEl>
                                              <p:pRg st="3" end="3"/>
                                            </p:txEl>
                                          </p:spTgt>
                                        </p:tgtEl>
                                        <p:attrNameLst>
                                          <p:attrName>ppt_h</p:attrName>
                                        </p:attrNameLst>
                                      </p:cBhvr>
                                      <p:tavLst>
                                        <p:tav tm="0">
                                          <p:val>
                                            <p:fltVal val="0"/>
                                          </p:val>
                                        </p:tav>
                                        <p:tav tm="100000">
                                          <p:val>
                                            <p:strVal val="#ppt_h"/>
                                          </p:val>
                                        </p:tav>
                                      </p:tavLst>
                                    </p:anim>
                                    <p:anim calcmode="lin" valueType="num">
                                      <p:cBhvr>
                                        <p:cTn id="30" dur="500" fill="hold"/>
                                        <p:tgtEl>
                                          <p:spTgt spid="291843">
                                            <p:txEl>
                                              <p:pRg st="3" end="3"/>
                                            </p:txEl>
                                          </p:spTgt>
                                        </p:tgtEl>
                                        <p:attrNameLst>
                                          <p:attrName>ppt_x</p:attrName>
                                        </p:attrNameLst>
                                      </p:cBhvr>
                                      <p:tavLst>
                                        <p:tav tm="0" fmla="#ppt_x+(cos(-2*pi*(1-$))*-#ppt_x-sin(-2*pi*(1-$))*(1-#ppt_y))*(1-$)">
                                          <p:val>
                                            <p:fltVal val="0"/>
                                          </p:val>
                                        </p:tav>
                                        <p:tav tm="100000">
                                          <p:val>
                                            <p:fltVal val="1"/>
                                          </p:val>
                                        </p:tav>
                                      </p:tavLst>
                                    </p:anim>
                                    <p:anim calcmode="lin" valueType="num">
                                      <p:cBhvr>
                                        <p:cTn id="31" dur="500" fill="hold"/>
                                        <p:tgtEl>
                                          <p:spTgt spid="291843">
                                            <p:txEl>
                                              <p:pRg st="3" end="3"/>
                                            </p:txEl>
                                          </p:spTgt>
                                        </p:tgtEl>
                                        <p:attrNameLst>
                                          <p:attrName>ppt_y</p:attrName>
                                        </p:attrNameLst>
                                      </p:cBhvr>
                                      <p:tavLst>
                                        <p:tav tm="0" fmla="#ppt_y+(sin(-2*pi*(1-$))*-#ppt_x+cos(-2*pi*(1-$))*(1-#ppt_y))*(1-$)">
                                          <p:val>
                                            <p:fltVal val="0"/>
                                          </p:val>
                                        </p:tav>
                                        <p:tav tm="100000">
                                          <p:val>
                                            <p:fltVal val="1"/>
                                          </p:val>
                                        </p:tav>
                                      </p:tavLst>
                                    </p:anim>
                                  </p:childTnLst>
                                </p:cTn>
                              </p:par>
                            </p:childTnLst>
                          </p:cTn>
                        </p:par>
                        <p:par>
                          <p:cTn id="32" fill="hold" nodeType="afterGroup">
                            <p:stCondLst>
                              <p:cond delay="4000"/>
                            </p:stCondLst>
                            <p:childTnLst>
                              <p:par>
                                <p:cTn id="33" presetID="15" presetClass="entr" presetSubtype="0" fill="hold" grpId="0" nodeType="afterEffect">
                                  <p:stCondLst>
                                    <p:cond delay="0"/>
                                  </p:stCondLst>
                                  <p:iterate type="lt">
                                    <p:tmPct val="100000"/>
                                  </p:iterate>
                                  <p:childTnLst>
                                    <p:set>
                                      <p:cBhvr>
                                        <p:cTn id="34" dur="1" fill="hold">
                                          <p:stCondLst>
                                            <p:cond delay="0"/>
                                          </p:stCondLst>
                                        </p:cTn>
                                        <p:tgtEl>
                                          <p:spTgt spid="291843">
                                            <p:txEl>
                                              <p:pRg st="4" end="4"/>
                                            </p:txEl>
                                          </p:spTgt>
                                        </p:tgtEl>
                                        <p:attrNameLst>
                                          <p:attrName>style.visibility</p:attrName>
                                        </p:attrNameLst>
                                      </p:cBhvr>
                                      <p:to>
                                        <p:strVal val="visible"/>
                                      </p:to>
                                    </p:set>
                                    <p:anim calcmode="lin" valueType="num">
                                      <p:cBhvr>
                                        <p:cTn id="35" dur="500" fill="hold"/>
                                        <p:tgtEl>
                                          <p:spTgt spid="291843">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291843">
                                            <p:txEl>
                                              <p:pRg st="4" end="4"/>
                                            </p:txEl>
                                          </p:spTgt>
                                        </p:tgtEl>
                                        <p:attrNameLst>
                                          <p:attrName>ppt_h</p:attrName>
                                        </p:attrNameLst>
                                      </p:cBhvr>
                                      <p:tavLst>
                                        <p:tav tm="0">
                                          <p:val>
                                            <p:fltVal val="0"/>
                                          </p:val>
                                        </p:tav>
                                        <p:tav tm="100000">
                                          <p:val>
                                            <p:strVal val="#ppt_h"/>
                                          </p:val>
                                        </p:tav>
                                      </p:tavLst>
                                    </p:anim>
                                    <p:anim calcmode="lin" valueType="num">
                                      <p:cBhvr>
                                        <p:cTn id="37" dur="500" fill="hold"/>
                                        <p:tgtEl>
                                          <p:spTgt spid="291843">
                                            <p:txEl>
                                              <p:pRg st="4" end="4"/>
                                            </p:txEl>
                                          </p:spTgt>
                                        </p:tgtEl>
                                        <p:attrNameLst>
                                          <p:attrName>ppt_x</p:attrName>
                                        </p:attrNameLst>
                                      </p:cBhvr>
                                      <p:tavLst>
                                        <p:tav tm="0" fmla="#ppt_x+(cos(-2*pi*(1-$))*-#ppt_x-sin(-2*pi*(1-$))*(1-#ppt_y))*(1-$)">
                                          <p:val>
                                            <p:fltVal val="0"/>
                                          </p:val>
                                        </p:tav>
                                        <p:tav tm="100000">
                                          <p:val>
                                            <p:fltVal val="1"/>
                                          </p:val>
                                        </p:tav>
                                      </p:tavLst>
                                    </p:anim>
                                    <p:anim calcmode="lin" valueType="num">
                                      <p:cBhvr>
                                        <p:cTn id="38" dur="500" fill="hold"/>
                                        <p:tgtEl>
                                          <p:spTgt spid="291843">
                                            <p:txEl>
                                              <p:pRg st="4" end="4"/>
                                            </p:txEl>
                                          </p:spTgt>
                                        </p:tgtEl>
                                        <p:attrNameLst>
                                          <p:attrName>ppt_y</p:attrName>
                                        </p:attrNameLst>
                                      </p:cBhvr>
                                      <p:tavLst>
                                        <p:tav tm="0" fmla="#ppt_y+(sin(-2*pi*(1-$))*-#ppt_x+cos(-2*pi*(1-$))*(1-#ppt_y))*(1-$)">
                                          <p:val>
                                            <p:fltVal val="0"/>
                                          </p:val>
                                        </p:tav>
                                        <p:tav tm="100000">
                                          <p:val>
                                            <p:fltVal val="1"/>
                                          </p:val>
                                        </p:tav>
                                      </p:tavLst>
                                    </p:anim>
                                  </p:childTnLst>
                                </p:cTn>
                              </p:par>
                            </p:childTnLst>
                          </p:cTn>
                        </p:par>
                        <p:par>
                          <p:cTn id="39" fill="hold" nodeType="afterGroup">
                            <p:stCondLst>
                              <p:cond delay="4500"/>
                            </p:stCondLst>
                            <p:childTnLst>
                              <p:par>
                                <p:cTn id="40" presetID="15" presetClass="entr" presetSubtype="0" fill="hold" grpId="0" nodeType="afterEffect">
                                  <p:stCondLst>
                                    <p:cond delay="0"/>
                                  </p:stCondLst>
                                  <p:iterate type="lt">
                                    <p:tmPct val="100000"/>
                                  </p:iterate>
                                  <p:childTnLst>
                                    <p:set>
                                      <p:cBhvr>
                                        <p:cTn id="41" dur="1" fill="hold">
                                          <p:stCondLst>
                                            <p:cond delay="0"/>
                                          </p:stCondLst>
                                        </p:cTn>
                                        <p:tgtEl>
                                          <p:spTgt spid="291843">
                                            <p:txEl>
                                              <p:pRg st="5" end="5"/>
                                            </p:txEl>
                                          </p:spTgt>
                                        </p:tgtEl>
                                        <p:attrNameLst>
                                          <p:attrName>style.visibility</p:attrName>
                                        </p:attrNameLst>
                                      </p:cBhvr>
                                      <p:to>
                                        <p:strVal val="visible"/>
                                      </p:to>
                                    </p:set>
                                    <p:anim calcmode="lin" valueType="num">
                                      <p:cBhvr>
                                        <p:cTn id="42" dur="500" fill="hold"/>
                                        <p:tgtEl>
                                          <p:spTgt spid="291843">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291843">
                                            <p:txEl>
                                              <p:pRg st="5" end="5"/>
                                            </p:txEl>
                                          </p:spTgt>
                                        </p:tgtEl>
                                        <p:attrNameLst>
                                          <p:attrName>ppt_h</p:attrName>
                                        </p:attrNameLst>
                                      </p:cBhvr>
                                      <p:tavLst>
                                        <p:tav tm="0">
                                          <p:val>
                                            <p:fltVal val="0"/>
                                          </p:val>
                                        </p:tav>
                                        <p:tav tm="100000">
                                          <p:val>
                                            <p:strVal val="#ppt_h"/>
                                          </p:val>
                                        </p:tav>
                                      </p:tavLst>
                                    </p:anim>
                                    <p:anim calcmode="lin" valueType="num">
                                      <p:cBhvr>
                                        <p:cTn id="44" dur="500" fill="hold"/>
                                        <p:tgtEl>
                                          <p:spTgt spid="291843">
                                            <p:txEl>
                                              <p:pRg st="5" end="5"/>
                                            </p:txEl>
                                          </p:spTgt>
                                        </p:tgtEl>
                                        <p:attrNameLst>
                                          <p:attrName>ppt_x</p:attrName>
                                        </p:attrNameLst>
                                      </p:cBhvr>
                                      <p:tavLst>
                                        <p:tav tm="0" fmla="#ppt_x+(cos(-2*pi*(1-$))*-#ppt_x-sin(-2*pi*(1-$))*(1-#ppt_y))*(1-$)">
                                          <p:val>
                                            <p:fltVal val="0"/>
                                          </p:val>
                                        </p:tav>
                                        <p:tav tm="100000">
                                          <p:val>
                                            <p:fltVal val="1"/>
                                          </p:val>
                                        </p:tav>
                                      </p:tavLst>
                                    </p:anim>
                                    <p:anim calcmode="lin" valueType="num">
                                      <p:cBhvr>
                                        <p:cTn id="45" dur="500" fill="hold"/>
                                        <p:tgtEl>
                                          <p:spTgt spid="291843">
                                            <p:txEl>
                                              <p:pRg st="5" end="5"/>
                                            </p:txEl>
                                          </p:spTgt>
                                        </p:tgtEl>
                                        <p:attrNameLst>
                                          <p:attrName>ppt_y</p:attrName>
                                        </p:attrNameLst>
                                      </p:cBhvr>
                                      <p:tavLst>
                                        <p:tav tm="0" fmla="#ppt_y+(sin(-2*pi*(1-$))*-#ppt_x+cos(-2*pi*(1-$))*(1-#ppt_y))*(1-$)">
                                          <p:val>
                                            <p:fltVal val="0"/>
                                          </p:val>
                                        </p:tav>
                                        <p:tav tm="100000">
                                          <p:val>
                                            <p:fltVal val="1"/>
                                          </p:val>
                                        </p:tav>
                                      </p:tavLst>
                                    </p:anim>
                                  </p:childTnLst>
                                </p:cTn>
                              </p:par>
                            </p:childTnLst>
                          </p:cTn>
                        </p:par>
                        <p:par>
                          <p:cTn id="46" fill="hold" nodeType="afterGroup">
                            <p:stCondLst>
                              <p:cond delay="5000"/>
                            </p:stCondLst>
                            <p:childTnLst>
                              <p:par>
                                <p:cTn id="47" presetID="15" presetClass="entr" presetSubtype="0" fill="hold" grpId="0" nodeType="afterEffect">
                                  <p:stCondLst>
                                    <p:cond delay="0"/>
                                  </p:stCondLst>
                                  <p:iterate type="lt">
                                    <p:tmPct val="100000"/>
                                  </p:iterate>
                                  <p:childTnLst>
                                    <p:set>
                                      <p:cBhvr>
                                        <p:cTn id="48" dur="1" fill="hold">
                                          <p:stCondLst>
                                            <p:cond delay="0"/>
                                          </p:stCondLst>
                                        </p:cTn>
                                        <p:tgtEl>
                                          <p:spTgt spid="291843">
                                            <p:txEl>
                                              <p:pRg st="6" end="6"/>
                                            </p:txEl>
                                          </p:spTgt>
                                        </p:tgtEl>
                                        <p:attrNameLst>
                                          <p:attrName>style.visibility</p:attrName>
                                        </p:attrNameLst>
                                      </p:cBhvr>
                                      <p:to>
                                        <p:strVal val="visible"/>
                                      </p:to>
                                    </p:set>
                                    <p:anim calcmode="lin" valueType="num">
                                      <p:cBhvr>
                                        <p:cTn id="49" dur="500" fill="hold"/>
                                        <p:tgtEl>
                                          <p:spTgt spid="291843">
                                            <p:txEl>
                                              <p:pRg st="6" end="6"/>
                                            </p:txEl>
                                          </p:spTgt>
                                        </p:tgtEl>
                                        <p:attrNameLst>
                                          <p:attrName>ppt_w</p:attrName>
                                        </p:attrNameLst>
                                      </p:cBhvr>
                                      <p:tavLst>
                                        <p:tav tm="0">
                                          <p:val>
                                            <p:fltVal val="0"/>
                                          </p:val>
                                        </p:tav>
                                        <p:tav tm="100000">
                                          <p:val>
                                            <p:strVal val="#ppt_w"/>
                                          </p:val>
                                        </p:tav>
                                      </p:tavLst>
                                    </p:anim>
                                    <p:anim calcmode="lin" valueType="num">
                                      <p:cBhvr>
                                        <p:cTn id="50" dur="500" fill="hold"/>
                                        <p:tgtEl>
                                          <p:spTgt spid="291843">
                                            <p:txEl>
                                              <p:pRg st="6" end="6"/>
                                            </p:txEl>
                                          </p:spTgt>
                                        </p:tgtEl>
                                        <p:attrNameLst>
                                          <p:attrName>ppt_h</p:attrName>
                                        </p:attrNameLst>
                                      </p:cBhvr>
                                      <p:tavLst>
                                        <p:tav tm="0">
                                          <p:val>
                                            <p:fltVal val="0"/>
                                          </p:val>
                                        </p:tav>
                                        <p:tav tm="100000">
                                          <p:val>
                                            <p:strVal val="#ppt_h"/>
                                          </p:val>
                                        </p:tav>
                                      </p:tavLst>
                                    </p:anim>
                                    <p:anim calcmode="lin" valueType="num">
                                      <p:cBhvr>
                                        <p:cTn id="51" dur="500" fill="hold"/>
                                        <p:tgtEl>
                                          <p:spTgt spid="291843">
                                            <p:txEl>
                                              <p:pRg st="6" end="6"/>
                                            </p:txEl>
                                          </p:spTgt>
                                        </p:tgtEl>
                                        <p:attrNameLst>
                                          <p:attrName>ppt_x</p:attrName>
                                        </p:attrNameLst>
                                      </p:cBhvr>
                                      <p:tavLst>
                                        <p:tav tm="0" fmla="#ppt_x+(cos(-2*pi*(1-$))*-#ppt_x-sin(-2*pi*(1-$))*(1-#ppt_y))*(1-$)">
                                          <p:val>
                                            <p:fltVal val="0"/>
                                          </p:val>
                                        </p:tav>
                                        <p:tav tm="100000">
                                          <p:val>
                                            <p:fltVal val="1"/>
                                          </p:val>
                                        </p:tav>
                                      </p:tavLst>
                                    </p:anim>
                                    <p:anim calcmode="lin" valueType="num">
                                      <p:cBhvr>
                                        <p:cTn id="52" dur="500" fill="hold"/>
                                        <p:tgtEl>
                                          <p:spTgt spid="291843">
                                            <p:txEl>
                                              <p:pRg st="6" end="6"/>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53" fill="hold" nodeType="clickPar">
                      <p:stCondLst>
                        <p:cond delay="indefinite"/>
                      </p:stCondLst>
                      <p:childTnLst>
                        <p:par>
                          <p:cTn id="54" fill="hold" nodeType="withGroup">
                            <p:stCondLst>
                              <p:cond delay="0"/>
                            </p:stCondLst>
                            <p:childTnLst>
                              <p:par>
                                <p:cTn id="55" presetID="4" presetClass="entr" presetSubtype="32" fill="hold" grpId="0" nodeType="clickEffect">
                                  <p:stCondLst>
                                    <p:cond delay="0"/>
                                  </p:stCondLst>
                                  <p:childTnLst>
                                    <p:set>
                                      <p:cBhvr>
                                        <p:cTn id="56" dur="1" fill="hold">
                                          <p:stCondLst>
                                            <p:cond delay="0"/>
                                          </p:stCondLst>
                                        </p:cTn>
                                        <p:tgtEl>
                                          <p:spTgt spid="291849"/>
                                        </p:tgtEl>
                                        <p:attrNameLst>
                                          <p:attrName>style.visibility</p:attrName>
                                        </p:attrNameLst>
                                      </p:cBhvr>
                                      <p:to>
                                        <p:strVal val="visible"/>
                                      </p:to>
                                    </p:set>
                                    <p:animEffect transition="in" filter="box(out)">
                                      <p:cBhvr>
                                        <p:cTn id="57" dur="500"/>
                                        <p:tgtEl>
                                          <p:spTgt spid="291849"/>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19" presetClass="entr" presetSubtype="10" fill="hold" grpId="0" nodeType="clickEffect">
                                  <p:stCondLst>
                                    <p:cond delay="0"/>
                                  </p:stCondLst>
                                  <p:childTnLst>
                                    <p:set>
                                      <p:cBhvr>
                                        <p:cTn id="61" dur="1" fill="hold">
                                          <p:stCondLst>
                                            <p:cond delay="0"/>
                                          </p:stCondLst>
                                        </p:cTn>
                                        <p:tgtEl>
                                          <p:spTgt spid="291844"/>
                                        </p:tgtEl>
                                        <p:attrNameLst>
                                          <p:attrName>style.visibility</p:attrName>
                                        </p:attrNameLst>
                                      </p:cBhvr>
                                      <p:to>
                                        <p:strVal val="visible"/>
                                      </p:to>
                                    </p:set>
                                    <p:anim calcmode="lin" valueType="num">
                                      <p:cBhvr>
                                        <p:cTn id="62" dur="5000" fill="hold"/>
                                        <p:tgtEl>
                                          <p:spTgt spid="291844"/>
                                        </p:tgtEl>
                                        <p:attrNameLst>
                                          <p:attrName>ppt_w</p:attrName>
                                        </p:attrNameLst>
                                      </p:cBhvr>
                                      <p:tavLst>
                                        <p:tav tm="0" fmla="#ppt_w*sin(2.5*pi*$)">
                                          <p:val>
                                            <p:fltVal val="0"/>
                                          </p:val>
                                        </p:tav>
                                        <p:tav tm="100000">
                                          <p:val>
                                            <p:fltVal val="1"/>
                                          </p:val>
                                        </p:tav>
                                      </p:tavLst>
                                    </p:anim>
                                    <p:anim calcmode="lin" valueType="num">
                                      <p:cBhvr>
                                        <p:cTn id="63" dur="5000" fill="hold"/>
                                        <p:tgtEl>
                                          <p:spTgt spid="291844"/>
                                        </p:tgtEl>
                                        <p:attrNameLst>
                                          <p:attrName>ppt_h</p:attrName>
                                        </p:attrNameLst>
                                      </p:cBhvr>
                                      <p:tavLst>
                                        <p:tav tm="0">
                                          <p:val>
                                            <p:strVal val="#ppt_h"/>
                                          </p:val>
                                        </p:tav>
                                        <p:tav tm="100000">
                                          <p:val>
                                            <p:strVal val="#ppt_h"/>
                                          </p:val>
                                        </p:tav>
                                      </p:tavLst>
                                    </p:anim>
                                  </p:childTnLst>
                                </p:cTn>
                              </p:par>
                            </p:childTnLst>
                          </p:cTn>
                        </p:par>
                        <p:par>
                          <p:cTn id="64" fill="hold" nodeType="afterGroup">
                            <p:stCondLst>
                              <p:cond delay="5000"/>
                            </p:stCondLst>
                            <p:childTnLst>
                              <p:par>
                                <p:cTn id="65" presetID="19" presetClass="entr" presetSubtype="10" fill="hold" grpId="0" nodeType="afterEffect">
                                  <p:stCondLst>
                                    <p:cond delay="0"/>
                                  </p:stCondLst>
                                  <p:childTnLst>
                                    <p:set>
                                      <p:cBhvr>
                                        <p:cTn id="66" dur="1" fill="hold">
                                          <p:stCondLst>
                                            <p:cond delay="0"/>
                                          </p:stCondLst>
                                        </p:cTn>
                                        <p:tgtEl>
                                          <p:spTgt spid="291845"/>
                                        </p:tgtEl>
                                        <p:attrNameLst>
                                          <p:attrName>style.visibility</p:attrName>
                                        </p:attrNameLst>
                                      </p:cBhvr>
                                      <p:to>
                                        <p:strVal val="visible"/>
                                      </p:to>
                                    </p:set>
                                    <p:anim calcmode="lin" valueType="num">
                                      <p:cBhvr>
                                        <p:cTn id="67" dur="5000" fill="hold"/>
                                        <p:tgtEl>
                                          <p:spTgt spid="291845"/>
                                        </p:tgtEl>
                                        <p:attrNameLst>
                                          <p:attrName>ppt_w</p:attrName>
                                        </p:attrNameLst>
                                      </p:cBhvr>
                                      <p:tavLst>
                                        <p:tav tm="0" fmla="#ppt_w*sin(2.5*pi*$)">
                                          <p:val>
                                            <p:fltVal val="0"/>
                                          </p:val>
                                        </p:tav>
                                        <p:tav tm="100000">
                                          <p:val>
                                            <p:fltVal val="1"/>
                                          </p:val>
                                        </p:tav>
                                      </p:tavLst>
                                    </p:anim>
                                    <p:anim calcmode="lin" valueType="num">
                                      <p:cBhvr>
                                        <p:cTn id="68" dur="5000" fill="hold"/>
                                        <p:tgtEl>
                                          <p:spTgt spid="291845"/>
                                        </p:tgtEl>
                                        <p:attrNameLst>
                                          <p:attrName>ppt_h</p:attrName>
                                        </p:attrNameLst>
                                      </p:cBhvr>
                                      <p:tavLst>
                                        <p:tav tm="0">
                                          <p:val>
                                            <p:strVal val="#ppt_h"/>
                                          </p:val>
                                        </p:tav>
                                        <p:tav tm="100000">
                                          <p:val>
                                            <p:strVal val="#ppt_h"/>
                                          </p:val>
                                        </p:tav>
                                      </p:tavLst>
                                    </p:anim>
                                  </p:childTnLst>
                                </p:cTn>
                              </p:par>
                            </p:childTnLst>
                          </p:cTn>
                        </p:par>
                        <p:par>
                          <p:cTn id="69" fill="hold" nodeType="afterGroup">
                            <p:stCondLst>
                              <p:cond delay="10000"/>
                            </p:stCondLst>
                            <p:childTnLst>
                              <p:par>
                                <p:cTn id="70" presetID="19" presetClass="entr" presetSubtype="10" fill="hold" grpId="0" nodeType="afterEffect">
                                  <p:stCondLst>
                                    <p:cond delay="0"/>
                                  </p:stCondLst>
                                  <p:childTnLst>
                                    <p:set>
                                      <p:cBhvr>
                                        <p:cTn id="71" dur="1" fill="hold">
                                          <p:stCondLst>
                                            <p:cond delay="0"/>
                                          </p:stCondLst>
                                        </p:cTn>
                                        <p:tgtEl>
                                          <p:spTgt spid="291847"/>
                                        </p:tgtEl>
                                        <p:attrNameLst>
                                          <p:attrName>style.visibility</p:attrName>
                                        </p:attrNameLst>
                                      </p:cBhvr>
                                      <p:to>
                                        <p:strVal val="visible"/>
                                      </p:to>
                                    </p:set>
                                    <p:anim calcmode="lin" valueType="num">
                                      <p:cBhvr>
                                        <p:cTn id="72" dur="5000" fill="hold"/>
                                        <p:tgtEl>
                                          <p:spTgt spid="291847"/>
                                        </p:tgtEl>
                                        <p:attrNameLst>
                                          <p:attrName>ppt_w</p:attrName>
                                        </p:attrNameLst>
                                      </p:cBhvr>
                                      <p:tavLst>
                                        <p:tav tm="0" fmla="#ppt_w*sin(2.5*pi*$)">
                                          <p:val>
                                            <p:fltVal val="0"/>
                                          </p:val>
                                        </p:tav>
                                        <p:tav tm="100000">
                                          <p:val>
                                            <p:fltVal val="1"/>
                                          </p:val>
                                        </p:tav>
                                      </p:tavLst>
                                    </p:anim>
                                    <p:anim calcmode="lin" valueType="num">
                                      <p:cBhvr>
                                        <p:cTn id="73" dur="5000" fill="hold"/>
                                        <p:tgtEl>
                                          <p:spTgt spid="291847"/>
                                        </p:tgtEl>
                                        <p:attrNameLst>
                                          <p:attrName>ppt_h</p:attrName>
                                        </p:attrNameLst>
                                      </p:cBhvr>
                                      <p:tavLst>
                                        <p:tav tm="0">
                                          <p:val>
                                            <p:strVal val="#ppt_h"/>
                                          </p:val>
                                        </p:tav>
                                        <p:tav tm="100000">
                                          <p:val>
                                            <p:strVal val="#ppt_h"/>
                                          </p:val>
                                        </p:tav>
                                      </p:tavLst>
                                    </p:anim>
                                  </p:childTnLst>
                                </p:cTn>
                              </p:par>
                            </p:childTnLst>
                          </p:cTn>
                        </p:par>
                        <p:par>
                          <p:cTn id="74" fill="hold" nodeType="afterGroup">
                            <p:stCondLst>
                              <p:cond delay="15000"/>
                            </p:stCondLst>
                            <p:childTnLst>
                              <p:par>
                                <p:cTn id="75" presetID="19" presetClass="entr" presetSubtype="10" fill="hold" grpId="0" nodeType="afterEffect">
                                  <p:stCondLst>
                                    <p:cond delay="0"/>
                                  </p:stCondLst>
                                  <p:childTnLst>
                                    <p:set>
                                      <p:cBhvr>
                                        <p:cTn id="76" dur="1" fill="hold">
                                          <p:stCondLst>
                                            <p:cond delay="0"/>
                                          </p:stCondLst>
                                        </p:cTn>
                                        <p:tgtEl>
                                          <p:spTgt spid="291848"/>
                                        </p:tgtEl>
                                        <p:attrNameLst>
                                          <p:attrName>style.visibility</p:attrName>
                                        </p:attrNameLst>
                                      </p:cBhvr>
                                      <p:to>
                                        <p:strVal val="visible"/>
                                      </p:to>
                                    </p:set>
                                    <p:anim calcmode="lin" valueType="num">
                                      <p:cBhvr>
                                        <p:cTn id="77" dur="5000" fill="hold"/>
                                        <p:tgtEl>
                                          <p:spTgt spid="291848"/>
                                        </p:tgtEl>
                                        <p:attrNameLst>
                                          <p:attrName>ppt_w</p:attrName>
                                        </p:attrNameLst>
                                      </p:cBhvr>
                                      <p:tavLst>
                                        <p:tav tm="0" fmla="#ppt_w*sin(2.5*pi*$)">
                                          <p:val>
                                            <p:fltVal val="0"/>
                                          </p:val>
                                        </p:tav>
                                        <p:tav tm="100000">
                                          <p:val>
                                            <p:fltVal val="1"/>
                                          </p:val>
                                        </p:tav>
                                      </p:tavLst>
                                    </p:anim>
                                    <p:anim calcmode="lin" valueType="num">
                                      <p:cBhvr>
                                        <p:cTn id="78" dur="5000" fill="hold"/>
                                        <p:tgtEl>
                                          <p:spTgt spid="291848"/>
                                        </p:tgtEl>
                                        <p:attrNameLst>
                                          <p:attrName>ppt_h</p:attrName>
                                        </p:attrNameLst>
                                      </p:cBhvr>
                                      <p:tavLst>
                                        <p:tav tm="0">
                                          <p:val>
                                            <p:strVal val="#ppt_h"/>
                                          </p:val>
                                        </p:tav>
                                        <p:tav tm="100000">
                                          <p:val>
                                            <p:strVal val="#ppt_h"/>
                                          </p:val>
                                        </p:tav>
                                      </p:tavLst>
                                    </p:anim>
                                  </p:childTnLst>
                                </p:cTn>
                              </p:par>
                            </p:childTnLst>
                          </p:cTn>
                        </p:par>
                        <p:par>
                          <p:cTn id="79" fill="hold" nodeType="afterGroup">
                            <p:stCondLst>
                              <p:cond delay="20000"/>
                            </p:stCondLst>
                            <p:childTnLst>
                              <p:par>
                                <p:cTn id="80" presetID="19" presetClass="entr" presetSubtype="10" fill="hold" grpId="0" nodeType="afterEffect">
                                  <p:stCondLst>
                                    <p:cond delay="0"/>
                                  </p:stCondLst>
                                  <p:childTnLst>
                                    <p:set>
                                      <p:cBhvr>
                                        <p:cTn id="81" dur="1" fill="hold">
                                          <p:stCondLst>
                                            <p:cond delay="0"/>
                                          </p:stCondLst>
                                        </p:cTn>
                                        <p:tgtEl>
                                          <p:spTgt spid="291846"/>
                                        </p:tgtEl>
                                        <p:attrNameLst>
                                          <p:attrName>style.visibility</p:attrName>
                                        </p:attrNameLst>
                                      </p:cBhvr>
                                      <p:to>
                                        <p:strVal val="visible"/>
                                      </p:to>
                                    </p:set>
                                    <p:anim calcmode="lin" valueType="num">
                                      <p:cBhvr>
                                        <p:cTn id="82" dur="5000" fill="hold"/>
                                        <p:tgtEl>
                                          <p:spTgt spid="291846"/>
                                        </p:tgtEl>
                                        <p:attrNameLst>
                                          <p:attrName>ppt_w</p:attrName>
                                        </p:attrNameLst>
                                      </p:cBhvr>
                                      <p:tavLst>
                                        <p:tav tm="0" fmla="#ppt_w*sin(2.5*pi*$)">
                                          <p:val>
                                            <p:fltVal val="0"/>
                                          </p:val>
                                        </p:tav>
                                        <p:tav tm="100000">
                                          <p:val>
                                            <p:fltVal val="1"/>
                                          </p:val>
                                        </p:tav>
                                      </p:tavLst>
                                    </p:anim>
                                    <p:anim calcmode="lin" valueType="num">
                                      <p:cBhvr>
                                        <p:cTn id="83" dur="5000" fill="hold"/>
                                        <p:tgtEl>
                                          <p:spTgt spid="291846"/>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1843" grpId="0" build="p" bldLvl="2" autoUpdateAnimBg="0" advAuto="0"/>
      <p:bldP spid="291844" grpId="0" animBg="1"/>
      <p:bldP spid="291845" grpId="0" animBg="1"/>
      <p:bldP spid="291846" grpId="0" animBg="1"/>
      <p:bldP spid="291847" grpId="0" animBg="1"/>
      <p:bldP spid="291848" grpId="0" animBg="1"/>
      <p:bldP spid="291849" grpId="0" animBg="1"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2866" name="Rectangle 2"/>
          <p:cNvSpPr>
            <a:spLocks noGrp="1" noChangeArrowheads="1"/>
          </p:cNvSpPr>
          <p:nvPr>
            <p:ph type="title"/>
          </p:nvPr>
        </p:nvSpPr>
        <p:spPr/>
        <p:txBody>
          <a:bodyPr/>
          <a:lstStyle/>
          <a:p>
            <a:r>
              <a:rPr lang="de-DE" altLang="de-DE"/>
              <a:t>Analyseverfahren</a:t>
            </a:r>
          </a:p>
        </p:txBody>
      </p:sp>
      <p:sp>
        <p:nvSpPr>
          <p:cNvPr id="292867" name="Rectangle 3"/>
          <p:cNvSpPr>
            <a:spLocks noGrp="1" noChangeArrowheads="1"/>
          </p:cNvSpPr>
          <p:nvPr>
            <p:ph type="body" idx="1"/>
          </p:nvPr>
        </p:nvSpPr>
        <p:spPr>
          <a:xfrm>
            <a:off x="685800" y="2057400"/>
            <a:ext cx="8077200" cy="4114800"/>
          </a:xfrm>
        </p:spPr>
        <p:txBody>
          <a:bodyPr/>
          <a:lstStyle/>
          <a:p>
            <a:pPr marL="457200" indent="-457200" algn="just">
              <a:buFont typeface="Wingdings" pitchFamily="2" charset="2"/>
              <a:buAutoNum type="arabicPeriod"/>
            </a:pPr>
            <a:r>
              <a:rPr lang="de-DE" altLang="de-DE">
                <a:solidFill>
                  <a:srgbClr val="CC3300"/>
                </a:solidFill>
                <a:cs typeface="Times New Roman" pitchFamily="18" charset="0"/>
              </a:rPr>
              <a:t>Trennungsverfahren</a:t>
            </a:r>
            <a:r>
              <a:rPr lang="de-DE" altLang="de-DE">
                <a:cs typeface="Times New Roman" pitchFamily="18" charset="0"/>
              </a:rPr>
              <a:t>: Dabei wird zu zeigen versucht, dass die fraglichen Laute Allophone verschiedener Phoneme sind, weil sie</a:t>
            </a:r>
          </a:p>
          <a:p>
            <a:pPr marL="952500" lvl="1" indent="-479425" algn="just">
              <a:buFont typeface="Wingdings" pitchFamily="2" charset="2"/>
              <a:buChar char="l"/>
            </a:pPr>
            <a:r>
              <a:rPr lang="de-DE" altLang="de-DE">
                <a:cs typeface="Times New Roman" pitchFamily="18" charset="0"/>
              </a:rPr>
              <a:t>in identischen Umgebungen kontrastieren (Minimalpaare)</a:t>
            </a:r>
          </a:p>
          <a:p>
            <a:pPr marL="952500" lvl="1" indent="-479425" algn="just">
              <a:buFont typeface="Wingdings" pitchFamily="2" charset="2"/>
              <a:buChar char="l"/>
            </a:pPr>
            <a:r>
              <a:rPr lang="de-DE" altLang="de-DE">
                <a:cs typeface="Times New Roman" pitchFamily="18" charset="0"/>
              </a:rPr>
              <a:t>in analogen Umgebungen kontrastieren.</a:t>
            </a:r>
          </a:p>
          <a:p>
            <a:pPr marL="457200" indent="-457200" algn="just">
              <a:buFont typeface="Wingdings" pitchFamily="2" charset="2"/>
              <a:buAutoNum type="arabicPeriod"/>
            </a:pPr>
            <a:r>
              <a:rPr lang="de-DE" altLang="de-DE">
                <a:solidFill>
                  <a:srgbClr val="CC3300"/>
                </a:solidFill>
                <a:cs typeface="Times New Roman" pitchFamily="18" charset="0"/>
              </a:rPr>
              <a:t>Vereinigungsverfahren</a:t>
            </a:r>
            <a:r>
              <a:rPr lang="de-DE" altLang="de-DE">
                <a:cs typeface="Times New Roman" pitchFamily="18" charset="0"/>
              </a:rPr>
              <a:t>: Dabei wird zu zeigen versucht, dass die fraglichen Laute Varianten eines Phonems sind, weil sie in sich gegenseitig ausschließenden Umgebungen vorkommen.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92867">
                                            <p:txEl>
                                              <p:pRg st="0" end="0"/>
                                            </p:txEl>
                                          </p:spTgt>
                                        </p:tgtEl>
                                        <p:attrNameLst>
                                          <p:attrName>style.visibility</p:attrName>
                                        </p:attrNameLst>
                                      </p:cBhvr>
                                      <p:to>
                                        <p:strVal val="visible"/>
                                      </p:to>
                                    </p:set>
                                    <p:animEffect transition="in" filter="wipe(left)">
                                      <p:cBhvr>
                                        <p:cTn id="7" dur="500"/>
                                        <p:tgtEl>
                                          <p:spTgt spid="29286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92867">
                                            <p:txEl>
                                              <p:pRg st="1" end="1"/>
                                            </p:txEl>
                                          </p:spTgt>
                                        </p:tgtEl>
                                        <p:attrNameLst>
                                          <p:attrName>style.visibility</p:attrName>
                                        </p:attrNameLst>
                                      </p:cBhvr>
                                      <p:to>
                                        <p:strVal val="visible"/>
                                      </p:to>
                                    </p:set>
                                    <p:animEffect transition="in" filter="wipe(left)">
                                      <p:cBhvr>
                                        <p:cTn id="12" dur="500"/>
                                        <p:tgtEl>
                                          <p:spTgt spid="292867">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92867">
                                            <p:txEl>
                                              <p:pRg st="2" end="2"/>
                                            </p:txEl>
                                          </p:spTgt>
                                        </p:tgtEl>
                                        <p:attrNameLst>
                                          <p:attrName>style.visibility</p:attrName>
                                        </p:attrNameLst>
                                      </p:cBhvr>
                                      <p:to>
                                        <p:strVal val="visible"/>
                                      </p:to>
                                    </p:set>
                                    <p:animEffect transition="in" filter="wipe(left)">
                                      <p:cBhvr>
                                        <p:cTn id="17" dur="500"/>
                                        <p:tgtEl>
                                          <p:spTgt spid="292867">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292867">
                                            <p:txEl>
                                              <p:pRg st="3" end="3"/>
                                            </p:txEl>
                                          </p:spTgt>
                                        </p:tgtEl>
                                        <p:attrNameLst>
                                          <p:attrName>style.visibility</p:attrName>
                                        </p:attrNameLst>
                                      </p:cBhvr>
                                      <p:to>
                                        <p:strVal val="visible"/>
                                      </p:to>
                                    </p:set>
                                    <p:animEffect transition="in" filter="wipe(left)">
                                      <p:cBhvr>
                                        <p:cTn id="22" dur="500"/>
                                        <p:tgtEl>
                                          <p:spTgt spid="29286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2867" grpId="0" build="p" bldLvl="2"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3890" name="Rectangle 2"/>
          <p:cNvSpPr>
            <a:spLocks noGrp="1" noChangeArrowheads="1"/>
          </p:cNvSpPr>
          <p:nvPr>
            <p:ph type="title"/>
          </p:nvPr>
        </p:nvSpPr>
        <p:spPr/>
        <p:txBody>
          <a:bodyPr/>
          <a:lstStyle/>
          <a:p>
            <a:r>
              <a:rPr lang="de-DE" altLang="de-DE"/>
              <a:t>Analyseverfahren 1a</a:t>
            </a:r>
          </a:p>
        </p:txBody>
      </p:sp>
      <p:sp>
        <p:nvSpPr>
          <p:cNvPr id="293891" name="Rectangle 3"/>
          <p:cNvSpPr>
            <a:spLocks noGrp="1" noChangeArrowheads="1"/>
          </p:cNvSpPr>
          <p:nvPr>
            <p:ph type="body" idx="1"/>
          </p:nvPr>
        </p:nvSpPr>
        <p:spPr>
          <a:xfrm>
            <a:off x="762000" y="1600200"/>
            <a:ext cx="7924800" cy="4495800"/>
          </a:xfrm>
        </p:spPr>
        <p:txBody>
          <a:bodyPr/>
          <a:lstStyle/>
          <a:p>
            <a:pPr marL="0" indent="0" algn="just">
              <a:buFont typeface="Wingdings 2" pitchFamily="18" charset="2"/>
              <a:buNone/>
            </a:pPr>
            <a:r>
              <a:rPr lang="de-DE" altLang="de-DE">
                <a:solidFill>
                  <a:srgbClr val="0066FF"/>
                </a:solidFill>
                <a:cs typeface="Times New Roman" pitchFamily="18" charset="0"/>
              </a:rPr>
              <a:t>Die phonologische Trennung von ähnlichen Lauten, die in identischen Umgebungen kontrastieren.</a:t>
            </a:r>
          </a:p>
          <a:p>
            <a:pPr marL="0" indent="0" algn="just">
              <a:buFont typeface="Wingdings 2" pitchFamily="18" charset="2"/>
              <a:buNone/>
            </a:pPr>
            <a:r>
              <a:rPr lang="de-DE" altLang="de-DE">
                <a:cs typeface="Times New Roman" pitchFamily="18" charset="0"/>
              </a:rPr>
              <a:t>Führe für jedes verdächtige Lautpaar, das in identischen Umgebungen vorkommt die folgenden Schritte aus:</a:t>
            </a:r>
          </a:p>
          <a:p>
            <a:pPr marL="1146175" lvl="1" indent="-479425" algn="just"/>
            <a:r>
              <a:rPr lang="de-DE" altLang="de-DE" sz="2400">
                <a:cs typeface="Times New Roman" pitchFamily="18" charset="0"/>
              </a:rPr>
              <a:t>Liste das Paar auf;</a:t>
            </a:r>
          </a:p>
          <a:p>
            <a:pPr marL="1146175" lvl="1" indent="-479425"/>
            <a:r>
              <a:rPr lang="de-DE" altLang="de-DE" sz="2400">
                <a:cs typeface="Times New Roman" pitchFamily="18" charset="0"/>
              </a:rPr>
              <a:t>stelle fest, dass sie in identischen Umgebungen vorkommen;</a:t>
            </a:r>
          </a:p>
          <a:p>
            <a:pPr marL="1146175" lvl="1" indent="-479425" algn="just"/>
            <a:r>
              <a:rPr lang="de-DE" altLang="de-DE" sz="2400">
                <a:cs typeface="Times New Roman" pitchFamily="18" charset="0"/>
              </a:rPr>
              <a:t>präsentiere die Belege dafür;</a:t>
            </a:r>
          </a:p>
          <a:p>
            <a:pPr marL="1146175" lvl="1" indent="-479425" algn="just"/>
            <a:r>
              <a:rPr lang="de-DE" altLang="de-DE" sz="2400">
                <a:cs typeface="Times New Roman" pitchFamily="18" charset="0"/>
              </a:rPr>
              <a:t>ziehe den Schluss, dass sie zu verschiedenen Phonemen gehören.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93891">
                                            <p:txEl>
                                              <p:pRg st="0" end="0"/>
                                            </p:txEl>
                                          </p:spTgt>
                                        </p:tgtEl>
                                        <p:attrNameLst>
                                          <p:attrName>style.visibility</p:attrName>
                                        </p:attrNameLst>
                                      </p:cBhvr>
                                      <p:to>
                                        <p:strVal val="visible"/>
                                      </p:to>
                                    </p:set>
                                    <p:animEffect transition="in" filter="wipe(left)">
                                      <p:cBhvr>
                                        <p:cTn id="7" dur="500"/>
                                        <p:tgtEl>
                                          <p:spTgt spid="29389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93891">
                                            <p:txEl>
                                              <p:pRg st="1" end="1"/>
                                            </p:txEl>
                                          </p:spTgt>
                                        </p:tgtEl>
                                        <p:attrNameLst>
                                          <p:attrName>style.visibility</p:attrName>
                                        </p:attrNameLst>
                                      </p:cBhvr>
                                      <p:to>
                                        <p:strVal val="visible"/>
                                      </p:to>
                                    </p:set>
                                    <p:animEffect transition="in" filter="wipe(left)">
                                      <p:cBhvr>
                                        <p:cTn id="12" dur="500"/>
                                        <p:tgtEl>
                                          <p:spTgt spid="293891">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93891">
                                            <p:txEl>
                                              <p:pRg st="2" end="2"/>
                                            </p:txEl>
                                          </p:spTgt>
                                        </p:tgtEl>
                                        <p:attrNameLst>
                                          <p:attrName>style.visibility</p:attrName>
                                        </p:attrNameLst>
                                      </p:cBhvr>
                                      <p:to>
                                        <p:strVal val="visible"/>
                                      </p:to>
                                    </p:set>
                                    <p:animEffect transition="in" filter="wipe(left)">
                                      <p:cBhvr>
                                        <p:cTn id="17" dur="500"/>
                                        <p:tgtEl>
                                          <p:spTgt spid="293891">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293891">
                                            <p:txEl>
                                              <p:pRg st="3" end="3"/>
                                            </p:txEl>
                                          </p:spTgt>
                                        </p:tgtEl>
                                        <p:attrNameLst>
                                          <p:attrName>style.visibility</p:attrName>
                                        </p:attrNameLst>
                                      </p:cBhvr>
                                      <p:to>
                                        <p:strVal val="visible"/>
                                      </p:to>
                                    </p:set>
                                    <p:animEffect transition="in" filter="wipe(left)">
                                      <p:cBhvr>
                                        <p:cTn id="22" dur="500"/>
                                        <p:tgtEl>
                                          <p:spTgt spid="293891">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293891">
                                            <p:txEl>
                                              <p:pRg st="4" end="4"/>
                                            </p:txEl>
                                          </p:spTgt>
                                        </p:tgtEl>
                                        <p:attrNameLst>
                                          <p:attrName>style.visibility</p:attrName>
                                        </p:attrNameLst>
                                      </p:cBhvr>
                                      <p:to>
                                        <p:strVal val="visible"/>
                                      </p:to>
                                    </p:set>
                                    <p:animEffect transition="in" filter="wipe(left)">
                                      <p:cBhvr>
                                        <p:cTn id="27" dur="500"/>
                                        <p:tgtEl>
                                          <p:spTgt spid="293891">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293891">
                                            <p:txEl>
                                              <p:pRg st="5" end="5"/>
                                            </p:txEl>
                                          </p:spTgt>
                                        </p:tgtEl>
                                        <p:attrNameLst>
                                          <p:attrName>style.visibility</p:attrName>
                                        </p:attrNameLst>
                                      </p:cBhvr>
                                      <p:to>
                                        <p:strVal val="visible"/>
                                      </p:to>
                                    </p:set>
                                    <p:animEffect transition="in" filter="wipe(left)">
                                      <p:cBhvr>
                                        <p:cTn id="32" dur="500"/>
                                        <p:tgtEl>
                                          <p:spTgt spid="293891">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3891" grpId="0" build="p" bldLvl="2"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4914" name="Rectangle 2"/>
          <p:cNvSpPr>
            <a:spLocks noGrp="1" noChangeArrowheads="1"/>
          </p:cNvSpPr>
          <p:nvPr>
            <p:ph type="title"/>
          </p:nvPr>
        </p:nvSpPr>
        <p:spPr/>
        <p:txBody>
          <a:bodyPr/>
          <a:lstStyle/>
          <a:p>
            <a:r>
              <a:rPr lang="de-DE" altLang="de-DE"/>
              <a:t>Analyseverfahren 1a: Beispiel</a:t>
            </a:r>
          </a:p>
        </p:txBody>
      </p:sp>
      <p:sp>
        <p:nvSpPr>
          <p:cNvPr id="294915" name="Rectangle 3"/>
          <p:cNvSpPr>
            <a:spLocks noGrp="1" noChangeArrowheads="1"/>
          </p:cNvSpPr>
          <p:nvPr>
            <p:ph type="body" idx="1"/>
          </p:nvPr>
        </p:nvSpPr>
        <p:spPr>
          <a:xfrm>
            <a:off x="762000" y="1600200"/>
            <a:ext cx="7924800" cy="4495800"/>
          </a:xfrm>
        </p:spPr>
        <p:txBody>
          <a:bodyPr/>
          <a:lstStyle/>
          <a:p>
            <a:pPr marL="0" indent="0" algn="just">
              <a:buFont typeface="Wingdings 2" pitchFamily="18" charset="2"/>
              <a:buNone/>
              <a:tabLst>
                <a:tab pos="2663825" algn="l"/>
              </a:tabLst>
            </a:pPr>
            <a:r>
              <a:rPr lang="de-DE" altLang="de-DE" dirty="0">
                <a:cs typeface="Times New Roman" pitchFamily="18" charset="0"/>
              </a:rPr>
              <a:t>Für </a:t>
            </a:r>
            <a:r>
              <a:rPr lang="de-DE" altLang="de-DE" dirty="0">
                <a:solidFill>
                  <a:srgbClr val="009999"/>
                </a:solidFill>
                <a:cs typeface="Times New Roman" pitchFamily="18" charset="0"/>
              </a:rPr>
              <a:t>[p]</a:t>
            </a:r>
            <a:r>
              <a:rPr lang="de-DE" altLang="de-DE" dirty="0">
                <a:cs typeface="Times New Roman" pitchFamily="18" charset="0"/>
              </a:rPr>
              <a:t> und </a:t>
            </a:r>
            <a:r>
              <a:rPr lang="de-DE" altLang="de-DE" dirty="0">
                <a:solidFill>
                  <a:srgbClr val="009999"/>
                </a:solidFill>
                <a:cs typeface="Times New Roman" pitchFamily="18" charset="0"/>
              </a:rPr>
              <a:t>[b]:</a:t>
            </a:r>
          </a:p>
          <a:p>
            <a:pPr marL="0" indent="0" algn="just">
              <a:buFont typeface="Wingdings 2" pitchFamily="18" charset="2"/>
              <a:buNone/>
              <a:tabLst>
                <a:tab pos="2663825" algn="l"/>
              </a:tabLst>
            </a:pPr>
            <a:r>
              <a:rPr lang="de-DE" altLang="de-DE" dirty="0">
                <a:cs typeface="Times New Roman" pitchFamily="18" charset="0"/>
              </a:rPr>
              <a:t>Umgebungen: 	identisch</a:t>
            </a:r>
          </a:p>
          <a:p>
            <a:pPr marL="0" indent="0" algn="just">
              <a:buFont typeface="Wingdings 2" pitchFamily="18" charset="2"/>
              <a:buNone/>
              <a:tabLst>
                <a:tab pos="2663825" algn="l"/>
              </a:tabLst>
            </a:pPr>
            <a:r>
              <a:rPr lang="de-DE" altLang="de-DE" dirty="0">
                <a:cs typeface="Times New Roman" pitchFamily="18" charset="0"/>
              </a:rPr>
              <a:t>Beleg: 	</a:t>
            </a:r>
            <a:r>
              <a:rPr lang="de-DE" altLang="de-DE" dirty="0">
                <a:solidFill>
                  <a:srgbClr val="009999"/>
                </a:solidFill>
                <a:cs typeface="Times New Roman" pitchFamily="18" charset="0"/>
              </a:rPr>
              <a:t>[</a:t>
            </a:r>
            <a:r>
              <a:rPr lang="de-DE" altLang="de-DE" dirty="0" err="1">
                <a:solidFill>
                  <a:srgbClr val="009999"/>
                </a:solidFill>
                <a:cs typeface="Times New Roman" pitchFamily="18" charset="0"/>
              </a:rPr>
              <a:t>tap</a:t>
            </a:r>
            <a:r>
              <a:rPr lang="de-DE" altLang="de-DE" dirty="0">
                <a:solidFill>
                  <a:srgbClr val="009999"/>
                </a:solidFill>
                <a:cs typeface="Times New Roman" pitchFamily="18" charset="0"/>
              </a:rPr>
              <a:t>]</a:t>
            </a:r>
            <a:r>
              <a:rPr lang="de-DE" altLang="de-DE" dirty="0">
                <a:cs typeface="Times New Roman" pitchFamily="18" charset="0"/>
              </a:rPr>
              <a:t> 'jeder'– </a:t>
            </a:r>
            <a:r>
              <a:rPr lang="de-DE" altLang="de-DE" dirty="0">
                <a:solidFill>
                  <a:srgbClr val="009999"/>
                </a:solidFill>
                <a:cs typeface="Times New Roman" pitchFamily="18" charset="0"/>
              </a:rPr>
              <a:t>[</a:t>
            </a:r>
            <a:r>
              <a:rPr lang="de-DE" altLang="de-DE" dirty="0" err="1">
                <a:solidFill>
                  <a:srgbClr val="009999"/>
                </a:solidFill>
                <a:cs typeface="Times New Roman" pitchFamily="18" charset="0"/>
              </a:rPr>
              <a:t>tab</a:t>
            </a:r>
            <a:r>
              <a:rPr lang="de-DE" altLang="de-DE" dirty="0">
                <a:solidFill>
                  <a:srgbClr val="009999"/>
                </a:solidFill>
                <a:cs typeface="Times New Roman" pitchFamily="18" charset="0"/>
              </a:rPr>
              <a:t>]</a:t>
            </a:r>
            <a:r>
              <a:rPr lang="de-DE" altLang="de-DE" dirty="0">
                <a:cs typeface="Times New Roman" pitchFamily="18" charset="0"/>
              </a:rPr>
              <a:t> </a:t>
            </a:r>
            <a:r>
              <a:rPr lang="de-DE" altLang="de-DE" dirty="0" smtClean="0">
                <a:cs typeface="Times New Roman" pitchFamily="18" charset="0"/>
              </a:rPr>
              <a:t>'Nerv‚</a:t>
            </a:r>
          </a:p>
          <a:p>
            <a:pPr marL="0" indent="0" algn="just">
              <a:buFont typeface="Wingdings 2" pitchFamily="18" charset="2"/>
              <a:buNone/>
            </a:pPr>
            <a:r>
              <a:rPr lang="de-DE" altLang="de-DE" dirty="0" smtClean="0">
                <a:cs typeface="Times New Roman" pitchFamily="18" charset="0"/>
              </a:rPr>
              <a:t>Schlussfolgerung:						</a:t>
            </a:r>
            <a:endParaRPr lang="de-DE" altLang="de-DE" dirty="0">
              <a:cs typeface="Times New Roman" pitchFamily="18" charset="0"/>
            </a:endParaRPr>
          </a:p>
          <a:p>
            <a:pPr marL="0" indent="0" algn="just">
              <a:buFont typeface="Wingdings 2" pitchFamily="18" charset="2"/>
              <a:buNone/>
            </a:pPr>
            <a:r>
              <a:rPr lang="de-DE" altLang="de-DE" dirty="0" smtClean="0">
                <a:cs typeface="Times New Roman" pitchFamily="18" charset="0"/>
              </a:rPr>
              <a:t>Da </a:t>
            </a:r>
            <a:r>
              <a:rPr lang="de-DE" altLang="de-DE" dirty="0">
                <a:cs typeface="Times New Roman" pitchFamily="18" charset="0"/>
              </a:rPr>
              <a:t>die phonetisch ähnlichen Segmente </a:t>
            </a:r>
            <a:r>
              <a:rPr lang="de-DE" altLang="de-DE" dirty="0">
                <a:solidFill>
                  <a:srgbClr val="009999"/>
                </a:solidFill>
                <a:cs typeface="Times New Roman" pitchFamily="18" charset="0"/>
              </a:rPr>
              <a:t>[p]</a:t>
            </a:r>
            <a:r>
              <a:rPr lang="de-DE" altLang="de-DE" dirty="0">
                <a:cs typeface="Times New Roman" pitchFamily="18" charset="0"/>
              </a:rPr>
              <a:t> und </a:t>
            </a:r>
            <a:r>
              <a:rPr lang="de-DE" altLang="de-DE" dirty="0">
                <a:solidFill>
                  <a:srgbClr val="009999"/>
                </a:solidFill>
                <a:cs typeface="Times New Roman" pitchFamily="18" charset="0"/>
              </a:rPr>
              <a:t>[b]</a:t>
            </a:r>
            <a:r>
              <a:rPr lang="de-DE" altLang="de-DE" dirty="0">
                <a:cs typeface="Times New Roman" pitchFamily="18" charset="0"/>
              </a:rPr>
              <a:t> in identischen Umgebungen kontrastieren, sind sie </a:t>
            </a:r>
            <a:r>
              <a:rPr lang="de-DE" altLang="de-DE" dirty="0" smtClean="0">
                <a:cs typeface="Times New Roman" pitchFamily="18" charset="0"/>
              </a:rPr>
              <a:t>Realisierungen </a:t>
            </a:r>
            <a:r>
              <a:rPr lang="de-DE" altLang="de-DE" dirty="0">
                <a:cs typeface="Times New Roman" pitchFamily="18" charset="0"/>
              </a:rPr>
              <a:t>verschiedener Phoneme </a:t>
            </a:r>
            <a:r>
              <a:rPr lang="de-DE" altLang="de-DE" dirty="0">
                <a:solidFill>
                  <a:srgbClr val="009999"/>
                </a:solidFill>
                <a:cs typeface="Times New Roman" pitchFamily="18" charset="0"/>
              </a:rPr>
              <a:t>/p/</a:t>
            </a:r>
            <a:r>
              <a:rPr lang="de-DE" altLang="de-DE" dirty="0">
                <a:cs typeface="Times New Roman" pitchFamily="18" charset="0"/>
              </a:rPr>
              <a:t> bzw. </a:t>
            </a:r>
            <a:r>
              <a:rPr lang="de-DE" altLang="de-DE" dirty="0">
                <a:solidFill>
                  <a:srgbClr val="009999"/>
                </a:solidFill>
                <a:cs typeface="Times New Roman" pitchFamily="18" charset="0"/>
              </a:rPr>
              <a:t>/b/.</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94915">
                                            <p:txEl>
                                              <p:pRg st="0" end="0"/>
                                            </p:txEl>
                                          </p:spTgt>
                                        </p:tgtEl>
                                        <p:attrNameLst>
                                          <p:attrName>style.visibility</p:attrName>
                                        </p:attrNameLst>
                                      </p:cBhvr>
                                      <p:to>
                                        <p:strVal val="visible"/>
                                      </p:to>
                                    </p:set>
                                    <p:animEffect transition="in" filter="wipe(left)">
                                      <p:cBhvr>
                                        <p:cTn id="7" dur="500"/>
                                        <p:tgtEl>
                                          <p:spTgt spid="29491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94915">
                                            <p:txEl>
                                              <p:pRg st="1" end="1"/>
                                            </p:txEl>
                                          </p:spTgt>
                                        </p:tgtEl>
                                        <p:attrNameLst>
                                          <p:attrName>style.visibility</p:attrName>
                                        </p:attrNameLst>
                                      </p:cBhvr>
                                      <p:to>
                                        <p:strVal val="visible"/>
                                      </p:to>
                                    </p:set>
                                    <p:animEffect transition="in" filter="wipe(left)">
                                      <p:cBhvr>
                                        <p:cTn id="12" dur="500"/>
                                        <p:tgtEl>
                                          <p:spTgt spid="294915">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94915">
                                            <p:txEl>
                                              <p:pRg st="2" end="2"/>
                                            </p:txEl>
                                          </p:spTgt>
                                        </p:tgtEl>
                                        <p:attrNameLst>
                                          <p:attrName>style.visibility</p:attrName>
                                        </p:attrNameLst>
                                      </p:cBhvr>
                                      <p:to>
                                        <p:strVal val="visible"/>
                                      </p:to>
                                    </p:set>
                                    <p:animEffect transition="in" filter="wipe(left)">
                                      <p:cBhvr>
                                        <p:cTn id="17" dur="500"/>
                                        <p:tgtEl>
                                          <p:spTgt spid="29491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294915">
                                            <p:txEl>
                                              <p:pRg st="3" end="3"/>
                                            </p:txEl>
                                          </p:spTgt>
                                        </p:tgtEl>
                                        <p:attrNameLst>
                                          <p:attrName>style.visibility</p:attrName>
                                        </p:attrNameLst>
                                      </p:cBhvr>
                                      <p:to>
                                        <p:strVal val="visible"/>
                                      </p:to>
                                    </p:set>
                                    <p:animEffect transition="in" filter="wipe(left)">
                                      <p:cBhvr>
                                        <p:cTn id="22" dur="500"/>
                                        <p:tgtEl>
                                          <p:spTgt spid="29491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294915">
                                            <p:txEl>
                                              <p:pRg st="4" end="4"/>
                                            </p:txEl>
                                          </p:spTgt>
                                        </p:tgtEl>
                                        <p:attrNameLst>
                                          <p:attrName>style.visibility</p:attrName>
                                        </p:attrNameLst>
                                      </p:cBhvr>
                                      <p:to>
                                        <p:strVal val="visible"/>
                                      </p:to>
                                    </p:set>
                                    <p:animEffect transition="in" filter="wipe(left)">
                                      <p:cBhvr>
                                        <p:cTn id="27" dur="500"/>
                                        <p:tgtEl>
                                          <p:spTgt spid="29491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4915" grpId="0" build="p" bldLvl="2"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5938" name="Rectangle 2"/>
          <p:cNvSpPr>
            <a:spLocks noGrp="1" noChangeArrowheads="1"/>
          </p:cNvSpPr>
          <p:nvPr>
            <p:ph type="title"/>
          </p:nvPr>
        </p:nvSpPr>
        <p:spPr/>
        <p:txBody>
          <a:bodyPr/>
          <a:lstStyle/>
          <a:p>
            <a:r>
              <a:rPr lang="de-DE" altLang="de-DE"/>
              <a:t>Analyseverfahren 1a: Beispiel</a:t>
            </a:r>
          </a:p>
        </p:txBody>
      </p:sp>
      <p:sp>
        <p:nvSpPr>
          <p:cNvPr id="295939" name="Rectangle 3"/>
          <p:cNvSpPr>
            <a:spLocks noGrp="1" noChangeArrowheads="1"/>
          </p:cNvSpPr>
          <p:nvPr>
            <p:ph type="body" idx="1"/>
          </p:nvPr>
        </p:nvSpPr>
        <p:spPr>
          <a:xfrm>
            <a:off x="762000" y="1600200"/>
            <a:ext cx="8202613" cy="4495800"/>
          </a:xfrm>
        </p:spPr>
        <p:txBody>
          <a:bodyPr/>
          <a:lstStyle/>
          <a:p>
            <a:pPr marL="1706563" indent="-1706563" algn="just">
              <a:buFont typeface="Wingdings 2" pitchFamily="18" charset="2"/>
              <a:buNone/>
              <a:tabLst>
                <a:tab pos="1706563" algn="l"/>
              </a:tabLst>
            </a:pPr>
            <a:r>
              <a:rPr lang="de-DE" altLang="de-DE" dirty="0">
                <a:cs typeface="Times New Roman" pitchFamily="18" charset="0"/>
              </a:rPr>
              <a:t>In ähnlicher Weise wird mit den anderen Paaren verfahren:</a:t>
            </a:r>
          </a:p>
          <a:p>
            <a:pPr marL="1706563" indent="-1706563" algn="just">
              <a:buFont typeface="Wingdings 2" pitchFamily="18" charset="2"/>
              <a:buNone/>
              <a:tabLst>
                <a:tab pos="1706563" algn="l"/>
              </a:tabLst>
            </a:pPr>
            <a:r>
              <a:rPr lang="de-DE" altLang="de-DE" dirty="0">
                <a:solidFill>
                  <a:srgbClr val="009999"/>
                </a:solidFill>
                <a:cs typeface="Times New Roman" pitchFamily="18" charset="0"/>
              </a:rPr>
              <a:t>[t]</a:t>
            </a:r>
            <a:r>
              <a:rPr lang="de-DE" altLang="de-DE" dirty="0">
                <a:cs typeface="Times New Roman" pitchFamily="18" charset="0"/>
              </a:rPr>
              <a:t> und </a:t>
            </a:r>
            <a:r>
              <a:rPr lang="de-DE" altLang="de-DE" dirty="0">
                <a:solidFill>
                  <a:srgbClr val="009999"/>
                </a:solidFill>
                <a:cs typeface="Times New Roman" pitchFamily="18" charset="0"/>
              </a:rPr>
              <a:t>[d]	</a:t>
            </a:r>
            <a:r>
              <a:rPr lang="de-DE" altLang="de-DE" dirty="0">
                <a:cs typeface="Times New Roman" pitchFamily="18" charset="0"/>
              </a:rPr>
              <a:t>kommen in identischer Umgebung vor</a:t>
            </a:r>
          </a:p>
          <a:p>
            <a:pPr marL="1706563" indent="-1706563" algn="just">
              <a:buFont typeface="Wingdings 2" pitchFamily="18" charset="2"/>
              <a:buNone/>
              <a:tabLst>
                <a:tab pos="1706563" algn="l"/>
              </a:tabLst>
            </a:pPr>
            <a:r>
              <a:rPr lang="de-DE" altLang="de-DE" dirty="0">
                <a:cs typeface="Times New Roman" pitchFamily="18" charset="0"/>
              </a:rPr>
              <a:t>Beleg: 	</a:t>
            </a:r>
            <a:r>
              <a:rPr lang="de-DE" altLang="de-DE" dirty="0">
                <a:solidFill>
                  <a:srgbClr val="009999"/>
                </a:solidFill>
                <a:cs typeface="Times New Roman" pitchFamily="18" charset="0"/>
              </a:rPr>
              <a:t>[tan]</a:t>
            </a:r>
            <a:r>
              <a:rPr lang="de-DE" altLang="de-DE" dirty="0">
                <a:cs typeface="Times New Roman" pitchFamily="18" charset="0"/>
              </a:rPr>
              <a:t> 'Frucht' – </a:t>
            </a:r>
            <a:r>
              <a:rPr lang="de-DE" altLang="de-DE" dirty="0">
                <a:solidFill>
                  <a:srgbClr val="009999"/>
                </a:solidFill>
                <a:cs typeface="Times New Roman" pitchFamily="18" charset="0"/>
              </a:rPr>
              <a:t>[</a:t>
            </a:r>
            <a:r>
              <a:rPr lang="de-DE" altLang="de-DE" dirty="0" err="1">
                <a:solidFill>
                  <a:srgbClr val="009999"/>
                </a:solidFill>
                <a:cs typeface="Times New Roman" pitchFamily="18" charset="0"/>
              </a:rPr>
              <a:t>dan</a:t>
            </a:r>
            <a:r>
              <a:rPr lang="de-DE" altLang="de-DE" dirty="0">
                <a:solidFill>
                  <a:srgbClr val="009999"/>
                </a:solidFill>
                <a:cs typeface="Times New Roman" pitchFamily="18" charset="0"/>
              </a:rPr>
              <a:t>]</a:t>
            </a:r>
            <a:r>
              <a:rPr lang="de-DE" altLang="de-DE" dirty="0">
                <a:cs typeface="Times New Roman" pitchFamily="18" charset="0"/>
              </a:rPr>
              <a:t> 'Stock'</a:t>
            </a:r>
          </a:p>
          <a:p>
            <a:pPr marL="1706563" indent="-1706563" algn="just">
              <a:buFont typeface="Wingdings 2" pitchFamily="18" charset="2"/>
              <a:buNone/>
              <a:tabLst>
                <a:tab pos="1706563" algn="l"/>
              </a:tabLst>
            </a:pPr>
            <a:r>
              <a:rPr lang="de-DE" altLang="de-DE" dirty="0">
                <a:cs typeface="Times New Roman" pitchFamily="18" charset="0"/>
              </a:rPr>
              <a:t>Schluss:	 </a:t>
            </a:r>
            <a:r>
              <a:rPr lang="de-DE" altLang="de-DE" dirty="0">
                <a:solidFill>
                  <a:srgbClr val="009999"/>
                </a:solidFill>
                <a:cs typeface="Times New Roman" pitchFamily="18" charset="0"/>
              </a:rPr>
              <a:t>[t],</a:t>
            </a:r>
            <a:r>
              <a:rPr lang="de-DE" altLang="de-DE" dirty="0">
                <a:cs typeface="Times New Roman" pitchFamily="18" charset="0"/>
              </a:rPr>
              <a:t> </a:t>
            </a:r>
            <a:r>
              <a:rPr lang="de-DE" altLang="de-DE" dirty="0">
                <a:solidFill>
                  <a:srgbClr val="009999"/>
                </a:solidFill>
                <a:cs typeface="Times New Roman" pitchFamily="18" charset="0"/>
              </a:rPr>
              <a:t>[d] </a:t>
            </a:r>
            <a:r>
              <a:rPr lang="de-DE" altLang="de-DE" dirty="0">
                <a:cs typeface="Times New Roman" pitchFamily="18" charset="0"/>
              </a:rPr>
              <a:t>gehören zu verschiedenen Phonemen</a:t>
            </a:r>
          </a:p>
          <a:p>
            <a:pPr marL="1706563" indent="-1706563" algn="just">
              <a:buFont typeface="Wingdings 2" pitchFamily="18" charset="2"/>
              <a:buNone/>
              <a:tabLst>
                <a:tab pos="1706563" algn="l"/>
              </a:tabLst>
            </a:pPr>
            <a:r>
              <a:rPr lang="de-DE" altLang="de-DE" dirty="0">
                <a:solidFill>
                  <a:srgbClr val="009999"/>
                </a:solidFill>
                <a:cs typeface="Times New Roman" pitchFamily="18" charset="0"/>
              </a:rPr>
              <a:t>[k]</a:t>
            </a:r>
            <a:r>
              <a:rPr lang="de-DE" altLang="de-DE" dirty="0">
                <a:cs typeface="Times New Roman" pitchFamily="18" charset="0"/>
              </a:rPr>
              <a:t> und </a:t>
            </a:r>
            <a:r>
              <a:rPr lang="de-DE" altLang="de-DE" dirty="0">
                <a:solidFill>
                  <a:srgbClr val="009999"/>
                </a:solidFill>
                <a:cs typeface="Times New Roman" pitchFamily="18" charset="0"/>
              </a:rPr>
              <a:t>[g]	 </a:t>
            </a:r>
            <a:r>
              <a:rPr lang="de-DE" altLang="de-DE" dirty="0">
                <a:cs typeface="Times New Roman" pitchFamily="18" charset="0"/>
              </a:rPr>
              <a:t>kommen in identischer Umgebung vor</a:t>
            </a:r>
            <a:endParaRPr lang="de-DE" altLang="de-DE" dirty="0">
              <a:solidFill>
                <a:srgbClr val="009999"/>
              </a:solidFill>
              <a:cs typeface="Times New Roman" pitchFamily="18" charset="0"/>
            </a:endParaRPr>
          </a:p>
          <a:p>
            <a:pPr marL="1706563" indent="-1706563" algn="just">
              <a:buFont typeface="Wingdings 2" pitchFamily="18" charset="2"/>
              <a:buNone/>
              <a:tabLst>
                <a:tab pos="1706563" algn="l"/>
              </a:tabLst>
            </a:pPr>
            <a:r>
              <a:rPr lang="de-DE" altLang="de-DE" dirty="0">
                <a:cs typeface="Times New Roman" pitchFamily="18" charset="0"/>
              </a:rPr>
              <a:t>Beleg: 	</a:t>
            </a:r>
            <a:r>
              <a:rPr lang="de-DE" altLang="de-DE" dirty="0">
                <a:solidFill>
                  <a:srgbClr val="009999"/>
                </a:solidFill>
                <a:cs typeface="Times New Roman" pitchFamily="18" charset="0"/>
              </a:rPr>
              <a:t>[</a:t>
            </a:r>
            <a:r>
              <a:rPr lang="de-DE" altLang="de-DE" dirty="0" err="1">
                <a:solidFill>
                  <a:srgbClr val="009999"/>
                </a:solidFill>
                <a:cs typeface="Times New Roman" pitchFamily="18" charset="0"/>
              </a:rPr>
              <a:t>kana</a:t>
            </a:r>
            <a:r>
              <a:rPr lang="de-DE" altLang="de-DE" dirty="0">
                <a:solidFill>
                  <a:srgbClr val="009999"/>
                </a:solidFill>
                <a:cs typeface="Times New Roman" pitchFamily="18" charset="0"/>
              </a:rPr>
              <a:t>]</a:t>
            </a:r>
            <a:r>
              <a:rPr lang="de-DE" altLang="de-DE" dirty="0">
                <a:cs typeface="Times New Roman" pitchFamily="18" charset="0"/>
              </a:rPr>
              <a:t> 'Gürtel'– </a:t>
            </a:r>
            <a:r>
              <a:rPr lang="de-DE" altLang="de-DE" dirty="0">
                <a:solidFill>
                  <a:srgbClr val="009999"/>
                </a:solidFill>
                <a:cs typeface="Times New Roman" pitchFamily="18" charset="0"/>
              </a:rPr>
              <a:t>[</a:t>
            </a:r>
            <a:r>
              <a:rPr lang="de-DE" altLang="de-DE" dirty="0" err="1">
                <a:solidFill>
                  <a:srgbClr val="009999"/>
                </a:solidFill>
                <a:cs typeface="Times New Roman" pitchFamily="18" charset="0"/>
              </a:rPr>
              <a:t>gana</a:t>
            </a:r>
            <a:r>
              <a:rPr lang="de-DE" altLang="de-DE" dirty="0">
                <a:solidFill>
                  <a:srgbClr val="009999"/>
                </a:solidFill>
                <a:cs typeface="Times New Roman" pitchFamily="18" charset="0"/>
              </a:rPr>
              <a:t>]</a:t>
            </a:r>
            <a:r>
              <a:rPr lang="de-DE" altLang="de-DE" dirty="0">
                <a:cs typeface="Times New Roman" pitchFamily="18" charset="0"/>
              </a:rPr>
              <a:t> 'Affe‚</a:t>
            </a:r>
          </a:p>
          <a:p>
            <a:pPr marL="1706563" indent="-1706563" algn="just">
              <a:buFont typeface="Wingdings 2" pitchFamily="18" charset="2"/>
              <a:buNone/>
              <a:tabLst>
                <a:tab pos="1706563" algn="l"/>
              </a:tabLst>
            </a:pPr>
            <a:r>
              <a:rPr lang="de-DE" altLang="de-DE" dirty="0">
                <a:cs typeface="Times New Roman" pitchFamily="18" charset="0"/>
              </a:rPr>
              <a:t>Schluss:	</a:t>
            </a:r>
            <a:r>
              <a:rPr lang="de-DE" altLang="de-DE" dirty="0">
                <a:solidFill>
                  <a:srgbClr val="009999"/>
                </a:solidFill>
                <a:cs typeface="Times New Roman" pitchFamily="18" charset="0"/>
              </a:rPr>
              <a:t>[k], [g]</a:t>
            </a:r>
            <a:r>
              <a:rPr lang="de-DE" altLang="de-DE" dirty="0">
                <a:cs typeface="Times New Roman" pitchFamily="18" charset="0"/>
              </a:rPr>
              <a:t> gehören zu verschiedenen </a:t>
            </a:r>
            <a:r>
              <a:rPr lang="de-DE" altLang="de-DE" dirty="0" smtClean="0">
                <a:cs typeface="Times New Roman" pitchFamily="18" charset="0"/>
              </a:rPr>
              <a:t>Phonemen</a:t>
            </a:r>
          </a:p>
          <a:p>
            <a:pPr marL="1706563" indent="-1706563" algn="just">
              <a:buFont typeface="Wingdings 2" pitchFamily="18" charset="2"/>
              <a:buNone/>
              <a:tabLst>
                <a:tab pos="1706563" algn="l"/>
              </a:tabLst>
            </a:pPr>
            <a:endParaRPr lang="de-DE" altLang="de-DE" dirty="0">
              <a:cs typeface="Times New Roman" pitchFamily="18" charset="0"/>
            </a:endParaRPr>
          </a:p>
          <a:p>
            <a:pPr marL="1706563" indent="-1706563" algn="just">
              <a:buFont typeface="Wingdings 2" pitchFamily="18" charset="2"/>
              <a:buNone/>
              <a:tabLst>
                <a:tab pos="1706563" algn="l"/>
              </a:tabLst>
            </a:pPr>
            <a:r>
              <a:rPr lang="de-DE" altLang="de-DE" dirty="0" smtClean="0">
                <a:cs typeface="Times New Roman" pitchFamily="18" charset="0"/>
              </a:rPr>
              <a:t>Keine </a:t>
            </a:r>
            <a:r>
              <a:rPr lang="de-DE" altLang="de-DE" dirty="0">
                <a:cs typeface="Times New Roman" pitchFamily="18" charset="0"/>
              </a:rPr>
              <a:t>Belege gibt es für die Paare </a:t>
            </a:r>
            <a:r>
              <a:rPr lang="de-DE" altLang="de-DE" dirty="0">
                <a:solidFill>
                  <a:srgbClr val="009999"/>
                </a:solidFill>
                <a:cs typeface="Times New Roman" pitchFamily="18" charset="0"/>
              </a:rPr>
              <a:t>[s] </a:t>
            </a:r>
            <a:r>
              <a:rPr lang="de-DE" altLang="de-DE" dirty="0">
                <a:cs typeface="Times New Roman" pitchFamily="18" charset="0"/>
              </a:rPr>
              <a:t>und </a:t>
            </a:r>
            <a:r>
              <a:rPr lang="de-DE" altLang="de-DE" dirty="0">
                <a:solidFill>
                  <a:srgbClr val="009999"/>
                </a:solidFill>
                <a:cs typeface="Times New Roman" pitchFamily="18" charset="0"/>
              </a:rPr>
              <a:t>[z]</a:t>
            </a:r>
            <a:r>
              <a:rPr lang="de-DE" altLang="de-DE" dirty="0">
                <a:cs typeface="Times New Roman" pitchFamily="18" charset="0"/>
              </a:rPr>
              <a:t> bzw. </a:t>
            </a:r>
            <a:endParaRPr lang="de-DE" altLang="de-DE" dirty="0" smtClean="0">
              <a:cs typeface="Times New Roman" pitchFamily="18" charset="0"/>
            </a:endParaRPr>
          </a:p>
          <a:p>
            <a:pPr marL="1706563" indent="-1706563" algn="just">
              <a:buFont typeface="Wingdings 2" pitchFamily="18" charset="2"/>
              <a:buNone/>
              <a:tabLst>
                <a:tab pos="1706563" algn="l"/>
              </a:tabLst>
            </a:pPr>
            <a:r>
              <a:rPr lang="it-IT" altLang="de-DE" dirty="0" smtClean="0">
                <a:solidFill>
                  <a:srgbClr val="009999"/>
                </a:solidFill>
                <a:cs typeface="Times New Roman" pitchFamily="18" charset="0"/>
              </a:rPr>
              <a:t>[</a:t>
            </a:r>
            <a:r>
              <a:rPr lang="it-IT" altLang="de-DE" dirty="0">
                <a:solidFill>
                  <a:srgbClr val="009999"/>
                </a:solidFill>
                <a:cs typeface="Times New Roman" pitchFamily="18" charset="0"/>
              </a:rPr>
              <a:t>a]</a:t>
            </a:r>
            <a:r>
              <a:rPr lang="it-IT" altLang="de-DE" dirty="0">
                <a:cs typeface="Times New Roman" pitchFamily="18" charset="0"/>
              </a:rPr>
              <a:t> </a:t>
            </a:r>
            <a:r>
              <a:rPr lang="it-IT" altLang="de-DE" dirty="0" smtClean="0">
                <a:cs typeface="Times New Roman" pitchFamily="18" charset="0"/>
              </a:rPr>
              <a:t>und </a:t>
            </a:r>
            <a:r>
              <a:rPr lang="it-IT" altLang="de-DE" dirty="0" smtClean="0">
                <a:solidFill>
                  <a:srgbClr val="009999"/>
                </a:solidFill>
                <a:cs typeface="Times New Roman" pitchFamily="18" charset="0"/>
              </a:rPr>
              <a:t>[o</a:t>
            </a:r>
            <a:r>
              <a:rPr lang="it-IT" altLang="de-DE" dirty="0">
                <a:solidFill>
                  <a:srgbClr val="009999"/>
                </a:solidFill>
                <a:cs typeface="Times New Roman" pitchFamily="18" charset="0"/>
              </a:rPr>
              <a:t>]</a:t>
            </a:r>
            <a:endParaRPr lang="de-DE" altLang="de-DE" dirty="0">
              <a:solidFill>
                <a:srgbClr val="009999"/>
              </a:solidFill>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95939">
                                            <p:txEl>
                                              <p:pRg st="0" end="0"/>
                                            </p:txEl>
                                          </p:spTgt>
                                        </p:tgtEl>
                                        <p:attrNameLst>
                                          <p:attrName>style.visibility</p:attrName>
                                        </p:attrNameLst>
                                      </p:cBhvr>
                                      <p:to>
                                        <p:strVal val="visible"/>
                                      </p:to>
                                    </p:set>
                                    <p:animEffect transition="in" filter="wipe(left)">
                                      <p:cBhvr>
                                        <p:cTn id="7" dur="500"/>
                                        <p:tgtEl>
                                          <p:spTgt spid="29593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95939">
                                            <p:txEl>
                                              <p:pRg st="1" end="1"/>
                                            </p:txEl>
                                          </p:spTgt>
                                        </p:tgtEl>
                                        <p:attrNameLst>
                                          <p:attrName>style.visibility</p:attrName>
                                        </p:attrNameLst>
                                      </p:cBhvr>
                                      <p:to>
                                        <p:strVal val="visible"/>
                                      </p:to>
                                    </p:set>
                                    <p:animEffect transition="in" filter="wipe(left)">
                                      <p:cBhvr>
                                        <p:cTn id="12" dur="500"/>
                                        <p:tgtEl>
                                          <p:spTgt spid="295939">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95939">
                                            <p:txEl>
                                              <p:pRg st="2" end="2"/>
                                            </p:txEl>
                                          </p:spTgt>
                                        </p:tgtEl>
                                        <p:attrNameLst>
                                          <p:attrName>style.visibility</p:attrName>
                                        </p:attrNameLst>
                                      </p:cBhvr>
                                      <p:to>
                                        <p:strVal val="visible"/>
                                      </p:to>
                                    </p:set>
                                    <p:animEffect transition="in" filter="wipe(left)">
                                      <p:cBhvr>
                                        <p:cTn id="17" dur="500"/>
                                        <p:tgtEl>
                                          <p:spTgt spid="295939">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295939">
                                            <p:txEl>
                                              <p:pRg st="3" end="3"/>
                                            </p:txEl>
                                          </p:spTgt>
                                        </p:tgtEl>
                                        <p:attrNameLst>
                                          <p:attrName>style.visibility</p:attrName>
                                        </p:attrNameLst>
                                      </p:cBhvr>
                                      <p:to>
                                        <p:strVal val="visible"/>
                                      </p:to>
                                    </p:set>
                                    <p:animEffect transition="in" filter="wipe(left)">
                                      <p:cBhvr>
                                        <p:cTn id="22" dur="500"/>
                                        <p:tgtEl>
                                          <p:spTgt spid="295939">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295939">
                                            <p:txEl>
                                              <p:pRg st="4" end="4"/>
                                            </p:txEl>
                                          </p:spTgt>
                                        </p:tgtEl>
                                        <p:attrNameLst>
                                          <p:attrName>style.visibility</p:attrName>
                                        </p:attrNameLst>
                                      </p:cBhvr>
                                      <p:to>
                                        <p:strVal val="visible"/>
                                      </p:to>
                                    </p:set>
                                    <p:animEffect transition="in" filter="wipe(left)">
                                      <p:cBhvr>
                                        <p:cTn id="27" dur="500"/>
                                        <p:tgtEl>
                                          <p:spTgt spid="295939">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295939">
                                            <p:txEl>
                                              <p:pRg st="5" end="5"/>
                                            </p:txEl>
                                          </p:spTgt>
                                        </p:tgtEl>
                                        <p:attrNameLst>
                                          <p:attrName>style.visibility</p:attrName>
                                        </p:attrNameLst>
                                      </p:cBhvr>
                                      <p:to>
                                        <p:strVal val="visible"/>
                                      </p:to>
                                    </p:set>
                                    <p:animEffect transition="in" filter="wipe(left)">
                                      <p:cBhvr>
                                        <p:cTn id="32" dur="500"/>
                                        <p:tgtEl>
                                          <p:spTgt spid="295939">
                                            <p:txEl>
                                              <p:pRg st="5" end="5"/>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295939">
                                            <p:txEl>
                                              <p:pRg st="6" end="6"/>
                                            </p:txEl>
                                          </p:spTgt>
                                        </p:tgtEl>
                                        <p:attrNameLst>
                                          <p:attrName>style.visibility</p:attrName>
                                        </p:attrNameLst>
                                      </p:cBhvr>
                                      <p:to>
                                        <p:strVal val="visible"/>
                                      </p:to>
                                    </p:set>
                                    <p:animEffect transition="in" filter="wipe(left)">
                                      <p:cBhvr>
                                        <p:cTn id="37" dur="500"/>
                                        <p:tgtEl>
                                          <p:spTgt spid="295939">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295939">
                                            <p:txEl>
                                              <p:pRg st="8" end="8"/>
                                            </p:txEl>
                                          </p:spTgt>
                                        </p:tgtEl>
                                        <p:attrNameLst>
                                          <p:attrName>style.visibility</p:attrName>
                                        </p:attrNameLst>
                                      </p:cBhvr>
                                      <p:to>
                                        <p:strVal val="visible"/>
                                      </p:to>
                                    </p:set>
                                    <p:animEffect transition="in" filter="wipe(left)">
                                      <p:cBhvr>
                                        <p:cTn id="42" dur="500"/>
                                        <p:tgtEl>
                                          <p:spTgt spid="295939">
                                            <p:txEl>
                                              <p:pRg st="8" end="8"/>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295939">
                                            <p:txEl>
                                              <p:pRg st="9" end="9"/>
                                            </p:txEl>
                                          </p:spTgt>
                                        </p:tgtEl>
                                        <p:attrNameLst>
                                          <p:attrName>style.visibility</p:attrName>
                                        </p:attrNameLst>
                                      </p:cBhvr>
                                      <p:to>
                                        <p:strVal val="visible"/>
                                      </p:to>
                                    </p:set>
                                    <p:animEffect transition="in" filter="wipe(left)">
                                      <p:cBhvr>
                                        <p:cTn id="47" dur="500"/>
                                        <p:tgtEl>
                                          <p:spTgt spid="295939">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5939" grpId="0" build="p" bldLvl="2"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4002" name="Rectangle 2"/>
          <p:cNvSpPr>
            <a:spLocks noGrp="1" noChangeArrowheads="1"/>
          </p:cNvSpPr>
          <p:nvPr>
            <p:ph type="title"/>
          </p:nvPr>
        </p:nvSpPr>
        <p:spPr/>
        <p:txBody>
          <a:bodyPr/>
          <a:lstStyle/>
          <a:p>
            <a:r>
              <a:rPr lang="de-DE" altLang="de-DE"/>
              <a:t>Ungelöste Fälle</a:t>
            </a:r>
          </a:p>
        </p:txBody>
      </p:sp>
      <p:sp>
        <p:nvSpPr>
          <p:cNvPr id="384003" name="Rectangle 3"/>
          <p:cNvSpPr>
            <a:spLocks noGrp="1" noChangeArrowheads="1"/>
          </p:cNvSpPr>
          <p:nvPr>
            <p:ph type="body" idx="1"/>
          </p:nvPr>
        </p:nvSpPr>
        <p:spPr/>
        <p:txBody>
          <a:bodyPr/>
          <a:lstStyle/>
          <a:p>
            <a:pPr marL="0" indent="0">
              <a:buFont typeface="Wingdings 2" pitchFamily="18" charset="2"/>
              <a:buNone/>
            </a:pPr>
            <a:r>
              <a:rPr lang="de-DE" altLang="de-DE" dirty="0">
                <a:cs typeface="Times New Roman" pitchFamily="18" charset="0"/>
              </a:rPr>
              <a:t>Keine Belege gibt es für die Paare </a:t>
            </a:r>
            <a:r>
              <a:rPr lang="de-DE" altLang="de-DE" dirty="0">
                <a:solidFill>
                  <a:srgbClr val="009999"/>
                </a:solidFill>
                <a:cs typeface="Times New Roman" pitchFamily="18" charset="0"/>
              </a:rPr>
              <a:t>[s] </a:t>
            </a:r>
            <a:r>
              <a:rPr lang="de-DE" altLang="de-DE" dirty="0">
                <a:cs typeface="Times New Roman" pitchFamily="18" charset="0"/>
              </a:rPr>
              <a:t>und </a:t>
            </a:r>
            <a:r>
              <a:rPr lang="de-DE" altLang="de-DE" dirty="0">
                <a:solidFill>
                  <a:srgbClr val="009999"/>
                </a:solidFill>
                <a:cs typeface="Times New Roman" pitchFamily="18" charset="0"/>
              </a:rPr>
              <a:t>[z]</a:t>
            </a:r>
            <a:r>
              <a:rPr lang="de-DE" altLang="de-DE" dirty="0">
                <a:cs typeface="Times New Roman" pitchFamily="18" charset="0"/>
              </a:rPr>
              <a:t> bzw. </a:t>
            </a:r>
            <a:r>
              <a:rPr lang="de-DE" altLang="de-DE" dirty="0">
                <a:solidFill>
                  <a:srgbClr val="009999"/>
                </a:solidFill>
                <a:cs typeface="Times New Roman" pitchFamily="18" charset="0"/>
              </a:rPr>
              <a:t>[a]</a:t>
            </a:r>
            <a:r>
              <a:rPr lang="de-DE" altLang="de-DE" dirty="0">
                <a:cs typeface="Times New Roman" pitchFamily="18" charset="0"/>
              </a:rPr>
              <a:t> und </a:t>
            </a:r>
            <a:r>
              <a:rPr lang="de-DE" altLang="de-DE" dirty="0">
                <a:solidFill>
                  <a:srgbClr val="009999"/>
                </a:solidFill>
                <a:cs typeface="Times New Roman" pitchFamily="18" charset="0"/>
              </a:rPr>
              <a:t>[o]. </a:t>
            </a:r>
            <a:r>
              <a:rPr lang="de-DE" altLang="de-DE" dirty="0">
                <a:cs typeface="Times New Roman" pitchFamily="18" charset="0"/>
              </a:rPr>
              <a:t>In dieser Situation müssen entweder </a:t>
            </a:r>
          </a:p>
          <a:p>
            <a:pPr marL="827088" lvl="1"/>
            <a:r>
              <a:rPr lang="de-DE" altLang="de-DE" dirty="0">
                <a:cs typeface="Times New Roman" pitchFamily="18" charset="0"/>
              </a:rPr>
              <a:t>neue Sprachdaten erhoben werden, oder</a:t>
            </a:r>
          </a:p>
          <a:p>
            <a:pPr marL="827088" lvl="1"/>
            <a:r>
              <a:rPr lang="de-DE" altLang="de-DE" dirty="0">
                <a:cs typeface="Times New Roman" pitchFamily="18" charset="0"/>
              </a:rPr>
              <a:t>andere Verfahren eingesetzt werden, oder</a:t>
            </a:r>
          </a:p>
          <a:p>
            <a:pPr marL="827088" lvl="1"/>
            <a:r>
              <a:rPr lang="de-DE" altLang="de-DE" dirty="0">
                <a:cs typeface="Times New Roman" pitchFamily="18" charset="0"/>
              </a:rPr>
              <a:t>beides.</a:t>
            </a:r>
          </a:p>
          <a:p>
            <a:pPr marL="0" indent="0">
              <a:buFont typeface="Wingdings 2" pitchFamily="18" charset="2"/>
              <a:buNone/>
            </a:pPr>
            <a:r>
              <a:rPr lang="de-DE" altLang="de-DE" dirty="0">
                <a:cs typeface="Times New Roman" pitchFamily="18" charset="0"/>
              </a:rPr>
              <a:t>Man kann auf der Grundlage der bisherigen Analyse auch sinnvolle Hypothesen aufstellen.</a:t>
            </a:r>
          </a:p>
          <a:p>
            <a:pPr marL="827088" lvl="1"/>
            <a:r>
              <a:rPr lang="de-DE" altLang="de-DE" dirty="0">
                <a:cs typeface="Times New Roman" pitchFamily="18" charset="0"/>
              </a:rPr>
              <a:t>Offensichtlich ist in dieser Sprache das Merkmal [</a:t>
            </a:r>
            <a:r>
              <a:rPr lang="de-DE" altLang="de-DE" dirty="0">
                <a:cs typeface="Times New Roman" pitchFamily="18" charset="0"/>
                <a:sym typeface="Symbol" pitchFamily="18" charset="2"/>
              </a:rPr>
              <a:t> stimmhaft] distinktiv, so dass anzunehmen ist, dass dies auch für das </a:t>
            </a:r>
            <a:r>
              <a:rPr lang="de-DE" altLang="de-DE" dirty="0" err="1">
                <a:cs typeface="Times New Roman" pitchFamily="18" charset="0"/>
                <a:sym typeface="Symbol" pitchFamily="18" charset="2"/>
              </a:rPr>
              <a:t>Lautpaar</a:t>
            </a:r>
            <a:r>
              <a:rPr lang="de-DE" altLang="de-DE" dirty="0">
                <a:cs typeface="Times New Roman" pitchFamily="18" charset="0"/>
              </a:rPr>
              <a:t> </a:t>
            </a:r>
            <a:r>
              <a:rPr lang="de-DE" altLang="de-DE" dirty="0">
                <a:solidFill>
                  <a:srgbClr val="009999"/>
                </a:solidFill>
                <a:cs typeface="Times New Roman" pitchFamily="18" charset="0"/>
              </a:rPr>
              <a:t>[s] </a:t>
            </a:r>
            <a:r>
              <a:rPr lang="de-DE" altLang="de-DE" dirty="0">
                <a:cs typeface="Times New Roman" pitchFamily="18" charset="0"/>
              </a:rPr>
              <a:t>und </a:t>
            </a:r>
            <a:r>
              <a:rPr lang="de-DE" altLang="de-DE" dirty="0">
                <a:solidFill>
                  <a:srgbClr val="009999"/>
                </a:solidFill>
                <a:cs typeface="Times New Roman" pitchFamily="18" charset="0"/>
              </a:rPr>
              <a:t>[z]</a:t>
            </a:r>
            <a:r>
              <a:rPr lang="de-DE" altLang="de-DE" dirty="0">
                <a:cs typeface="Times New Roman" pitchFamily="18" charset="0"/>
              </a:rPr>
              <a:t> zutrifft und somit </a:t>
            </a:r>
            <a:r>
              <a:rPr lang="de-DE" altLang="de-DE" dirty="0">
                <a:solidFill>
                  <a:srgbClr val="009999"/>
                </a:solidFill>
                <a:cs typeface="Times New Roman" pitchFamily="18" charset="0"/>
              </a:rPr>
              <a:t>[s] </a:t>
            </a:r>
            <a:r>
              <a:rPr lang="de-DE" altLang="de-DE" dirty="0">
                <a:cs typeface="Times New Roman" pitchFamily="18" charset="0"/>
              </a:rPr>
              <a:t>und </a:t>
            </a:r>
            <a:r>
              <a:rPr lang="de-DE" altLang="de-DE" dirty="0">
                <a:solidFill>
                  <a:srgbClr val="009999"/>
                </a:solidFill>
                <a:cs typeface="Times New Roman" pitchFamily="18" charset="0"/>
              </a:rPr>
              <a:t>[z]</a:t>
            </a:r>
            <a:r>
              <a:rPr lang="de-DE" altLang="de-DE" dirty="0">
                <a:cs typeface="Times New Roman" pitchFamily="18" charset="0"/>
              </a:rPr>
              <a:t> zu verschiedenen Phonemen </a:t>
            </a:r>
            <a:r>
              <a:rPr lang="de-DE" altLang="de-DE" dirty="0">
                <a:solidFill>
                  <a:srgbClr val="009999"/>
                </a:solidFill>
                <a:cs typeface="Times New Roman" pitchFamily="18" charset="0"/>
              </a:rPr>
              <a:t>/s/ </a:t>
            </a:r>
            <a:r>
              <a:rPr lang="de-DE" altLang="de-DE" dirty="0">
                <a:cs typeface="Times New Roman" pitchFamily="18" charset="0"/>
              </a:rPr>
              <a:t>und </a:t>
            </a:r>
            <a:r>
              <a:rPr lang="de-DE" altLang="de-DE" dirty="0">
                <a:solidFill>
                  <a:srgbClr val="009999"/>
                </a:solidFill>
                <a:cs typeface="Times New Roman" pitchFamily="18" charset="0"/>
              </a:rPr>
              <a:t>/z/</a:t>
            </a:r>
            <a:r>
              <a:rPr lang="de-DE" altLang="de-DE" dirty="0">
                <a:cs typeface="Times New Roman" pitchFamily="18" charset="0"/>
              </a:rPr>
              <a:t> gehören.</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6962" name="Rectangle 2"/>
          <p:cNvSpPr>
            <a:spLocks noGrp="1" noChangeArrowheads="1"/>
          </p:cNvSpPr>
          <p:nvPr>
            <p:ph type="title"/>
          </p:nvPr>
        </p:nvSpPr>
        <p:spPr/>
        <p:txBody>
          <a:bodyPr/>
          <a:lstStyle/>
          <a:p>
            <a:r>
              <a:rPr lang="de-DE" altLang="de-DE"/>
              <a:t>Analyseverfahren 1a: Aufgabe 1</a:t>
            </a:r>
          </a:p>
        </p:txBody>
      </p:sp>
      <p:sp>
        <p:nvSpPr>
          <p:cNvPr id="296963" name="Rectangle 3"/>
          <p:cNvSpPr>
            <a:spLocks noGrp="1" noChangeArrowheads="1"/>
          </p:cNvSpPr>
          <p:nvPr>
            <p:ph type="body" idx="1"/>
          </p:nvPr>
        </p:nvSpPr>
        <p:spPr>
          <a:xfrm>
            <a:off x="762000" y="1600200"/>
            <a:ext cx="7924800" cy="4495800"/>
          </a:xfrm>
        </p:spPr>
        <p:txBody>
          <a:bodyPr/>
          <a:lstStyle/>
          <a:p>
            <a:pPr marL="0" indent="0">
              <a:buFont typeface="Wingdings 2" pitchFamily="18" charset="2"/>
              <a:buNone/>
              <a:tabLst>
                <a:tab pos="1517650" algn="l"/>
              </a:tabLst>
            </a:pPr>
            <a:r>
              <a:rPr lang="de-DE" altLang="de-DE" dirty="0">
                <a:solidFill>
                  <a:srgbClr val="0066FF"/>
                </a:solidFill>
                <a:cs typeface="Times New Roman" pitchFamily="18" charset="0"/>
              </a:rPr>
              <a:t>[</a:t>
            </a:r>
            <a:r>
              <a:rPr lang="de-DE" altLang="de-DE" dirty="0" err="1" smtClean="0">
                <a:solidFill>
                  <a:srgbClr val="0066FF"/>
                </a:solidFill>
                <a:cs typeface="Times New Roman" pitchFamily="18" charset="0"/>
              </a:rPr>
              <a:t>bisɛ</a:t>
            </a:r>
            <a:r>
              <a:rPr lang="de-DE" altLang="de-DE" dirty="0" smtClean="0">
                <a:solidFill>
                  <a:srgbClr val="0066FF"/>
                </a:solidFill>
                <a:cs typeface="Times New Roman" pitchFamily="18" charset="0"/>
              </a:rPr>
              <a:t>]</a:t>
            </a:r>
            <a:r>
              <a:rPr lang="de-DE" altLang="de-DE" dirty="0">
                <a:solidFill>
                  <a:srgbClr val="0066FF"/>
                </a:solidFill>
                <a:cs typeface="Times New Roman" pitchFamily="18" charset="0"/>
              </a:rPr>
              <a:t>	'Erde'		[</a:t>
            </a:r>
            <a:r>
              <a:rPr lang="de-DE" altLang="de-DE" dirty="0" err="1">
                <a:solidFill>
                  <a:srgbClr val="0066FF"/>
                </a:solidFill>
                <a:cs typeface="Times New Roman" pitchFamily="18" charset="0"/>
              </a:rPr>
              <a:t>tebgo</a:t>
            </a:r>
            <a:r>
              <a:rPr lang="de-DE" altLang="de-DE" dirty="0">
                <a:solidFill>
                  <a:srgbClr val="0066FF"/>
                </a:solidFill>
                <a:cs typeface="Times New Roman" pitchFamily="18" charset="0"/>
              </a:rPr>
              <a:t>]	'Papier'</a:t>
            </a:r>
          </a:p>
          <a:p>
            <a:pPr marL="0" indent="0">
              <a:buFont typeface="Wingdings 2" pitchFamily="18" charset="2"/>
              <a:buNone/>
              <a:tabLst>
                <a:tab pos="1517650" algn="l"/>
              </a:tabLst>
            </a:pPr>
            <a:r>
              <a:rPr lang="de-DE" altLang="de-DE" dirty="0">
                <a:solidFill>
                  <a:srgbClr val="0066FF"/>
                </a:solidFill>
                <a:cs typeface="Times New Roman" pitchFamily="18" charset="0"/>
              </a:rPr>
              <a:t>[</a:t>
            </a:r>
            <a:r>
              <a:rPr lang="de-DE" altLang="de-DE" dirty="0" err="1">
                <a:solidFill>
                  <a:srgbClr val="0066FF"/>
                </a:solidFill>
                <a:cs typeface="Times New Roman" pitchFamily="18" charset="0"/>
              </a:rPr>
              <a:t>poti</a:t>
            </a:r>
            <a:r>
              <a:rPr lang="de-DE" altLang="de-DE" dirty="0">
                <a:solidFill>
                  <a:srgbClr val="0066FF"/>
                </a:solidFill>
                <a:cs typeface="Times New Roman" pitchFamily="18" charset="0"/>
              </a:rPr>
              <a:t>]	'Bewegung'	[</a:t>
            </a:r>
            <a:r>
              <a:rPr lang="de-DE" altLang="de-DE" dirty="0" err="1">
                <a:solidFill>
                  <a:srgbClr val="0066FF"/>
                </a:solidFill>
                <a:cs typeface="Times New Roman" pitchFamily="18" charset="0"/>
              </a:rPr>
              <a:t>aga</a:t>
            </a:r>
            <a:r>
              <a:rPr lang="de-DE" altLang="de-DE" dirty="0">
                <a:solidFill>
                  <a:srgbClr val="0066FF"/>
                </a:solidFill>
                <a:cs typeface="Times New Roman" pitchFamily="18" charset="0"/>
              </a:rPr>
              <a:t>]		'herum'</a:t>
            </a:r>
          </a:p>
          <a:p>
            <a:pPr marL="0" indent="0">
              <a:buFont typeface="Wingdings 2" pitchFamily="18" charset="2"/>
              <a:buNone/>
              <a:tabLst>
                <a:tab pos="1517650" algn="l"/>
              </a:tabLst>
            </a:pPr>
            <a:r>
              <a:rPr lang="de-DE" altLang="de-DE" dirty="0">
                <a:solidFill>
                  <a:srgbClr val="0066FF"/>
                </a:solidFill>
                <a:cs typeface="Times New Roman" pitchFamily="18" charset="0"/>
              </a:rPr>
              <a:t>[</a:t>
            </a:r>
            <a:r>
              <a:rPr lang="de-DE" altLang="de-DE" dirty="0" err="1">
                <a:solidFill>
                  <a:srgbClr val="0066FF"/>
                </a:solidFill>
                <a:cs typeface="Times New Roman" pitchFamily="18" charset="0"/>
              </a:rPr>
              <a:t>kespo</a:t>
            </a:r>
            <a:r>
              <a:rPr lang="de-DE" altLang="de-DE" dirty="0">
                <a:solidFill>
                  <a:srgbClr val="0066FF"/>
                </a:solidFill>
                <a:cs typeface="Times New Roman" pitchFamily="18" charset="0"/>
              </a:rPr>
              <a:t>]	'Baum'		[</a:t>
            </a:r>
            <a:r>
              <a:rPr lang="de-DE" altLang="de-DE" dirty="0" err="1">
                <a:solidFill>
                  <a:srgbClr val="0066FF"/>
                </a:solidFill>
                <a:cs typeface="Times New Roman" pitchFamily="18" charset="0"/>
              </a:rPr>
              <a:t>pise</a:t>
            </a:r>
            <a:r>
              <a:rPr lang="de-DE" altLang="de-DE" dirty="0">
                <a:solidFill>
                  <a:srgbClr val="0066FF"/>
                </a:solidFill>
                <a:cs typeface="Times New Roman" pitchFamily="18" charset="0"/>
              </a:rPr>
              <a:t>]		'ängstlich'</a:t>
            </a:r>
          </a:p>
          <a:p>
            <a:pPr marL="0" indent="0">
              <a:buFont typeface="Wingdings 2" pitchFamily="18" charset="2"/>
              <a:buNone/>
              <a:tabLst>
                <a:tab pos="1517650" algn="l"/>
              </a:tabLst>
            </a:pPr>
            <a:r>
              <a:rPr lang="de-DE" altLang="de-DE" dirty="0">
                <a:solidFill>
                  <a:srgbClr val="0066FF"/>
                </a:solidFill>
                <a:cs typeface="Times New Roman" pitchFamily="18" charset="0"/>
              </a:rPr>
              <a:t>[</a:t>
            </a:r>
            <a:r>
              <a:rPr lang="de-DE" altLang="de-DE" dirty="0" err="1">
                <a:solidFill>
                  <a:srgbClr val="0066FF"/>
                </a:solidFill>
                <a:cs typeface="Times New Roman" pitchFamily="18" charset="0"/>
              </a:rPr>
              <a:t>bose</a:t>
            </a:r>
            <a:r>
              <a:rPr lang="de-DE" altLang="de-DE" dirty="0">
                <a:solidFill>
                  <a:srgbClr val="0066FF"/>
                </a:solidFill>
                <a:cs typeface="Times New Roman" pitchFamily="18" charset="0"/>
              </a:rPr>
              <a:t>]	'Haut'		[</a:t>
            </a:r>
            <a:r>
              <a:rPr lang="de-DE" altLang="de-DE" dirty="0" err="1">
                <a:solidFill>
                  <a:srgbClr val="0066FF"/>
                </a:solidFill>
                <a:cs typeface="Times New Roman" pitchFamily="18" charset="0"/>
              </a:rPr>
              <a:t>ketpo</a:t>
            </a:r>
            <a:r>
              <a:rPr lang="de-DE" altLang="de-DE" dirty="0">
                <a:solidFill>
                  <a:srgbClr val="0066FF"/>
                </a:solidFill>
                <a:cs typeface="Times New Roman" pitchFamily="18" charset="0"/>
              </a:rPr>
              <a:t>]	'irgendwer'</a:t>
            </a:r>
          </a:p>
          <a:p>
            <a:pPr marL="0" indent="0">
              <a:buFont typeface="Wingdings 2" pitchFamily="18" charset="2"/>
              <a:buNone/>
              <a:tabLst>
                <a:tab pos="1517650" algn="l"/>
              </a:tabLst>
            </a:pPr>
            <a:r>
              <a:rPr lang="de-DE" altLang="de-DE" dirty="0">
                <a:solidFill>
                  <a:srgbClr val="0066FF"/>
                </a:solidFill>
                <a:cs typeface="Times New Roman" pitchFamily="18" charset="0"/>
              </a:rPr>
              <a:t>[</a:t>
            </a:r>
            <a:r>
              <a:rPr lang="de-DE" altLang="de-DE" dirty="0" err="1" smtClean="0">
                <a:solidFill>
                  <a:srgbClr val="0066FF"/>
                </a:solidFill>
                <a:cs typeface="Times New Roman" pitchFamily="18" charset="0"/>
              </a:rPr>
              <a:t>dopɛ</a:t>
            </a:r>
            <a:r>
              <a:rPr lang="de-DE" altLang="de-DE" dirty="0" smtClean="0">
                <a:solidFill>
                  <a:srgbClr val="0066FF"/>
                </a:solidFill>
                <a:cs typeface="Times New Roman" pitchFamily="18" charset="0"/>
              </a:rPr>
              <a:t>]</a:t>
            </a:r>
            <a:r>
              <a:rPr lang="de-DE" altLang="de-DE" dirty="0">
                <a:solidFill>
                  <a:srgbClr val="0066FF"/>
                </a:solidFill>
                <a:cs typeface="Times New Roman" pitchFamily="18" charset="0"/>
              </a:rPr>
              <a:t>	'verletzen'	[</a:t>
            </a:r>
            <a:r>
              <a:rPr lang="de-DE" altLang="de-DE" dirty="0" err="1" smtClean="0">
                <a:solidFill>
                  <a:srgbClr val="0066FF"/>
                </a:solidFill>
                <a:cs typeface="Times New Roman" pitchFamily="18" charset="0"/>
              </a:rPr>
              <a:t>tɛbgo</a:t>
            </a:r>
            <a:r>
              <a:rPr lang="de-DE" altLang="de-DE" dirty="0">
                <a:solidFill>
                  <a:srgbClr val="0066FF"/>
                </a:solidFill>
                <a:cs typeface="Times New Roman" pitchFamily="18" charset="0"/>
              </a:rPr>
              <a:t>]	'Katze'</a:t>
            </a:r>
          </a:p>
          <a:p>
            <a:pPr marL="0" indent="0">
              <a:buFont typeface="Wingdings 2" pitchFamily="18" charset="2"/>
              <a:buNone/>
              <a:tabLst>
                <a:tab pos="1517650" algn="l"/>
              </a:tabLst>
            </a:pPr>
            <a:r>
              <a:rPr lang="de-DE" altLang="de-DE" dirty="0">
                <a:solidFill>
                  <a:srgbClr val="0066FF"/>
                </a:solidFill>
                <a:cs typeface="Times New Roman" pitchFamily="18" charset="0"/>
              </a:rPr>
              <a:t>[</a:t>
            </a:r>
            <a:r>
              <a:rPr lang="de-DE" altLang="de-DE" dirty="0" err="1">
                <a:solidFill>
                  <a:srgbClr val="0066FF"/>
                </a:solidFill>
                <a:cs typeface="Times New Roman" pitchFamily="18" charset="0"/>
              </a:rPr>
              <a:t>podi</a:t>
            </a:r>
            <a:r>
              <a:rPr lang="de-DE" altLang="de-DE" dirty="0">
                <a:solidFill>
                  <a:srgbClr val="0066FF"/>
                </a:solidFill>
                <a:cs typeface="Times New Roman" pitchFamily="18" charset="0"/>
              </a:rPr>
              <a:t>]	'väterlich'	[</a:t>
            </a:r>
            <a:r>
              <a:rPr lang="de-DE" altLang="de-DE" dirty="0" err="1">
                <a:solidFill>
                  <a:srgbClr val="0066FF"/>
                </a:solidFill>
                <a:cs typeface="Times New Roman" pitchFamily="18" charset="0"/>
              </a:rPr>
              <a:t>bosi</a:t>
            </a:r>
            <a:r>
              <a:rPr lang="de-DE" altLang="de-DE" dirty="0">
                <a:solidFill>
                  <a:srgbClr val="0066FF"/>
                </a:solidFill>
                <a:cs typeface="Times New Roman" pitchFamily="18" charset="0"/>
              </a:rPr>
              <a:t>]		'unfruchtbar'</a:t>
            </a:r>
          </a:p>
          <a:p>
            <a:pPr marL="0" indent="0">
              <a:buFont typeface="Wingdings 2" pitchFamily="18" charset="2"/>
              <a:buNone/>
              <a:tabLst>
                <a:tab pos="1517650" algn="l"/>
              </a:tabLst>
            </a:pPr>
            <a:r>
              <a:rPr lang="de-DE" altLang="de-DE" dirty="0">
                <a:solidFill>
                  <a:srgbClr val="0066FF"/>
                </a:solidFill>
                <a:cs typeface="Times New Roman" pitchFamily="18" charset="0"/>
              </a:rPr>
              <a:t>[aka]	'trampeln'	</a:t>
            </a:r>
            <a:r>
              <a:rPr lang="de-DE" altLang="de-DE" dirty="0">
                <a:solidFill>
                  <a:srgbClr val="0066FF"/>
                </a:solidFill>
                <a:latin typeface="SILDoulosIPA" pitchFamily="2" charset="2"/>
                <a:cs typeface="Times New Roman" pitchFamily="18" charset="0"/>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296963">
                                            <p:txEl>
                                              <p:pRg st="0" end="0"/>
                                            </p:txEl>
                                          </p:spTgt>
                                        </p:tgtEl>
                                        <p:attrNameLst>
                                          <p:attrName>style.visibility</p:attrName>
                                        </p:attrNameLst>
                                      </p:cBhvr>
                                      <p:to>
                                        <p:strVal val="visible"/>
                                      </p:to>
                                    </p:set>
                                    <p:animEffect transition="in" filter="wipe(left)">
                                      <p:cBhvr>
                                        <p:cTn id="7" dur="500"/>
                                        <p:tgtEl>
                                          <p:spTgt spid="296963">
                                            <p:txEl>
                                              <p:pRg st="0" end="0"/>
                                            </p:txEl>
                                          </p:spTgt>
                                        </p:tgtEl>
                                      </p:cBhvr>
                                    </p:animEffect>
                                  </p:childTnLst>
                                </p:cTn>
                              </p:par>
                            </p:childTnLst>
                          </p:cTn>
                        </p:par>
                        <p:par>
                          <p:cTn id="8" fill="hold" nodeType="afterGroup">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296963">
                                            <p:txEl>
                                              <p:pRg st="1" end="1"/>
                                            </p:txEl>
                                          </p:spTgt>
                                        </p:tgtEl>
                                        <p:attrNameLst>
                                          <p:attrName>style.visibility</p:attrName>
                                        </p:attrNameLst>
                                      </p:cBhvr>
                                      <p:to>
                                        <p:strVal val="visible"/>
                                      </p:to>
                                    </p:set>
                                    <p:animEffect transition="in" filter="wipe(left)">
                                      <p:cBhvr>
                                        <p:cTn id="11" dur="500"/>
                                        <p:tgtEl>
                                          <p:spTgt spid="296963">
                                            <p:txEl>
                                              <p:pRg st="1" end="1"/>
                                            </p:txEl>
                                          </p:spTgt>
                                        </p:tgtEl>
                                      </p:cBhvr>
                                    </p:animEffect>
                                  </p:childTnLst>
                                </p:cTn>
                              </p:par>
                            </p:childTnLst>
                          </p:cTn>
                        </p:par>
                        <p:par>
                          <p:cTn id="12" fill="hold" nodeType="afterGroup">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296963">
                                            <p:txEl>
                                              <p:pRg st="2" end="2"/>
                                            </p:txEl>
                                          </p:spTgt>
                                        </p:tgtEl>
                                        <p:attrNameLst>
                                          <p:attrName>style.visibility</p:attrName>
                                        </p:attrNameLst>
                                      </p:cBhvr>
                                      <p:to>
                                        <p:strVal val="visible"/>
                                      </p:to>
                                    </p:set>
                                    <p:animEffect transition="in" filter="wipe(left)">
                                      <p:cBhvr>
                                        <p:cTn id="15" dur="500"/>
                                        <p:tgtEl>
                                          <p:spTgt spid="296963">
                                            <p:txEl>
                                              <p:pRg st="2" end="2"/>
                                            </p:txEl>
                                          </p:spTgt>
                                        </p:tgtEl>
                                      </p:cBhvr>
                                    </p:animEffect>
                                  </p:childTnLst>
                                </p:cTn>
                              </p:par>
                            </p:childTnLst>
                          </p:cTn>
                        </p:par>
                        <p:par>
                          <p:cTn id="16" fill="hold" nodeType="afterGroup">
                            <p:stCondLst>
                              <p:cond delay="1500"/>
                            </p:stCondLst>
                            <p:childTnLst>
                              <p:par>
                                <p:cTn id="17" presetID="22" presetClass="entr" presetSubtype="8" fill="hold" grpId="0" nodeType="afterEffect">
                                  <p:stCondLst>
                                    <p:cond delay="0"/>
                                  </p:stCondLst>
                                  <p:childTnLst>
                                    <p:set>
                                      <p:cBhvr>
                                        <p:cTn id="18" dur="1" fill="hold">
                                          <p:stCondLst>
                                            <p:cond delay="0"/>
                                          </p:stCondLst>
                                        </p:cTn>
                                        <p:tgtEl>
                                          <p:spTgt spid="296963">
                                            <p:txEl>
                                              <p:pRg st="3" end="3"/>
                                            </p:txEl>
                                          </p:spTgt>
                                        </p:tgtEl>
                                        <p:attrNameLst>
                                          <p:attrName>style.visibility</p:attrName>
                                        </p:attrNameLst>
                                      </p:cBhvr>
                                      <p:to>
                                        <p:strVal val="visible"/>
                                      </p:to>
                                    </p:set>
                                    <p:animEffect transition="in" filter="wipe(left)">
                                      <p:cBhvr>
                                        <p:cTn id="19" dur="500"/>
                                        <p:tgtEl>
                                          <p:spTgt spid="296963">
                                            <p:txEl>
                                              <p:pRg st="3" end="3"/>
                                            </p:txEl>
                                          </p:spTgt>
                                        </p:tgtEl>
                                      </p:cBhvr>
                                    </p:animEffect>
                                  </p:childTnLst>
                                </p:cTn>
                              </p:par>
                            </p:childTnLst>
                          </p:cTn>
                        </p:par>
                        <p:par>
                          <p:cTn id="20" fill="hold" nodeType="afterGroup">
                            <p:stCondLst>
                              <p:cond delay="2000"/>
                            </p:stCondLst>
                            <p:childTnLst>
                              <p:par>
                                <p:cTn id="21" presetID="22" presetClass="entr" presetSubtype="8" fill="hold" grpId="0" nodeType="afterEffect">
                                  <p:stCondLst>
                                    <p:cond delay="0"/>
                                  </p:stCondLst>
                                  <p:childTnLst>
                                    <p:set>
                                      <p:cBhvr>
                                        <p:cTn id="22" dur="1" fill="hold">
                                          <p:stCondLst>
                                            <p:cond delay="0"/>
                                          </p:stCondLst>
                                        </p:cTn>
                                        <p:tgtEl>
                                          <p:spTgt spid="296963">
                                            <p:txEl>
                                              <p:pRg st="4" end="4"/>
                                            </p:txEl>
                                          </p:spTgt>
                                        </p:tgtEl>
                                        <p:attrNameLst>
                                          <p:attrName>style.visibility</p:attrName>
                                        </p:attrNameLst>
                                      </p:cBhvr>
                                      <p:to>
                                        <p:strVal val="visible"/>
                                      </p:to>
                                    </p:set>
                                    <p:animEffect transition="in" filter="wipe(left)">
                                      <p:cBhvr>
                                        <p:cTn id="23" dur="500"/>
                                        <p:tgtEl>
                                          <p:spTgt spid="296963">
                                            <p:txEl>
                                              <p:pRg st="4" end="4"/>
                                            </p:txEl>
                                          </p:spTgt>
                                        </p:tgtEl>
                                      </p:cBhvr>
                                    </p:animEffect>
                                  </p:childTnLst>
                                </p:cTn>
                              </p:par>
                            </p:childTnLst>
                          </p:cTn>
                        </p:par>
                        <p:par>
                          <p:cTn id="24" fill="hold" nodeType="afterGroup">
                            <p:stCondLst>
                              <p:cond delay="2500"/>
                            </p:stCondLst>
                            <p:childTnLst>
                              <p:par>
                                <p:cTn id="25" presetID="22" presetClass="entr" presetSubtype="8" fill="hold" grpId="0" nodeType="afterEffect">
                                  <p:stCondLst>
                                    <p:cond delay="0"/>
                                  </p:stCondLst>
                                  <p:childTnLst>
                                    <p:set>
                                      <p:cBhvr>
                                        <p:cTn id="26" dur="1" fill="hold">
                                          <p:stCondLst>
                                            <p:cond delay="0"/>
                                          </p:stCondLst>
                                        </p:cTn>
                                        <p:tgtEl>
                                          <p:spTgt spid="296963">
                                            <p:txEl>
                                              <p:pRg st="5" end="5"/>
                                            </p:txEl>
                                          </p:spTgt>
                                        </p:tgtEl>
                                        <p:attrNameLst>
                                          <p:attrName>style.visibility</p:attrName>
                                        </p:attrNameLst>
                                      </p:cBhvr>
                                      <p:to>
                                        <p:strVal val="visible"/>
                                      </p:to>
                                    </p:set>
                                    <p:animEffect transition="in" filter="wipe(left)">
                                      <p:cBhvr>
                                        <p:cTn id="27" dur="500"/>
                                        <p:tgtEl>
                                          <p:spTgt spid="296963">
                                            <p:txEl>
                                              <p:pRg st="5" end="5"/>
                                            </p:txEl>
                                          </p:spTgt>
                                        </p:tgtEl>
                                      </p:cBhvr>
                                    </p:animEffect>
                                  </p:childTnLst>
                                </p:cTn>
                              </p:par>
                            </p:childTnLst>
                          </p:cTn>
                        </p:par>
                        <p:par>
                          <p:cTn id="28" fill="hold" nodeType="afterGroup">
                            <p:stCondLst>
                              <p:cond delay="3000"/>
                            </p:stCondLst>
                            <p:childTnLst>
                              <p:par>
                                <p:cTn id="29" presetID="22" presetClass="entr" presetSubtype="8" fill="hold" grpId="0" nodeType="afterEffect">
                                  <p:stCondLst>
                                    <p:cond delay="0"/>
                                  </p:stCondLst>
                                  <p:childTnLst>
                                    <p:set>
                                      <p:cBhvr>
                                        <p:cTn id="30" dur="1" fill="hold">
                                          <p:stCondLst>
                                            <p:cond delay="0"/>
                                          </p:stCondLst>
                                        </p:cTn>
                                        <p:tgtEl>
                                          <p:spTgt spid="296963">
                                            <p:txEl>
                                              <p:pRg st="6" end="6"/>
                                            </p:txEl>
                                          </p:spTgt>
                                        </p:tgtEl>
                                        <p:attrNameLst>
                                          <p:attrName>style.visibility</p:attrName>
                                        </p:attrNameLst>
                                      </p:cBhvr>
                                      <p:to>
                                        <p:strVal val="visible"/>
                                      </p:to>
                                    </p:set>
                                    <p:animEffect transition="in" filter="wipe(left)">
                                      <p:cBhvr>
                                        <p:cTn id="31" dur="500"/>
                                        <p:tgtEl>
                                          <p:spTgt spid="29696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6963" grpId="0" build="p" bldLvl="2" autoUpdateAnimBg="0" advAuto="0"/>
    </p:bld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7986" name="Rectangle 2"/>
          <p:cNvSpPr>
            <a:spLocks noGrp="1" noChangeArrowheads="1"/>
          </p:cNvSpPr>
          <p:nvPr>
            <p:ph type="title"/>
          </p:nvPr>
        </p:nvSpPr>
        <p:spPr/>
        <p:txBody>
          <a:bodyPr/>
          <a:lstStyle/>
          <a:p>
            <a:r>
              <a:rPr lang="de-DE" altLang="de-DE"/>
              <a:t>Analyseverfahren 1a: Aufgabe 1</a:t>
            </a:r>
          </a:p>
        </p:txBody>
      </p:sp>
      <p:sp>
        <p:nvSpPr>
          <p:cNvPr id="297987" name="Rectangle 3"/>
          <p:cNvSpPr>
            <a:spLocks noGrp="1" noChangeArrowheads="1"/>
          </p:cNvSpPr>
          <p:nvPr>
            <p:ph type="body" idx="1"/>
          </p:nvPr>
        </p:nvSpPr>
        <p:spPr>
          <a:xfrm>
            <a:off x="762000" y="1600200"/>
            <a:ext cx="7924800" cy="4495800"/>
          </a:xfrm>
        </p:spPr>
        <p:txBody>
          <a:bodyPr/>
          <a:lstStyle/>
          <a:p>
            <a:pPr marL="533400" indent="-533400" algn="just">
              <a:buFont typeface="Wingdings 2" pitchFamily="18" charset="2"/>
              <a:buNone/>
              <a:tabLst>
                <a:tab pos="1517650" algn="l"/>
              </a:tabLst>
            </a:pPr>
            <a:r>
              <a:rPr lang="de-DE" altLang="de-DE">
                <a:cs typeface="Times New Roman" pitchFamily="18" charset="0"/>
              </a:rPr>
              <a:t>Wende die Vorbereitungsverfahren 2 – 4 an:</a:t>
            </a:r>
          </a:p>
          <a:p>
            <a:pPr marL="533400" indent="-533400" algn="just">
              <a:buFont typeface="Wingdings" pitchFamily="2" charset="2"/>
              <a:buAutoNum type="arabicPeriod"/>
              <a:tabLst>
                <a:tab pos="1517650" algn="l"/>
              </a:tabLst>
            </a:pPr>
            <a:r>
              <a:rPr lang="de-DE" altLang="de-DE">
                <a:cs typeface="Times New Roman" pitchFamily="18" charset="0"/>
              </a:rPr>
              <a:t>Erstelle eine Lauttabelle</a:t>
            </a:r>
          </a:p>
          <a:p>
            <a:pPr marL="533400" indent="-533400" algn="just">
              <a:buFont typeface="Wingdings" pitchFamily="2" charset="2"/>
              <a:buAutoNum type="arabicPeriod"/>
              <a:tabLst>
                <a:tab pos="1517650" algn="l"/>
              </a:tabLst>
            </a:pPr>
            <a:r>
              <a:rPr lang="de-DE" altLang="de-DE">
                <a:cs typeface="Times New Roman" pitchFamily="18" charset="0"/>
              </a:rPr>
              <a:t>Liste die verdächtigen Lautpaare auf</a:t>
            </a:r>
          </a:p>
          <a:p>
            <a:pPr marL="533400" indent="-533400" algn="just">
              <a:buFont typeface="Wingdings" pitchFamily="2" charset="2"/>
              <a:buAutoNum type="arabicPeriod"/>
              <a:tabLst>
                <a:tab pos="1517650" algn="l"/>
              </a:tabLst>
            </a:pPr>
            <a:r>
              <a:rPr lang="de-DE" altLang="de-DE">
                <a:cs typeface="Times New Roman" pitchFamily="18" charset="0"/>
              </a:rPr>
              <a:t>Liste die unverdächtigen Lautsegmente auf</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97987">
                                            <p:txEl>
                                              <p:pRg st="0" end="0"/>
                                            </p:txEl>
                                          </p:spTgt>
                                        </p:tgtEl>
                                        <p:attrNameLst>
                                          <p:attrName>style.visibility</p:attrName>
                                        </p:attrNameLst>
                                      </p:cBhvr>
                                      <p:to>
                                        <p:strVal val="visible"/>
                                      </p:to>
                                    </p:set>
                                    <p:animEffect transition="in" filter="wipe(left)">
                                      <p:cBhvr>
                                        <p:cTn id="7" dur="500"/>
                                        <p:tgtEl>
                                          <p:spTgt spid="29798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97987">
                                            <p:txEl>
                                              <p:pRg st="1" end="1"/>
                                            </p:txEl>
                                          </p:spTgt>
                                        </p:tgtEl>
                                        <p:attrNameLst>
                                          <p:attrName>style.visibility</p:attrName>
                                        </p:attrNameLst>
                                      </p:cBhvr>
                                      <p:to>
                                        <p:strVal val="visible"/>
                                      </p:to>
                                    </p:set>
                                    <p:animEffect transition="in" filter="wipe(left)">
                                      <p:cBhvr>
                                        <p:cTn id="12" dur="500"/>
                                        <p:tgtEl>
                                          <p:spTgt spid="297987">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97987">
                                            <p:txEl>
                                              <p:pRg st="2" end="2"/>
                                            </p:txEl>
                                          </p:spTgt>
                                        </p:tgtEl>
                                        <p:attrNameLst>
                                          <p:attrName>style.visibility</p:attrName>
                                        </p:attrNameLst>
                                      </p:cBhvr>
                                      <p:to>
                                        <p:strVal val="visible"/>
                                      </p:to>
                                    </p:set>
                                    <p:animEffect transition="in" filter="wipe(left)">
                                      <p:cBhvr>
                                        <p:cTn id="17" dur="500"/>
                                        <p:tgtEl>
                                          <p:spTgt spid="297987">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297987">
                                            <p:txEl>
                                              <p:pRg st="3" end="3"/>
                                            </p:txEl>
                                          </p:spTgt>
                                        </p:tgtEl>
                                        <p:attrNameLst>
                                          <p:attrName>style.visibility</p:attrName>
                                        </p:attrNameLst>
                                      </p:cBhvr>
                                      <p:to>
                                        <p:strVal val="visible"/>
                                      </p:to>
                                    </p:set>
                                    <p:animEffect transition="in" filter="wipe(left)">
                                      <p:cBhvr>
                                        <p:cTn id="22" dur="500"/>
                                        <p:tgtEl>
                                          <p:spTgt spid="29798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7987" grpId="0" build="p" bldLvl="2"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78548" name="Group 20"/>
          <p:cNvGrpSpPr>
            <a:grpSpLocks/>
          </p:cNvGrpSpPr>
          <p:nvPr/>
        </p:nvGrpSpPr>
        <p:grpSpPr bwMode="auto">
          <a:xfrm>
            <a:off x="4267200" y="4419600"/>
            <a:ext cx="2971800" cy="1581150"/>
            <a:chOff x="2688" y="2784"/>
            <a:chExt cx="1872" cy="996"/>
          </a:xfrm>
        </p:grpSpPr>
        <p:sp>
          <p:nvSpPr>
            <p:cNvPr id="278543" name="Line 15"/>
            <p:cNvSpPr>
              <a:spLocks noChangeShapeType="1"/>
            </p:cNvSpPr>
            <p:nvPr/>
          </p:nvSpPr>
          <p:spPr bwMode="auto">
            <a:xfrm>
              <a:off x="2688" y="2784"/>
              <a:ext cx="720" cy="528"/>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endParaRPr lang="de-DE"/>
            </a:p>
          </p:txBody>
        </p:sp>
        <p:sp>
          <p:nvSpPr>
            <p:cNvPr id="278537" name="Text Box 9"/>
            <p:cNvSpPr txBox="1">
              <a:spLocks noChangeArrowheads="1"/>
            </p:cNvSpPr>
            <p:nvPr/>
          </p:nvSpPr>
          <p:spPr bwMode="auto">
            <a:xfrm>
              <a:off x="3024" y="3216"/>
              <a:ext cx="1536" cy="564"/>
            </a:xfrm>
            <a:prstGeom prst="rect">
              <a:avLst/>
            </a:prstGeom>
            <a:solidFill>
              <a:srgbClr val="33CC33"/>
            </a:solidFill>
            <a:ln>
              <a:noFill/>
            </a:ln>
            <a:effectLst/>
            <a:scene3d>
              <a:camera prst="legacyObliqueTopRight"/>
              <a:lightRig rig="legacyFlat3" dir="b"/>
            </a:scene3d>
            <a:sp3d extrusionH="125400" prstMaterial="legacyMatte">
              <a:bevelT w="13500" h="13500" prst="angle"/>
              <a:bevelB w="13500" h="13500" prst="angle"/>
              <a:extrusionClr>
                <a:srgbClr val="33CC33"/>
              </a:extrusion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spAutoFit/>
              <a:flatTx/>
            </a:bodyPr>
            <a:lstStyle/>
            <a:p>
              <a:pPr algn="just">
                <a:spcBef>
                  <a:spcPct val="20000"/>
                </a:spcBef>
                <a:buClr>
                  <a:schemeClr val="accent2"/>
                </a:buClr>
                <a:buSzPct val="80000"/>
                <a:buFont typeface="Wingdings" pitchFamily="2" charset="2"/>
                <a:buNone/>
              </a:pPr>
              <a:r>
                <a:rPr lang="de-DE" altLang="de-DE" b="1">
                  <a:solidFill>
                    <a:schemeClr val="accent1"/>
                  </a:solidFill>
                  <a:effectLst>
                    <a:outerShdw blurRad="38100" dist="38100" dir="2700000" algn="tl">
                      <a:srgbClr val="000000"/>
                    </a:outerShdw>
                  </a:effectLst>
                  <a:latin typeface="Arial" charset="0"/>
                  <a:cs typeface="Times New Roman" pitchFamily="18" charset="0"/>
                </a:rPr>
                <a:t>komplementäre</a:t>
              </a:r>
            </a:p>
            <a:p>
              <a:pPr algn="just">
                <a:spcBef>
                  <a:spcPct val="20000"/>
                </a:spcBef>
                <a:buClr>
                  <a:schemeClr val="accent2"/>
                </a:buClr>
                <a:buSzPct val="80000"/>
                <a:buFont typeface="Wingdings" pitchFamily="2" charset="2"/>
                <a:buNone/>
              </a:pPr>
              <a:r>
                <a:rPr lang="de-DE" altLang="de-DE" b="1">
                  <a:solidFill>
                    <a:schemeClr val="accent1"/>
                  </a:solidFill>
                  <a:effectLst>
                    <a:outerShdw blurRad="38100" dist="38100" dir="2700000" algn="tl">
                      <a:srgbClr val="000000"/>
                    </a:outerShdw>
                  </a:effectLst>
                  <a:latin typeface="Arial" charset="0"/>
                  <a:cs typeface="Times New Roman" pitchFamily="18" charset="0"/>
                </a:rPr>
                <a:t>Distribution</a:t>
              </a:r>
            </a:p>
          </p:txBody>
        </p:sp>
      </p:grpSp>
      <p:sp>
        <p:nvSpPr>
          <p:cNvPr id="278533" name="Rectangle 5"/>
          <p:cNvSpPr>
            <a:spLocks noChangeArrowheads="1"/>
          </p:cNvSpPr>
          <p:nvPr/>
        </p:nvSpPr>
        <p:spPr bwMode="auto">
          <a:xfrm>
            <a:off x="1295400" y="2286000"/>
            <a:ext cx="3352800" cy="457200"/>
          </a:xfrm>
          <a:prstGeom prst="rect">
            <a:avLst/>
          </a:prstGeom>
          <a:solidFill>
            <a:schemeClr val="fo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de-DE"/>
          </a:p>
        </p:txBody>
      </p:sp>
      <p:sp>
        <p:nvSpPr>
          <p:cNvPr id="278532" name="Rectangle 4"/>
          <p:cNvSpPr>
            <a:spLocks noChangeArrowheads="1"/>
          </p:cNvSpPr>
          <p:nvPr/>
        </p:nvSpPr>
        <p:spPr bwMode="auto">
          <a:xfrm>
            <a:off x="5867400" y="1905000"/>
            <a:ext cx="1905000" cy="457200"/>
          </a:xfrm>
          <a:prstGeom prst="rect">
            <a:avLst/>
          </a:prstGeom>
          <a:solidFill>
            <a:schemeClr val="fo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de-DE"/>
          </a:p>
        </p:txBody>
      </p:sp>
      <p:sp>
        <p:nvSpPr>
          <p:cNvPr id="278530" name="Rectangle 2"/>
          <p:cNvSpPr>
            <a:spLocks noGrp="1" noChangeArrowheads="1"/>
          </p:cNvSpPr>
          <p:nvPr>
            <p:ph type="title"/>
          </p:nvPr>
        </p:nvSpPr>
        <p:spPr/>
        <p:txBody>
          <a:bodyPr/>
          <a:lstStyle/>
          <a:p>
            <a:r>
              <a:rPr lang="de-DE" altLang="de-DE"/>
              <a:t>Phonem als Klasse von Phontypen</a:t>
            </a:r>
          </a:p>
        </p:txBody>
      </p:sp>
      <p:sp>
        <p:nvSpPr>
          <p:cNvPr id="278531" name="Rectangle 3"/>
          <p:cNvSpPr>
            <a:spLocks noGrp="1" noChangeArrowheads="1"/>
          </p:cNvSpPr>
          <p:nvPr>
            <p:ph type="body" idx="1"/>
          </p:nvPr>
        </p:nvSpPr>
        <p:spPr>
          <a:xfrm>
            <a:off x="685800" y="1828800"/>
            <a:ext cx="8153400" cy="4191000"/>
          </a:xfrm>
        </p:spPr>
        <p:txBody>
          <a:bodyPr/>
          <a:lstStyle/>
          <a:p>
            <a:pPr marL="0" indent="0" algn="just">
              <a:buFont typeface="Wingdings 2" pitchFamily="18" charset="2"/>
              <a:buNone/>
            </a:pPr>
            <a:r>
              <a:rPr lang="de-DE" altLang="de-DE" sz="2800">
                <a:cs typeface="Times New Roman" pitchFamily="18" charset="0"/>
              </a:rPr>
              <a:t>Ein PHONEM ist eine Menge von Phontypen,	</a:t>
            </a:r>
            <a:br>
              <a:rPr lang="de-DE" altLang="de-DE" sz="2800">
                <a:cs typeface="Times New Roman" pitchFamily="18" charset="0"/>
              </a:rPr>
            </a:br>
            <a:r>
              <a:rPr lang="de-DE" altLang="de-DE" sz="2800">
                <a:cs typeface="Times New Roman" pitchFamily="18" charset="0"/>
              </a:rPr>
              <a:t>die funktional äquivalent sind.</a:t>
            </a:r>
          </a:p>
        </p:txBody>
      </p:sp>
      <p:grpSp>
        <p:nvGrpSpPr>
          <p:cNvPr id="278544" name="Group 16"/>
          <p:cNvGrpSpPr>
            <a:grpSpLocks/>
          </p:cNvGrpSpPr>
          <p:nvPr/>
        </p:nvGrpSpPr>
        <p:grpSpPr bwMode="auto">
          <a:xfrm>
            <a:off x="533400" y="2743200"/>
            <a:ext cx="2438400" cy="1733550"/>
            <a:chOff x="336" y="1728"/>
            <a:chExt cx="1536" cy="1092"/>
          </a:xfrm>
        </p:grpSpPr>
        <p:sp>
          <p:nvSpPr>
            <p:cNvPr id="278539" name="Line 11"/>
            <p:cNvSpPr>
              <a:spLocks noChangeShapeType="1"/>
            </p:cNvSpPr>
            <p:nvPr/>
          </p:nvSpPr>
          <p:spPr bwMode="auto">
            <a:xfrm flipH="1">
              <a:off x="912" y="1728"/>
              <a:ext cx="960" cy="480"/>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endParaRPr lang="de-DE"/>
            </a:p>
          </p:txBody>
        </p:sp>
        <p:sp>
          <p:nvSpPr>
            <p:cNvPr id="278534" name="Text Box 6"/>
            <p:cNvSpPr txBox="1">
              <a:spLocks noChangeArrowheads="1"/>
            </p:cNvSpPr>
            <p:nvPr/>
          </p:nvSpPr>
          <p:spPr bwMode="auto">
            <a:xfrm>
              <a:off x="336" y="2256"/>
              <a:ext cx="1139" cy="564"/>
            </a:xfrm>
            <a:prstGeom prst="rect">
              <a:avLst/>
            </a:prstGeom>
            <a:solidFill>
              <a:srgbClr val="33CC33"/>
            </a:solidFill>
            <a:ln>
              <a:noFill/>
            </a:ln>
            <a:effectLst/>
            <a:scene3d>
              <a:camera prst="legacyObliqueTopRight"/>
              <a:lightRig rig="legacyFlat3" dir="b"/>
            </a:scene3d>
            <a:sp3d extrusionH="125400" prstMaterial="legacyMatte">
              <a:bevelT w="13500" h="13500" prst="angle"/>
              <a:bevelB w="13500" h="13500" prst="angle"/>
              <a:extrusionClr>
                <a:srgbClr val="33CC33"/>
              </a:extrusion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spAutoFit/>
              <a:flatTx/>
            </a:bodyPr>
            <a:lstStyle/>
            <a:p>
              <a:pPr algn="just">
                <a:spcBef>
                  <a:spcPct val="20000"/>
                </a:spcBef>
                <a:buClr>
                  <a:schemeClr val="accent2"/>
                </a:buClr>
                <a:buSzPct val="80000"/>
                <a:buFont typeface="Wingdings" pitchFamily="2" charset="2"/>
                <a:buNone/>
              </a:pPr>
              <a:r>
                <a:rPr lang="de-DE" altLang="de-DE" b="1">
                  <a:solidFill>
                    <a:schemeClr val="accent1"/>
                  </a:solidFill>
                  <a:effectLst>
                    <a:outerShdw blurRad="38100" dist="38100" dir="2700000" algn="tl">
                      <a:srgbClr val="000000"/>
                    </a:outerShdw>
                  </a:effectLst>
                  <a:latin typeface="Arial" charset="0"/>
                  <a:cs typeface="Times New Roman" pitchFamily="18" charset="0"/>
                </a:rPr>
                <a:t>phonetisch</a:t>
              </a:r>
            </a:p>
            <a:p>
              <a:pPr algn="just">
                <a:spcBef>
                  <a:spcPct val="20000"/>
                </a:spcBef>
                <a:buClr>
                  <a:schemeClr val="accent2"/>
                </a:buClr>
                <a:buSzPct val="80000"/>
                <a:buFont typeface="Wingdings" pitchFamily="2" charset="2"/>
                <a:buNone/>
              </a:pPr>
              <a:r>
                <a:rPr lang="de-DE" altLang="de-DE" b="1">
                  <a:solidFill>
                    <a:schemeClr val="accent1"/>
                  </a:solidFill>
                  <a:effectLst>
                    <a:outerShdw blurRad="38100" dist="38100" dir="2700000" algn="tl">
                      <a:srgbClr val="000000"/>
                    </a:outerShdw>
                  </a:effectLst>
                  <a:latin typeface="Arial" charset="0"/>
                  <a:cs typeface="Times New Roman" pitchFamily="18" charset="0"/>
                </a:rPr>
                <a:t>ähnlich</a:t>
              </a:r>
            </a:p>
          </p:txBody>
        </p:sp>
      </p:grpSp>
      <p:grpSp>
        <p:nvGrpSpPr>
          <p:cNvPr id="278545" name="Group 17"/>
          <p:cNvGrpSpPr>
            <a:grpSpLocks/>
          </p:cNvGrpSpPr>
          <p:nvPr/>
        </p:nvGrpSpPr>
        <p:grpSpPr bwMode="auto">
          <a:xfrm>
            <a:off x="2895600" y="2743200"/>
            <a:ext cx="2470150" cy="1733550"/>
            <a:chOff x="1824" y="1728"/>
            <a:chExt cx="1556" cy="1092"/>
          </a:xfrm>
        </p:grpSpPr>
        <p:sp>
          <p:nvSpPr>
            <p:cNvPr id="278541" name="Line 13"/>
            <p:cNvSpPr>
              <a:spLocks noChangeShapeType="1"/>
            </p:cNvSpPr>
            <p:nvPr/>
          </p:nvSpPr>
          <p:spPr bwMode="auto">
            <a:xfrm>
              <a:off x="1872" y="1728"/>
              <a:ext cx="720" cy="528"/>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endParaRPr lang="de-DE"/>
            </a:p>
          </p:txBody>
        </p:sp>
        <p:sp>
          <p:nvSpPr>
            <p:cNvPr id="278535" name="Text Box 7"/>
            <p:cNvSpPr txBox="1">
              <a:spLocks noChangeArrowheads="1"/>
            </p:cNvSpPr>
            <p:nvPr/>
          </p:nvSpPr>
          <p:spPr bwMode="auto">
            <a:xfrm>
              <a:off x="1824" y="2256"/>
              <a:ext cx="1556" cy="564"/>
            </a:xfrm>
            <a:prstGeom prst="rect">
              <a:avLst/>
            </a:prstGeom>
            <a:solidFill>
              <a:srgbClr val="33CC33"/>
            </a:solidFill>
            <a:ln>
              <a:noFill/>
            </a:ln>
            <a:effectLst/>
            <a:scene3d>
              <a:camera prst="legacyObliqueTopRight"/>
              <a:lightRig rig="legacyFlat3" dir="b"/>
            </a:scene3d>
            <a:sp3d extrusionH="125400" prstMaterial="legacyMatte">
              <a:bevelT w="13500" h="13500" prst="angle"/>
              <a:bevelB w="13500" h="13500" prst="angle"/>
              <a:extrusionClr>
                <a:srgbClr val="33CC33"/>
              </a:extrusion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spAutoFit/>
              <a:flatTx/>
            </a:bodyPr>
            <a:lstStyle/>
            <a:p>
              <a:pPr algn="just">
                <a:spcBef>
                  <a:spcPct val="20000"/>
                </a:spcBef>
                <a:buClr>
                  <a:schemeClr val="accent2"/>
                </a:buClr>
                <a:buSzPct val="80000"/>
                <a:buFont typeface="Wingdings" pitchFamily="2" charset="2"/>
                <a:buNone/>
              </a:pPr>
              <a:r>
                <a:rPr lang="de-DE" altLang="de-DE" b="1">
                  <a:solidFill>
                    <a:schemeClr val="accent1"/>
                  </a:solidFill>
                  <a:effectLst>
                    <a:outerShdw blurRad="38100" dist="38100" dir="2700000" algn="tl">
                      <a:srgbClr val="000000"/>
                    </a:outerShdw>
                  </a:effectLst>
                  <a:latin typeface="Arial" charset="0"/>
                  <a:cs typeface="Times New Roman" pitchFamily="18" charset="0"/>
                </a:rPr>
                <a:t>nicht-kontrastiv</a:t>
              </a:r>
            </a:p>
            <a:p>
              <a:pPr algn="just">
                <a:spcBef>
                  <a:spcPct val="20000"/>
                </a:spcBef>
                <a:buClr>
                  <a:schemeClr val="accent2"/>
                </a:buClr>
                <a:buSzPct val="80000"/>
                <a:buFont typeface="Wingdings" pitchFamily="2" charset="2"/>
                <a:buNone/>
              </a:pPr>
              <a:r>
                <a:rPr lang="de-DE" altLang="de-DE" b="1">
                  <a:solidFill>
                    <a:schemeClr val="accent1"/>
                  </a:solidFill>
                  <a:effectLst>
                    <a:outerShdw blurRad="38100" dist="38100" dir="2700000" algn="tl">
                      <a:srgbClr val="000000"/>
                    </a:outerShdw>
                  </a:effectLst>
                  <a:latin typeface="Arial" charset="0"/>
                  <a:cs typeface="Times New Roman" pitchFamily="18" charset="0"/>
                </a:rPr>
                <a:t>verteilt</a:t>
              </a:r>
            </a:p>
          </p:txBody>
        </p:sp>
      </p:grpSp>
      <p:grpSp>
        <p:nvGrpSpPr>
          <p:cNvPr id="278547" name="Group 19"/>
          <p:cNvGrpSpPr>
            <a:grpSpLocks/>
          </p:cNvGrpSpPr>
          <p:nvPr/>
        </p:nvGrpSpPr>
        <p:grpSpPr bwMode="auto">
          <a:xfrm>
            <a:off x="1371600" y="4495800"/>
            <a:ext cx="2216150" cy="1143000"/>
            <a:chOff x="864" y="2832"/>
            <a:chExt cx="1396" cy="720"/>
          </a:xfrm>
        </p:grpSpPr>
        <p:sp>
          <p:nvSpPr>
            <p:cNvPr id="278542" name="Line 14"/>
            <p:cNvSpPr>
              <a:spLocks noChangeShapeType="1"/>
            </p:cNvSpPr>
            <p:nvPr/>
          </p:nvSpPr>
          <p:spPr bwMode="auto">
            <a:xfrm flipH="1">
              <a:off x="1152" y="2832"/>
              <a:ext cx="960" cy="480"/>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endParaRPr lang="de-DE"/>
            </a:p>
          </p:txBody>
        </p:sp>
        <p:sp>
          <p:nvSpPr>
            <p:cNvPr id="278536" name="Text Box 8"/>
            <p:cNvSpPr txBox="1">
              <a:spLocks noChangeArrowheads="1"/>
            </p:cNvSpPr>
            <p:nvPr/>
          </p:nvSpPr>
          <p:spPr bwMode="auto">
            <a:xfrm>
              <a:off x="864" y="3264"/>
              <a:ext cx="1396" cy="288"/>
            </a:xfrm>
            <a:prstGeom prst="rect">
              <a:avLst/>
            </a:prstGeom>
            <a:solidFill>
              <a:srgbClr val="33CC33"/>
            </a:solidFill>
            <a:ln>
              <a:noFill/>
            </a:ln>
            <a:effectLst/>
            <a:scene3d>
              <a:camera prst="legacyObliqueTopRight"/>
              <a:lightRig rig="legacyFlat3" dir="b"/>
            </a:scene3d>
            <a:sp3d extrusionH="125400" prstMaterial="legacyMatte">
              <a:bevelT w="13500" h="13500" prst="angle"/>
              <a:bevelB w="13500" h="13500" prst="angle"/>
              <a:extrusionClr>
                <a:srgbClr val="33CC33"/>
              </a:extrusion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spAutoFit/>
              <a:flatTx/>
            </a:bodyPr>
            <a:lstStyle/>
            <a:p>
              <a:pPr algn="just">
                <a:spcBef>
                  <a:spcPct val="20000"/>
                </a:spcBef>
                <a:buClr>
                  <a:schemeClr val="accent2"/>
                </a:buClr>
                <a:buSzPct val="80000"/>
                <a:buFont typeface="Wingdings" pitchFamily="2" charset="2"/>
                <a:buNone/>
              </a:pPr>
              <a:r>
                <a:rPr lang="de-DE" altLang="de-DE" b="1">
                  <a:solidFill>
                    <a:schemeClr val="accent1"/>
                  </a:solidFill>
                  <a:effectLst>
                    <a:outerShdw blurRad="38100" dist="38100" dir="2700000" algn="tl">
                      <a:srgbClr val="000000"/>
                    </a:outerShdw>
                  </a:effectLst>
                  <a:latin typeface="Arial" charset="0"/>
                  <a:cs typeface="Times New Roman" pitchFamily="18" charset="0"/>
                </a:rPr>
                <a:t>freie Variation</a:t>
              </a:r>
            </a:p>
          </p:txBody>
        </p:sp>
      </p:grpSp>
      <p:grpSp>
        <p:nvGrpSpPr>
          <p:cNvPr id="278546" name="Group 18"/>
          <p:cNvGrpSpPr>
            <a:grpSpLocks/>
          </p:cNvGrpSpPr>
          <p:nvPr/>
        </p:nvGrpSpPr>
        <p:grpSpPr bwMode="auto">
          <a:xfrm>
            <a:off x="5715000" y="2362200"/>
            <a:ext cx="2994025" cy="1733550"/>
            <a:chOff x="3600" y="1488"/>
            <a:chExt cx="1886" cy="1092"/>
          </a:xfrm>
        </p:grpSpPr>
        <p:sp>
          <p:nvSpPr>
            <p:cNvPr id="278540" name="Line 12"/>
            <p:cNvSpPr>
              <a:spLocks noChangeShapeType="1"/>
            </p:cNvSpPr>
            <p:nvPr/>
          </p:nvSpPr>
          <p:spPr bwMode="auto">
            <a:xfrm flipH="1">
              <a:off x="4512" y="1488"/>
              <a:ext cx="0" cy="480"/>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endParaRPr lang="de-DE"/>
            </a:p>
          </p:txBody>
        </p:sp>
        <p:sp>
          <p:nvSpPr>
            <p:cNvPr id="278538" name="Text Box 10"/>
            <p:cNvSpPr txBox="1">
              <a:spLocks noChangeArrowheads="1"/>
            </p:cNvSpPr>
            <p:nvPr/>
          </p:nvSpPr>
          <p:spPr bwMode="auto">
            <a:xfrm>
              <a:off x="3600" y="2016"/>
              <a:ext cx="1886" cy="564"/>
            </a:xfrm>
            <a:prstGeom prst="rect">
              <a:avLst/>
            </a:prstGeom>
            <a:solidFill>
              <a:srgbClr val="33CC33"/>
            </a:solidFill>
            <a:ln>
              <a:noFill/>
            </a:ln>
            <a:effectLst/>
            <a:scene3d>
              <a:camera prst="legacyObliqueTopRight"/>
              <a:lightRig rig="legacyFlat3" dir="b"/>
            </a:scene3d>
            <a:sp3d extrusionH="125400" prstMaterial="legacyMatte">
              <a:bevelT w="13500" h="13500" prst="angle"/>
              <a:bevelB w="13500" h="13500" prst="angle"/>
              <a:extrusionClr>
                <a:srgbClr val="33CC33"/>
              </a:extrusion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spAutoFit/>
              <a:flatTx/>
            </a:bodyPr>
            <a:lstStyle/>
            <a:p>
              <a:pPr algn="just">
                <a:spcBef>
                  <a:spcPct val="20000"/>
                </a:spcBef>
                <a:buClr>
                  <a:schemeClr val="accent2"/>
                </a:buClr>
                <a:buSzPct val="80000"/>
                <a:buFont typeface="Wingdings" pitchFamily="2" charset="2"/>
                <a:buNone/>
              </a:pPr>
              <a:r>
                <a:rPr lang="de-DE" altLang="de-DE" b="1">
                  <a:solidFill>
                    <a:schemeClr val="accent1"/>
                  </a:solidFill>
                  <a:effectLst>
                    <a:outerShdw blurRad="38100" dist="38100" dir="2700000" algn="tl">
                      <a:srgbClr val="000000"/>
                    </a:outerShdw>
                  </a:effectLst>
                  <a:latin typeface="Arial" charset="0"/>
                  <a:cs typeface="Times New Roman" pitchFamily="18" charset="0"/>
                </a:rPr>
                <a:t>Klasse </a:t>
              </a:r>
            </a:p>
            <a:p>
              <a:pPr algn="just">
                <a:spcBef>
                  <a:spcPct val="20000"/>
                </a:spcBef>
                <a:buClr>
                  <a:schemeClr val="accent2"/>
                </a:buClr>
                <a:buSzPct val="80000"/>
                <a:buFont typeface="Wingdings" pitchFamily="2" charset="2"/>
                <a:buNone/>
              </a:pPr>
              <a:r>
                <a:rPr lang="de-DE" altLang="de-DE" b="1">
                  <a:solidFill>
                    <a:schemeClr val="accent1"/>
                  </a:solidFill>
                  <a:effectLst>
                    <a:outerShdw blurRad="38100" dist="38100" dir="2700000" algn="tl">
                      <a:srgbClr val="000000"/>
                    </a:outerShdw>
                  </a:effectLst>
                  <a:latin typeface="Arial" charset="0"/>
                  <a:cs typeface="Times New Roman" pitchFamily="18" charset="0"/>
                </a:rPr>
                <a:t>äquivalenter Phone</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278532"/>
                                        </p:tgtEl>
                                        <p:attrNameLst>
                                          <p:attrName>style.visibility</p:attrName>
                                        </p:attrNameLst>
                                      </p:cBhvr>
                                      <p:to>
                                        <p:strVal val="visible"/>
                                      </p:to>
                                    </p:set>
                                    <p:animEffect transition="in" filter="box(out)">
                                      <p:cBhvr>
                                        <p:cTn id="7" dur="500"/>
                                        <p:tgtEl>
                                          <p:spTgt spid="27853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278533"/>
                                        </p:tgtEl>
                                        <p:attrNameLst>
                                          <p:attrName>style.visibility</p:attrName>
                                        </p:attrNameLst>
                                      </p:cBhvr>
                                      <p:to>
                                        <p:strVal val="visible"/>
                                      </p:to>
                                    </p:set>
                                    <p:animEffect transition="in" filter="box(out)">
                                      <p:cBhvr>
                                        <p:cTn id="12" dur="500"/>
                                        <p:tgtEl>
                                          <p:spTgt spid="27853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1" fill="hold" nodeType="clickEffect">
                                  <p:stCondLst>
                                    <p:cond delay="0"/>
                                  </p:stCondLst>
                                  <p:childTnLst>
                                    <p:set>
                                      <p:cBhvr>
                                        <p:cTn id="16" dur="1" fill="hold">
                                          <p:stCondLst>
                                            <p:cond delay="0"/>
                                          </p:stCondLst>
                                        </p:cTn>
                                        <p:tgtEl>
                                          <p:spTgt spid="278546"/>
                                        </p:tgtEl>
                                        <p:attrNameLst>
                                          <p:attrName>style.visibility</p:attrName>
                                        </p:attrNameLst>
                                      </p:cBhvr>
                                      <p:to>
                                        <p:strVal val="visible"/>
                                      </p:to>
                                    </p:set>
                                    <p:animEffect transition="in" filter="wipe(up)">
                                      <p:cBhvr>
                                        <p:cTn id="17" dur="500"/>
                                        <p:tgtEl>
                                          <p:spTgt spid="278546"/>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1" fill="hold" nodeType="clickEffect">
                                  <p:stCondLst>
                                    <p:cond delay="0"/>
                                  </p:stCondLst>
                                  <p:childTnLst>
                                    <p:set>
                                      <p:cBhvr>
                                        <p:cTn id="21" dur="1" fill="hold">
                                          <p:stCondLst>
                                            <p:cond delay="0"/>
                                          </p:stCondLst>
                                        </p:cTn>
                                        <p:tgtEl>
                                          <p:spTgt spid="278544"/>
                                        </p:tgtEl>
                                        <p:attrNameLst>
                                          <p:attrName>style.visibility</p:attrName>
                                        </p:attrNameLst>
                                      </p:cBhvr>
                                      <p:to>
                                        <p:strVal val="visible"/>
                                      </p:to>
                                    </p:set>
                                    <p:animEffect transition="in" filter="wipe(up)">
                                      <p:cBhvr>
                                        <p:cTn id="22" dur="500"/>
                                        <p:tgtEl>
                                          <p:spTgt spid="278544"/>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1" fill="hold" nodeType="clickEffect">
                                  <p:stCondLst>
                                    <p:cond delay="0"/>
                                  </p:stCondLst>
                                  <p:childTnLst>
                                    <p:set>
                                      <p:cBhvr>
                                        <p:cTn id="26" dur="1" fill="hold">
                                          <p:stCondLst>
                                            <p:cond delay="0"/>
                                          </p:stCondLst>
                                        </p:cTn>
                                        <p:tgtEl>
                                          <p:spTgt spid="278545"/>
                                        </p:tgtEl>
                                        <p:attrNameLst>
                                          <p:attrName>style.visibility</p:attrName>
                                        </p:attrNameLst>
                                      </p:cBhvr>
                                      <p:to>
                                        <p:strVal val="visible"/>
                                      </p:to>
                                    </p:set>
                                    <p:animEffect transition="in" filter="wipe(up)">
                                      <p:cBhvr>
                                        <p:cTn id="27" dur="500"/>
                                        <p:tgtEl>
                                          <p:spTgt spid="278545"/>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1" fill="hold" nodeType="clickEffect">
                                  <p:stCondLst>
                                    <p:cond delay="0"/>
                                  </p:stCondLst>
                                  <p:childTnLst>
                                    <p:set>
                                      <p:cBhvr>
                                        <p:cTn id="31" dur="1" fill="hold">
                                          <p:stCondLst>
                                            <p:cond delay="0"/>
                                          </p:stCondLst>
                                        </p:cTn>
                                        <p:tgtEl>
                                          <p:spTgt spid="278547"/>
                                        </p:tgtEl>
                                        <p:attrNameLst>
                                          <p:attrName>style.visibility</p:attrName>
                                        </p:attrNameLst>
                                      </p:cBhvr>
                                      <p:to>
                                        <p:strVal val="visible"/>
                                      </p:to>
                                    </p:set>
                                    <p:animEffect transition="in" filter="wipe(up)">
                                      <p:cBhvr>
                                        <p:cTn id="32" dur="500"/>
                                        <p:tgtEl>
                                          <p:spTgt spid="278547"/>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2" presetClass="entr" presetSubtype="1" fill="hold" nodeType="clickEffect">
                                  <p:stCondLst>
                                    <p:cond delay="0"/>
                                  </p:stCondLst>
                                  <p:childTnLst>
                                    <p:set>
                                      <p:cBhvr>
                                        <p:cTn id="36" dur="1" fill="hold">
                                          <p:stCondLst>
                                            <p:cond delay="0"/>
                                          </p:stCondLst>
                                        </p:cTn>
                                        <p:tgtEl>
                                          <p:spTgt spid="278548"/>
                                        </p:tgtEl>
                                        <p:attrNameLst>
                                          <p:attrName>style.visibility</p:attrName>
                                        </p:attrNameLst>
                                      </p:cBhvr>
                                      <p:to>
                                        <p:strVal val="visible"/>
                                      </p:to>
                                    </p:set>
                                    <p:animEffect transition="in" filter="wipe(up)">
                                      <p:cBhvr>
                                        <p:cTn id="37" dur="500"/>
                                        <p:tgtEl>
                                          <p:spTgt spid="2785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8533" grpId="0" animBg="1"/>
      <p:bldP spid="278532" grpId="0" animBg="1"/>
    </p:bld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4130" name="Rectangle 2"/>
          <p:cNvSpPr>
            <a:spLocks noGrp="1" noChangeArrowheads="1"/>
          </p:cNvSpPr>
          <p:nvPr>
            <p:ph type="title"/>
          </p:nvPr>
        </p:nvSpPr>
        <p:spPr/>
        <p:txBody>
          <a:bodyPr/>
          <a:lstStyle/>
          <a:p>
            <a:r>
              <a:rPr lang="de-DE" altLang="de-DE"/>
              <a:t>Analyseverfahren 1a: Aufgabe 1</a:t>
            </a:r>
          </a:p>
        </p:txBody>
      </p:sp>
      <p:sp>
        <p:nvSpPr>
          <p:cNvPr id="304131" name="Rectangle 3"/>
          <p:cNvSpPr>
            <a:spLocks noGrp="1" noChangeArrowheads="1"/>
          </p:cNvSpPr>
          <p:nvPr>
            <p:ph type="body" idx="1"/>
          </p:nvPr>
        </p:nvSpPr>
        <p:spPr>
          <a:xfrm>
            <a:off x="1547813" y="2781300"/>
            <a:ext cx="4364037" cy="3197225"/>
          </a:xfrm>
        </p:spPr>
        <p:txBody>
          <a:bodyPr/>
          <a:lstStyle/>
          <a:p>
            <a:pPr marL="0" indent="0" algn="just">
              <a:buFont typeface="Wingdings 2" pitchFamily="18" charset="2"/>
              <a:buNone/>
              <a:tabLst>
                <a:tab pos="758825" algn="l"/>
                <a:tab pos="1517650" algn="l"/>
                <a:tab pos="2292350" algn="l"/>
                <a:tab pos="3051175" algn="l"/>
              </a:tabLst>
            </a:pPr>
            <a:r>
              <a:rPr lang="de-DE" altLang="de-DE" dirty="0">
                <a:cs typeface="Times New Roman" pitchFamily="18" charset="0"/>
              </a:rPr>
              <a:t>p	t			k</a:t>
            </a:r>
          </a:p>
          <a:p>
            <a:pPr marL="0" indent="0" algn="just">
              <a:buFont typeface="Wingdings 2" pitchFamily="18" charset="2"/>
              <a:buNone/>
              <a:tabLst>
                <a:tab pos="758825" algn="l"/>
                <a:tab pos="1517650" algn="l"/>
                <a:tab pos="2292350" algn="l"/>
                <a:tab pos="3051175" algn="l"/>
              </a:tabLst>
            </a:pPr>
            <a:r>
              <a:rPr lang="de-DE" altLang="de-DE" dirty="0">
                <a:cs typeface="Times New Roman" pitchFamily="18" charset="0"/>
              </a:rPr>
              <a:t>b	d			g</a:t>
            </a:r>
          </a:p>
          <a:p>
            <a:pPr marL="0" indent="0" algn="just">
              <a:buFont typeface="Wingdings 2" pitchFamily="18" charset="2"/>
              <a:buNone/>
              <a:tabLst>
                <a:tab pos="758825" algn="l"/>
                <a:tab pos="1517650" algn="l"/>
                <a:tab pos="2292350" algn="l"/>
                <a:tab pos="3051175" algn="l"/>
              </a:tabLst>
            </a:pPr>
            <a:r>
              <a:rPr lang="de-DE" altLang="de-DE" dirty="0">
                <a:cs typeface="Times New Roman" pitchFamily="18" charset="0"/>
              </a:rPr>
              <a:t>	s</a:t>
            </a:r>
          </a:p>
          <a:p>
            <a:pPr marL="0" indent="0" algn="just">
              <a:buFont typeface="Wingdings 2" pitchFamily="18" charset="2"/>
              <a:buNone/>
              <a:tabLst>
                <a:tab pos="758825" algn="l"/>
                <a:tab pos="1517650" algn="l"/>
                <a:tab pos="2292350" algn="l"/>
                <a:tab pos="3051175" algn="l"/>
              </a:tabLst>
            </a:pPr>
            <a:r>
              <a:rPr lang="de-DE" altLang="de-DE" dirty="0">
                <a:cs typeface="Times New Roman" pitchFamily="18" charset="0"/>
              </a:rPr>
              <a:t>		i	</a:t>
            </a:r>
          </a:p>
          <a:p>
            <a:pPr marL="0" indent="0" algn="just">
              <a:buFont typeface="Wingdings 2" pitchFamily="18" charset="2"/>
              <a:buNone/>
              <a:tabLst>
                <a:tab pos="758825" algn="l"/>
                <a:tab pos="1517650" algn="l"/>
                <a:tab pos="2292350" algn="l"/>
                <a:tab pos="3051175" algn="l"/>
              </a:tabLst>
            </a:pPr>
            <a:r>
              <a:rPr lang="de-DE" altLang="de-DE" dirty="0">
                <a:cs typeface="Times New Roman" pitchFamily="18" charset="0"/>
              </a:rPr>
              <a:t>		e		o</a:t>
            </a:r>
          </a:p>
          <a:p>
            <a:pPr marL="0" indent="0" algn="just">
              <a:buFont typeface="Wingdings 2" pitchFamily="18" charset="2"/>
              <a:buNone/>
              <a:tabLst>
                <a:tab pos="758825" algn="l"/>
                <a:tab pos="1517650" algn="l"/>
                <a:tab pos="2292350" algn="l"/>
                <a:tab pos="3051175" algn="l"/>
              </a:tabLst>
            </a:pPr>
            <a:r>
              <a:rPr lang="de-DE" altLang="de-DE" dirty="0">
                <a:cs typeface="Times New Roman" pitchFamily="18" charset="0"/>
              </a:rPr>
              <a:t>		</a:t>
            </a:r>
            <a:r>
              <a:rPr lang="de-DE" altLang="de-DE" dirty="0" smtClean="0">
                <a:cs typeface="Times New Roman" pitchFamily="18" charset="0"/>
              </a:rPr>
              <a:t>ɛ</a:t>
            </a:r>
            <a:endParaRPr lang="de-DE" altLang="de-DE" dirty="0">
              <a:cs typeface="Times New Roman" pitchFamily="18" charset="0"/>
            </a:endParaRPr>
          </a:p>
          <a:p>
            <a:pPr marL="0" indent="0" algn="just">
              <a:buFont typeface="Wingdings 2" pitchFamily="18" charset="2"/>
              <a:buNone/>
              <a:tabLst>
                <a:tab pos="758825" algn="l"/>
                <a:tab pos="1517650" algn="l"/>
                <a:tab pos="2292350" algn="l"/>
                <a:tab pos="3051175" algn="l"/>
              </a:tabLst>
            </a:pPr>
            <a:r>
              <a:rPr lang="de-DE" altLang="de-DE" dirty="0">
                <a:cs typeface="Times New Roman" pitchFamily="18" charset="0"/>
              </a:rPr>
              <a:t>			a</a:t>
            </a:r>
          </a:p>
        </p:txBody>
      </p:sp>
      <p:sp>
        <p:nvSpPr>
          <p:cNvPr id="304132" name="Rectangle 4"/>
          <p:cNvSpPr>
            <a:spLocks noChangeArrowheads="1"/>
          </p:cNvSpPr>
          <p:nvPr/>
        </p:nvSpPr>
        <p:spPr bwMode="auto">
          <a:xfrm>
            <a:off x="1365250" y="2781300"/>
            <a:ext cx="685800" cy="914400"/>
          </a:xfrm>
          <a:prstGeom prst="rect">
            <a:avLst/>
          </a:prstGeom>
          <a:noFill/>
          <a:ln w="28575">
            <a:solidFill>
              <a:schemeClr val="hlink"/>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de-DE"/>
          </a:p>
        </p:txBody>
      </p:sp>
      <p:sp>
        <p:nvSpPr>
          <p:cNvPr id="304133" name="Rectangle 5"/>
          <p:cNvSpPr>
            <a:spLocks noChangeArrowheads="1"/>
          </p:cNvSpPr>
          <p:nvPr/>
        </p:nvSpPr>
        <p:spPr bwMode="auto">
          <a:xfrm>
            <a:off x="2843213" y="4508500"/>
            <a:ext cx="685800" cy="914400"/>
          </a:xfrm>
          <a:prstGeom prst="rect">
            <a:avLst/>
          </a:prstGeom>
          <a:noFill/>
          <a:ln w="28575">
            <a:solidFill>
              <a:schemeClr val="hlink"/>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de-DE"/>
          </a:p>
        </p:txBody>
      </p:sp>
      <p:sp>
        <p:nvSpPr>
          <p:cNvPr id="304135" name="Rectangle 7"/>
          <p:cNvSpPr>
            <a:spLocks noChangeArrowheads="1"/>
          </p:cNvSpPr>
          <p:nvPr/>
        </p:nvSpPr>
        <p:spPr bwMode="auto">
          <a:xfrm>
            <a:off x="2157413" y="2781300"/>
            <a:ext cx="685800" cy="914400"/>
          </a:xfrm>
          <a:prstGeom prst="rect">
            <a:avLst/>
          </a:prstGeom>
          <a:noFill/>
          <a:ln w="28575">
            <a:solidFill>
              <a:schemeClr val="hlink"/>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de-DE"/>
          </a:p>
        </p:txBody>
      </p:sp>
      <p:sp>
        <p:nvSpPr>
          <p:cNvPr id="304136" name="Rectangle 8"/>
          <p:cNvSpPr>
            <a:spLocks noChangeArrowheads="1"/>
          </p:cNvSpPr>
          <p:nvPr/>
        </p:nvSpPr>
        <p:spPr bwMode="auto">
          <a:xfrm>
            <a:off x="4391025" y="2781300"/>
            <a:ext cx="685800" cy="914400"/>
          </a:xfrm>
          <a:prstGeom prst="rect">
            <a:avLst/>
          </a:prstGeom>
          <a:noFill/>
          <a:ln w="28575">
            <a:solidFill>
              <a:schemeClr val="hlink"/>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de-DE"/>
          </a:p>
        </p:txBody>
      </p:sp>
      <p:sp>
        <p:nvSpPr>
          <p:cNvPr id="304137" name="Rectangle 9"/>
          <p:cNvSpPr>
            <a:spLocks noChangeArrowheads="1"/>
          </p:cNvSpPr>
          <p:nvPr/>
        </p:nvSpPr>
        <p:spPr bwMode="auto">
          <a:xfrm>
            <a:off x="2843213" y="4076700"/>
            <a:ext cx="685800" cy="914400"/>
          </a:xfrm>
          <a:prstGeom prst="rect">
            <a:avLst/>
          </a:prstGeom>
          <a:noFill/>
          <a:ln w="28575">
            <a:solidFill>
              <a:schemeClr val="hlink"/>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de-DE"/>
          </a:p>
        </p:txBody>
      </p:sp>
      <p:sp>
        <p:nvSpPr>
          <p:cNvPr id="304138" name="Text Box 10" descr="Pergament"/>
          <p:cNvSpPr txBox="1">
            <a:spLocks noChangeArrowheads="1"/>
          </p:cNvSpPr>
          <p:nvPr/>
        </p:nvSpPr>
        <p:spPr bwMode="auto">
          <a:xfrm>
            <a:off x="6011863" y="2565400"/>
            <a:ext cx="2952750" cy="3409950"/>
          </a:xfrm>
          <a:prstGeom prst="rect">
            <a:avLst/>
          </a:prstGeom>
          <a:blipFill dpi="0" rotWithShape="0">
            <a:blip r:embed="rId3"/>
            <a:srcRect/>
            <a:tile tx="0" ty="0" sx="100000" sy="100000" flip="none" algn="tl"/>
          </a:blipFill>
          <a:ln w="31750">
            <a:solidFill>
              <a:schemeClr val="accent2"/>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lgn="just">
              <a:spcBef>
                <a:spcPct val="50000"/>
              </a:spcBef>
              <a:buClr>
                <a:schemeClr val="accent2"/>
              </a:buClr>
              <a:buSzPct val="80000"/>
              <a:buFont typeface="Wingdings" pitchFamily="2" charset="2"/>
              <a:buNone/>
            </a:pPr>
            <a:r>
              <a:rPr lang="de-DE" altLang="de-DE" dirty="0">
                <a:effectLst/>
                <a:latin typeface="Tahoma" pitchFamily="34" charset="0"/>
                <a:cs typeface="Times New Roman" pitchFamily="18" charset="0"/>
              </a:rPr>
              <a:t>Liste alle Lautpaare auf, die "</a:t>
            </a:r>
            <a:r>
              <a:rPr lang="de-DE" altLang="de-DE" dirty="0" err="1">
                <a:effectLst/>
                <a:latin typeface="Tahoma" pitchFamily="34" charset="0"/>
                <a:cs typeface="Times New Roman" pitchFamily="18" charset="0"/>
              </a:rPr>
              <a:t>verdäch-tig</a:t>
            </a:r>
            <a:r>
              <a:rPr lang="de-DE" altLang="de-DE" dirty="0">
                <a:effectLst/>
                <a:latin typeface="Tahoma" pitchFamily="34" charset="0"/>
                <a:cs typeface="Times New Roman" pitchFamily="18" charset="0"/>
              </a:rPr>
              <a:t>" sind, weil sie hinreichend </a:t>
            </a:r>
            <a:r>
              <a:rPr lang="de-DE" altLang="de-DE" dirty="0" err="1">
                <a:effectLst/>
                <a:latin typeface="Tahoma" pitchFamily="34" charset="0"/>
                <a:cs typeface="Times New Roman" pitchFamily="18" charset="0"/>
              </a:rPr>
              <a:t>phone</a:t>
            </a:r>
            <a:r>
              <a:rPr lang="de-DE" altLang="de-DE" dirty="0">
                <a:effectLst/>
                <a:latin typeface="Tahoma" pitchFamily="34" charset="0"/>
                <a:cs typeface="Times New Roman" pitchFamily="18" charset="0"/>
              </a:rPr>
              <a:t>-tisch ähnlich sind und sich daher als Allophone eines einzigen Phonems erweisen könnten.</a:t>
            </a:r>
          </a:p>
        </p:txBody>
      </p:sp>
      <p:grpSp>
        <p:nvGrpSpPr>
          <p:cNvPr id="304145" name="Group 17"/>
          <p:cNvGrpSpPr>
            <a:grpSpLocks/>
          </p:cNvGrpSpPr>
          <p:nvPr/>
        </p:nvGrpSpPr>
        <p:grpSpPr bwMode="auto">
          <a:xfrm>
            <a:off x="2233613" y="2763838"/>
            <a:ext cx="609600" cy="1371600"/>
            <a:chOff x="864" y="1056"/>
            <a:chExt cx="384" cy="912"/>
          </a:xfrm>
        </p:grpSpPr>
        <p:sp>
          <p:nvSpPr>
            <p:cNvPr id="304142" name="Oval 14"/>
            <p:cNvSpPr>
              <a:spLocks noChangeArrowheads="1"/>
            </p:cNvSpPr>
            <p:nvPr/>
          </p:nvSpPr>
          <p:spPr bwMode="auto">
            <a:xfrm>
              <a:off x="864" y="1680"/>
              <a:ext cx="288" cy="288"/>
            </a:xfrm>
            <a:prstGeom prst="ellipse">
              <a:avLst/>
            </a:prstGeom>
            <a:noFill/>
            <a:ln w="28575">
              <a:solidFill>
                <a:srgbClr val="0066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de-DE"/>
            </a:p>
          </p:txBody>
        </p:sp>
        <p:sp>
          <p:nvSpPr>
            <p:cNvPr id="304143" name="Oval 15"/>
            <p:cNvSpPr>
              <a:spLocks noChangeArrowheads="1"/>
            </p:cNvSpPr>
            <p:nvPr/>
          </p:nvSpPr>
          <p:spPr bwMode="auto">
            <a:xfrm>
              <a:off x="864" y="1056"/>
              <a:ext cx="288" cy="288"/>
            </a:xfrm>
            <a:prstGeom prst="ellipse">
              <a:avLst/>
            </a:prstGeom>
            <a:noFill/>
            <a:ln w="28575">
              <a:solidFill>
                <a:srgbClr val="0066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de-DE"/>
            </a:p>
          </p:txBody>
        </p:sp>
        <p:sp>
          <p:nvSpPr>
            <p:cNvPr id="304144" name="Freeform 16"/>
            <p:cNvSpPr>
              <a:spLocks/>
            </p:cNvSpPr>
            <p:nvPr/>
          </p:nvSpPr>
          <p:spPr bwMode="auto">
            <a:xfrm>
              <a:off x="1152" y="1248"/>
              <a:ext cx="96" cy="576"/>
            </a:xfrm>
            <a:custGeom>
              <a:avLst/>
              <a:gdLst>
                <a:gd name="T0" fmla="*/ 0 w 240"/>
                <a:gd name="T1" fmla="*/ 0 h 576"/>
                <a:gd name="T2" fmla="*/ 240 w 240"/>
                <a:gd name="T3" fmla="*/ 288 h 576"/>
                <a:gd name="T4" fmla="*/ 0 w 240"/>
                <a:gd name="T5" fmla="*/ 576 h 576"/>
              </a:gdLst>
              <a:ahLst/>
              <a:cxnLst>
                <a:cxn ang="0">
                  <a:pos x="T0" y="T1"/>
                </a:cxn>
                <a:cxn ang="0">
                  <a:pos x="T2" y="T3"/>
                </a:cxn>
                <a:cxn ang="0">
                  <a:pos x="T4" y="T5"/>
                </a:cxn>
              </a:cxnLst>
              <a:rect l="0" t="0" r="r" b="b"/>
              <a:pathLst>
                <a:path w="240" h="576">
                  <a:moveTo>
                    <a:pt x="0" y="0"/>
                  </a:moveTo>
                  <a:cubicBezTo>
                    <a:pt x="120" y="96"/>
                    <a:pt x="240" y="192"/>
                    <a:pt x="240" y="288"/>
                  </a:cubicBezTo>
                  <a:cubicBezTo>
                    <a:pt x="240" y="384"/>
                    <a:pt x="120" y="480"/>
                    <a:pt x="0" y="576"/>
                  </a:cubicBezTo>
                </a:path>
              </a:pathLst>
            </a:custGeom>
            <a:noFill/>
            <a:ln w="28575" cap="flat" cmpd="sng">
              <a:solidFill>
                <a:srgbClr val="0066FF"/>
              </a:solidFill>
              <a:prstDash val="solid"/>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endParaRPr lang="de-DE"/>
            </a:p>
          </p:txBody>
        </p:sp>
      </p:grpSp>
      <p:sp>
        <p:nvSpPr>
          <p:cNvPr id="304146" name="Text Box 18"/>
          <p:cNvSpPr txBox="1">
            <a:spLocks noChangeArrowheads="1"/>
          </p:cNvSpPr>
          <p:nvPr/>
        </p:nvSpPr>
        <p:spPr bwMode="auto">
          <a:xfrm>
            <a:off x="1501775" y="1557338"/>
            <a:ext cx="549275" cy="865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eaVert" lIns="92075" tIns="46038" rIns="92075" bIns="46038">
            <a:spAutoFit/>
          </a:bodyPr>
          <a:lstStyle/>
          <a:p>
            <a:pPr algn="just">
              <a:spcBef>
                <a:spcPct val="50000"/>
              </a:spcBef>
              <a:buClr>
                <a:schemeClr val="accent2"/>
              </a:buClr>
              <a:buSzPct val="80000"/>
              <a:buFont typeface="Wingdings" pitchFamily="2" charset="2"/>
              <a:buNone/>
            </a:pPr>
            <a:r>
              <a:rPr lang="de-DE" altLang="de-DE">
                <a:effectLst/>
                <a:latin typeface="Arial" charset="0"/>
                <a:cs typeface="Times New Roman" pitchFamily="18" charset="0"/>
              </a:rPr>
              <a:t>labial</a:t>
            </a:r>
          </a:p>
        </p:txBody>
      </p:sp>
      <p:sp>
        <p:nvSpPr>
          <p:cNvPr id="304147" name="Text Box 19"/>
          <p:cNvSpPr txBox="1">
            <a:spLocks noChangeArrowheads="1"/>
          </p:cNvSpPr>
          <p:nvPr/>
        </p:nvSpPr>
        <p:spPr bwMode="auto">
          <a:xfrm>
            <a:off x="4427538" y="1557338"/>
            <a:ext cx="549275" cy="865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eaVert" lIns="92075" tIns="46038" rIns="92075" bIns="46038">
            <a:spAutoFit/>
          </a:bodyPr>
          <a:lstStyle/>
          <a:p>
            <a:pPr algn="just">
              <a:spcBef>
                <a:spcPct val="50000"/>
              </a:spcBef>
              <a:buClr>
                <a:schemeClr val="accent2"/>
              </a:buClr>
              <a:buSzPct val="80000"/>
              <a:buFont typeface="Wingdings" pitchFamily="2" charset="2"/>
              <a:buNone/>
            </a:pPr>
            <a:r>
              <a:rPr lang="de-DE" altLang="de-DE">
                <a:effectLst/>
                <a:latin typeface="Arial" charset="0"/>
                <a:cs typeface="Times New Roman" pitchFamily="18" charset="0"/>
              </a:rPr>
              <a:t>velar</a:t>
            </a:r>
          </a:p>
        </p:txBody>
      </p:sp>
      <p:sp>
        <p:nvSpPr>
          <p:cNvPr id="304148" name="Text Box 20"/>
          <p:cNvSpPr txBox="1">
            <a:spLocks noChangeArrowheads="1"/>
          </p:cNvSpPr>
          <p:nvPr/>
        </p:nvSpPr>
        <p:spPr bwMode="auto">
          <a:xfrm>
            <a:off x="2217738" y="1484313"/>
            <a:ext cx="914400" cy="1223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eaVert" lIns="92075" tIns="46038" rIns="92075" bIns="46038">
            <a:spAutoFit/>
          </a:bodyPr>
          <a:lstStyle/>
          <a:p>
            <a:pPr algn="just">
              <a:spcBef>
                <a:spcPct val="50000"/>
              </a:spcBef>
              <a:buClr>
                <a:schemeClr val="accent2"/>
              </a:buClr>
              <a:buSzPct val="80000"/>
              <a:buFont typeface="Wingdings" pitchFamily="2" charset="2"/>
              <a:buNone/>
            </a:pPr>
            <a:r>
              <a:rPr lang="de-DE" altLang="de-DE">
                <a:effectLst/>
                <a:latin typeface="Arial" charset="0"/>
                <a:cs typeface="Times New Roman" pitchFamily="18" charset="0"/>
              </a:rPr>
              <a:t>dent-alveolar</a:t>
            </a:r>
          </a:p>
        </p:txBody>
      </p:sp>
      <p:sp>
        <p:nvSpPr>
          <p:cNvPr id="304149" name="Text Box 21"/>
          <p:cNvSpPr txBox="1">
            <a:spLocks noChangeArrowheads="1"/>
          </p:cNvSpPr>
          <p:nvPr/>
        </p:nvSpPr>
        <p:spPr bwMode="auto">
          <a:xfrm>
            <a:off x="250825" y="2852738"/>
            <a:ext cx="965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spAutoFit/>
          </a:bodyPr>
          <a:lstStyle/>
          <a:p>
            <a:pPr algn="just">
              <a:spcBef>
                <a:spcPct val="20000"/>
              </a:spcBef>
              <a:buClr>
                <a:schemeClr val="accent2"/>
              </a:buClr>
              <a:buSzPct val="80000"/>
              <a:buFont typeface="Wingdings" pitchFamily="2" charset="2"/>
              <a:buNone/>
            </a:pPr>
            <a:r>
              <a:rPr lang="de-DE" altLang="de-DE" dirty="0">
                <a:effectLst/>
                <a:latin typeface="Arial" charset="0"/>
                <a:cs typeface="Times New Roman" pitchFamily="18" charset="0"/>
              </a:rPr>
              <a:t>plosiv</a:t>
            </a:r>
          </a:p>
        </p:txBody>
      </p:sp>
      <p:sp>
        <p:nvSpPr>
          <p:cNvPr id="304150" name="Text Box 22"/>
          <p:cNvSpPr txBox="1">
            <a:spLocks noChangeArrowheads="1"/>
          </p:cNvSpPr>
          <p:nvPr/>
        </p:nvSpPr>
        <p:spPr bwMode="auto">
          <a:xfrm>
            <a:off x="250825" y="3763963"/>
            <a:ext cx="106521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spAutoFit/>
          </a:bodyPr>
          <a:lstStyle/>
          <a:p>
            <a:pPr algn="just">
              <a:spcBef>
                <a:spcPct val="20000"/>
              </a:spcBef>
              <a:buClr>
                <a:schemeClr val="accent2"/>
              </a:buClr>
              <a:buSzPct val="80000"/>
              <a:buFont typeface="Wingdings" pitchFamily="2" charset="2"/>
              <a:buNone/>
            </a:pPr>
            <a:r>
              <a:rPr lang="de-DE" altLang="de-DE">
                <a:effectLst/>
                <a:latin typeface="Arial" charset="0"/>
                <a:cs typeface="Times New Roman" pitchFamily="18" charset="0"/>
              </a:rPr>
              <a:t>frikativ</a:t>
            </a:r>
          </a:p>
        </p:txBody>
      </p:sp>
      <p:sp>
        <p:nvSpPr>
          <p:cNvPr id="304152" name="Line 24"/>
          <p:cNvSpPr>
            <a:spLocks noChangeShapeType="1"/>
          </p:cNvSpPr>
          <p:nvPr/>
        </p:nvSpPr>
        <p:spPr bwMode="auto">
          <a:xfrm>
            <a:off x="323850" y="2708275"/>
            <a:ext cx="5327650"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endParaRPr lang="de-DE"/>
          </a:p>
        </p:txBody>
      </p:sp>
      <p:sp>
        <p:nvSpPr>
          <p:cNvPr id="304153" name="Line 25"/>
          <p:cNvSpPr>
            <a:spLocks noChangeShapeType="1"/>
          </p:cNvSpPr>
          <p:nvPr/>
        </p:nvSpPr>
        <p:spPr bwMode="auto">
          <a:xfrm>
            <a:off x="1258888" y="1557338"/>
            <a:ext cx="0" cy="381635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endParaRPr lang="de-DE"/>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304131">
                                            <p:txEl>
                                              <p:pRg st="0" end="0"/>
                                            </p:txEl>
                                          </p:spTgt>
                                        </p:tgtEl>
                                        <p:attrNameLst>
                                          <p:attrName>style.visibility</p:attrName>
                                        </p:attrNameLst>
                                      </p:cBhvr>
                                      <p:to>
                                        <p:strVal val="visible"/>
                                      </p:to>
                                    </p:set>
                                    <p:animEffect transition="in" filter="wipe(left)">
                                      <p:cBhvr>
                                        <p:cTn id="7" dur="500"/>
                                        <p:tgtEl>
                                          <p:spTgt spid="304131">
                                            <p:txEl>
                                              <p:pRg st="0" end="0"/>
                                            </p:txEl>
                                          </p:spTgt>
                                        </p:tgtEl>
                                      </p:cBhvr>
                                    </p:animEffect>
                                  </p:childTnLst>
                                </p:cTn>
                              </p:par>
                            </p:childTnLst>
                          </p:cTn>
                        </p:par>
                        <p:par>
                          <p:cTn id="8" fill="hold" nodeType="afterGroup">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304131">
                                            <p:txEl>
                                              <p:pRg st="1" end="1"/>
                                            </p:txEl>
                                          </p:spTgt>
                                        </p:tgtEl>
                                        <p:attrNameLst>
                                          <p:attrName>style.visibility</p:attrName>
                                        </p:attrNameLst>
                                      </p:cBhvr>
                                      <p:to>
                                        <p:strVal val="visible"/>
                                      </p:to>
                                    </p:set>
                                    <p:animEffect transition="in" filter="wipe(left)">
                                      <p:cBhvr>
                                        <p:cTn id="11" dur="500"/>
                                        <p:tgtEl>
                                          <p:spTgt spid="304131">
                                            <p:txEl>
                                              <p:pRg st="1" end="1"/>
                                            </p:txEl>
                                          </p:spTgt>
                                        </p:tgtEl>
                                      </p:cBhvr>
                                    </p:animEffect>
                                  </p:childTnLst>
                                </p:cTn>
                              </p:par>
                            </p:childTnLst>
                          </p:cTn>
                        </p:par>
                        <p:par>
                          <p:cTn id="12" fill="hold" nodeType="afterGroup">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304131">
                                            <p:txEl>
                                              <p:pRg st="2" end="2"/>
                                            </p:txEl>
                                          </p:spTgt>
                                        </p:tgtEl>
                                        <p:attrNameLst>
                                          <p:attrName>style.visibility</p:attrName>
                                        </p:attrNameLst>
                                      </p:cBhvr>
                                      <p:to>
                                        <p:strVal val="visible"/>
                                      </p:to>
                                    </p:set>
                                    <p:animEffect transition="in" filter="wipe(left)">
                                      <p:cBhvr>
                                        <p:cTn id="15" dur="500"/>
                                        <p:tgtEl>
                                          <p:spTgt spid="304131">
                                            <p:txEl>
                                              <p:pRg st="2" end="2"/>
                                            </p:txEl>
                                          </p:spTgt>
                                        </p:tgtEl>
                                      </p:cBhvr>
                                    </p:animEffect>
                                  </p:childTnLst>
                                </p:cTn>
                              </p:par>
                            </p:childTnLst>
                          </p:cTn>
                        </p:par>
                        <p:par>
                          <p:cTn id="16" fill="hold" nodeType="afterGroup">
                            <p:stCondLst>
                              <p:cond delay="1500"/>
                            </p:stCondLst>
                            <p:childTnLst>
                              <p:par>
                                <p:cTn id="17" presetID="22" presetClass="entr" presetSubtype="8" fill="hold" grpId="0" nodeType="afterEffect">
                                  <p:stCondLst>
                                    <p:cond delay="0"/>
                                  </p:stCondLst>
                                  <p:childTnLst>
                                    <p:set>
                                      <p:cBhvr>
                                        <p:cTn id="18" dur="1" fill="hold">
                                          <p:stCondLst>
                                            <p:cond delay="0"/>
                                          </p:stCondLst>
                                        </p:cTn>
                                        <p:tgtEl>
                                          <p:spTgt spid="304131">
                                            <p:txEl>
                                              <p:pRg st="3" end="3"/>
                                            </p:txEl>
                                          </p:spTgt>
                                        </p:tgtEl>
                                        <p:attrNameLst>
                                          <p:attrName>style.visibility</p:attrName>
                                        </p:attrNameLst>
                                      </p:cBhvr>
                                      <p:to>
                                        <p:strVal val="visible"/>
                                      </p:to>
                                    </p:set>
                                    <p:animEffect transition="in" filter="wipe(left)">
                                      <p:cBhvr>
                                        <p:cTn id="19" dur="500"/>
                                        <p:tgtEl>
                                          <p:spTgt spid="304131">
                                            <p:txEl>
                                              <p:pRg st="3" end="3"/>
                                            </p:txEl>
                                          </p:spTgt>
                                        </p:tgtEl>
                                      </p:cBhvr>
                                    </p:animEffect>
                                  </p:childTnLst>
                                </p:cTn>
                              </p:par>
                            </p:childTnLst>
                          </p:cTn>
                        </p:par>
                        <p:par>
                          <p:cTn id="20" fill="hold" nodeType="afterGroup">
                            <p:stCondLst>
                              <p:cond delay="2000"/>
                            </p:stCondLst>
                            <p:childTnLst>
                              <p:par>
                                <p:cTn id="21" presetID="22" presetClass="entr" presetSubtype="8" fill="hold" grpId="0" nodeType="afterEffect">
                                  <p:stCondLst>
                                    <p:cond delay="0"/>
                                  </p:stCondLst>
                                  <p:childTnLst>
                                    <p:set>
                                      <p:cBhvr>
                                        <p:cTn id="22" dur="1" fill="hold">
                                          <p:stCondLst>
                                            <p:cond delay="0"/>
                                          </p:stCondLst>
                                        </p:cTn>
                                        <p:tgtEl>
                                          <p:spTgt spid="304131">
                                            <p:txEl>
                                              <p:pRg st="4" end="4"/>
                                            </p:txEl>
                                          </p:spTgt>
                                        </p:tgtEl>
                                        <p:attrNameLst>
                                          <p:attrName>style.visibility</p:attrName>
                                        </p:attrNameLst>
                                      </p:cBhvr>
                                      <p:to>
                                        <p:strVal val="visible"/>
                                      </p:to>
                                    </p:set>
                                    <p:animEffect transition="in" filter="wipe(left)">
                                      <p:cBhvr>
                                        <p:cTn id="23" dur="500"/>
                                        <p:tgtEl>
                                          <p:spTgt spid="304131">
                                            <p:txEl>
                                              <p:pRg st="4" end="4"/>
                                            </p:txEl>
                                          </p:spTgt>
                                        </p:tgtEl>
                                      </p:cBhvr>
                                    </p:animEffect>
                                  </p:childTnLst>
                                </p:cTn>
                              </p:par>
                            </p:childTnLst>
                          </p:cTn>
                        </p:par>
                        <p:par>
                          <p:cTn id="24" fill="hold" nodeType="afterGroup">
                            <p:stCondLst>
                              <p:cond delay="2500"/>
                            </p:stCondLst>
                            <p:childTnLst>
                              <p:par>
                                <p:cTn id="25" presetID="22" presetClass="entr" presetSubtype="8" fill="hold" grpId="0" nodeType="afterEffect">
                                  <p:stCondLst>
                                    <p:cond delay="0"/>
                                  </p:stCondLst>
                                  <p:childTnLst>
                                    <p:set>
                                      <p:cBhvr>
                                        <p:cTn id="26" dur="1" fill="hold">
                                          <p:stCondLst>
                                            <p:cond delay="0"/>
                                          </p:stCondLst>
                                        </p:cTn>
                                        <p:tgtEl>
                                          <p:spTgt spid="304131">
                                            <p:txEl>
                                              <p:pRg st="5" end="5"/>
                                            </p:txEl>
                                          </p:spTgt>
                                        </p:tgtEl>
                                        <p:attrNameLst>
                                          <p:attrName>style.visibility</p:attrName>
                                        </p:attrNameLst>
                                      </p:cBhvr>
                                      <p:to>
                                        <p:strVal val="visible"/>
                                      </p:to>
                                    </p:set>
                                    <p:animEffect transition="in" filter="wipe(left)">
                                      <p:cBhvr>
                                        <p:cTn id="27" dur="500"/>
                                        <p:tgtEl>
                                          <p:spTgt spid="304131">
                                            <p:txEl>
                                              <p:pRg st="5" end="5"/>
                                            </p:txEl>
                                          </p:spTgt>
                                        </p:tgtEl>
                                      </p:cBhvr>
                                    </p:animEffect>
                                  </p:childTnLst>
                                </p:cTn>
                              </p:par>
                            </p:childTnLst>
                          </p:cTn>
                        </p:par>
                        <p:par>
                          <p:cTn id="28" fill="hold" nodeType="afterGroup">
                            <p:stCondLst>
                              <p:cond delay="3000"/>
                            </p:stCondLst>
                            <p:childTnLst>
                              <p:par>
                                <p:cTn id="29" presetID="22" presetClass="entr" presetSubtype="8" fill="hold" grpId="0" nodeType="afterEffect">
                                  <p:stCondLst>
                                    <p:cond delay="0"/>
                                  </p:stCondLst>
                                  <p:childTnLst>
                                    <p:set>
                                      <p:cBhvr>
                                        <p:cTn id="30" dur="1" fill="hold">
                                          <p:stCondLst>
                                            <p:cond delay="0"/>
                                          </p:stCondLst>
                                        </p:cTn>
                                        <p:tgtEl>
                                          <p:spTgt spid="304131">
                                            <p:txEl>
                                              <p:pRg st="6" end="6"/>
                                            </p:txEl>
                                          </p:spTgt>
                                        </p:tgtEl>
                                        <p:attrNameLst>
                                          <p:attrName>style.visibility</p:attrName>
                                        </p:attrNameLst>
                                      </p:cBhvr>
                                      <p:to>
                                        <p:strVal val="visible"/>
                                      </p:to>
                                    </p:set>
                                    <p:animEffect transition="in" filter="wipe(left)">
                                      <p:cBhvr>
                                        <p:cTn id="31" dur="500"/>
                                        <p:tgtEl>
                                          <p:spTgt spid="304131">
                                            <p:txEl>
                                              <p:pRg st="6" end="6"/>
                                            </p:txEl>
                                          </p:spTgt>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4" presetClass="entr" presetSubtype="32" fill="hold" grpId="0" nodeType="clickEffect">
                                  <p:stCondLst>
                                    <p:cond delay="0"/>
                                  </p:stCondLst>
                                  <p:childTnLst>
                                    <p:set>
                                      <p:cBhvr>
                                        <p:cTn id="35" dur="1" fill="hold">
                                          <p:stCondLst>
                                            <p:cond delay="0"/>
                                          </p:stCondLst>
                                        </p:cTn>
                                        <p:tgtEl>
                                          <p:spTgt spid="304138"/>
                                        </p:tgtEl>
                                        <p:attrNameLst>
                                          <p:attrName>style.visibility</p:attrName>
                                        </p:attrNameLst>
                                      </p:cBhvr>
                                      <p:to>
                                        <p:strVal val="visible"/>
                                      </p:to>
                                    </p:set>
                                    <p:animEffect transition="in" filter="box(out)">
                                      <p:cBhvr>
                                        <p:cTn id="36" dur="500"/>
                                        <p:tgtEl>
                                          <p:spTgt spid="304138"/>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19" presetClass="entr" presetSubtype="10" fill="hold" grpId="0" nodeType="clickEffect">
                                  <p:stCondLst>
                                    <p:cond delay="0"/>
                                  </p:stCondLst>
                                  <p:childTnLst>
                                    <p:set>
                                      <p:cBhvr>
                                        <p:cTn id="40" dur="1" fill="hold">
                                          <p:stCondLst>
                                            <p:cond delay="0"/>
                                          </p:stCondLst>
                                        </p:cTn>
                                        <p:tgtEl>
                                          <p:spTgt spid="304132"/>
                                        </p:tgtEl>
                                        <p:attrNameLst>
                                          <p:attrName>style.visibility</p:attrName>
                                        </p:attrNameLst>
                                      </p:cBhvr>
                                      <p:to>
                                        <p:strVal val="visible"/>
                                      </p:to>
                                    </p:set>
                                    <p:anim calcmode="lin" valueType="num">
                                      <p:cBhvr>
                                        <p:cTn id="41" dur="5000" fill="hold"/>
                                        <p:tgtEl>
                                          <p:spTgt spid="304132"/>
                                        </p:tgtEl>
                                        <p:attrNameLst>
                                          <p:attrName>ppt_w</p:attrName>
                                        </p:attrNameLst>
                                      </p:cBhvr>
                                      <p:tavLst>
                                        <p:tav tm="0" fmla="#ppt_w*sin(2.5*pi*$)">
                                          <p:val>
                                            <p:fltVal val="0"/>
                                          </p:val>
                                        </p:tav>
                                        <p:tav tm="100000">
                                          <p:val>
                                            <p:fltVal val="1"/>
                                          </p:val>
                                        </p:tav>
                                      </p:tavLst>
                                    </p:anim>
                                    <p:anim calcmode="lin" valueType="num">
                                      <p:cBhvr>
                                        <p:cTn id="42" dur="5000" fill="hold"/>
                                        <p:tgtEl>
                                          <p:spTgt spid="304132"/>
                                        </p:tgtEl>
                                        <p:attrNameLst>
                                          <p:attrName>ppt_h</p:attrName>
                                        </p:attrNameLst>
                                      </p:cBhvr>
                                      <p:tavLst>
                                        <p:tav tm="0">
                                          <p:val>
                                            <p:strVal val="#ppt_h"/>
                                          </p:val>
                                        </p:tav>
                                        <p:tav tm="100000">
                                          <p:val>
                                            <p:strVal val="#ppt_h"/>
                                          </p:val>
                                        </p:tav>
                                      </p:tavLst>
                                    </p:anim>
                                  </p:childTnLst>
                                </p:cTn>
                              </p:par>
                            </p:childTnLst>
                          </p:cTn>
                        </p:par>
                      </p:childTnLst>
                    </p:cTn>
                  </p:par>
                  <p:par>
                    <p:cTn id="43" fill="hold" nodeType="clickPar">
                      <p:stCondLst>
                        <p:cond delay="indefinite"/>
                      </p:stCondLst>
                      <p:childTnLst>
                        <p:par>
                          <p:cTn id="44" fill="hold" nodeType="withGroup">
                            <p:stCondLst>
                              <p:cond delay="0"/>
                            </p:stCondLst>
                            <p:childTnLst>
                              <p:par>
                                <p:cTn id="45" presetID="19" presetClass="entr" presetSubtype="10" fill="hold" grpId="0" nodeType="clickEffect">
                                  <p:stCondLst>
                                    <p:cond delay="0"/>
                                  </p:stCondLst>
                                  <p:childTnLst>
                                    <p:set>
                                      <p:cBhvr>
                                        <p:cTn id="46" dur="1" fill="hold">
                                          <p:stCondLst>
                                            <p:cond delay="0"/>
                                          </p:stCondLst>
                                        </p:cTn>
                                        <p:tgtEl>
                                          <p:spTgt spid="304135"/>
                                        </p:tgtEl>
                                        <p:attrNameLst>
                                          <p:attrName>style.visibility</p:attrName>
                                        </p:attrNameLst>
                                      </p:cBhvr>
                                      <p:to>
                                        <p:strVal val="visible"/>
                                      </p:to>
                                    </p:set>
                                    <p:anim calcmode="lin" valueType="num">
                                      <p:cBhvr>
                                        <p:cTn id="47" dur="5000" fill="hold"/>
                                        <p:tgtEl>
                                          <p:spTgt spid="304135"/>
                                        </p:tgtEl>
                                        <p:attrNameLst>
                                          <p:attrName>ppt_w</p:attrName>
                                        </p:attrNameLst>
                                      </p:cBhvr>
                                      <p:tavLst>
                                        <p:tav tm="0" fmla="#ppt_w*sin(2.5*pi*$)">
                                          <p:val>
                                            <p:fltVal val="0"/>
                                          </p:val>
                                        </p:tav>
                                        <p:tav tm="100000">
                                          <p:val>
                                            <p:fltVal val="1"/>
                                          </p:val>
                                        </p:tav>
                                      </p:tavLst>
                                    </p:anim>
                                    <p:anim calcmode="lin" valueType="num">
                                      <p:cBhvr>
                                        <p:cTn id="48" dur="5000" fill="hold"/>
                                        <p:tgtEl>
                                          <p:spTgt spid="304135"/>
                                        </p:tgtEl>
                                        <p:attrNameLst>
                                          <p:attrName>ppt_h</p:attrName>
                                        </p:attrNameLst>
                                      </p:cBhvr>
                                      <p:tavLst>
                                        <p:tav tm="0">
                                          <p:val>
                                            <p:strVal val="#ppt_h"/>
                                          </p:val>
                                        </p:tav>
                                        <p:tav tm="100000">
                                          <p:val>
                                            <p:strVal val="#ppt_h"/>
                                          </p:val>
                                        </p:tav>
                                      </p:tavLst>
                                    </p:anim>
                                  </p:childTnLst>
                                </p:cTn>
                              </p:par>
                            </p:childTnLst>
                          </p:cTn>
                        </p:par>
                      </p:childTnLst>
                    </p:cTn>
                  </p:par>
                  <p:par>
                    <p:cTn id="49" fill="hold" nodeType="clickPar">
                      <p:stCondLst>
                        <p:cond delay="indefinite"/>
                      </p:stCondLst>
                      <p:childTnLst>
                        <p:par>
                          <p:cTn id="50" fill="hold" nodeType="withGroup">
                            <p:stCondLst>
                              <p:cond delay="0"/>
                            </p:stCondLst>
                            <p:childTnLst>
                              <p:par>
                                <p:cTn id="51" presetID="19" presetClass="entr" presetSubtype="10" fill="hold" grpId="0" nodeType="clickEffect">
                                  <p:stCondLst>
                                    <p:cond delay="0"/>
                                  </p:stCondLst>
                                  <p:childTnLst>
                                    <p:set>
                                      <p:cBhvr>
                                        <p:cTn id="52" dur="1" fill="hold">
                                          <p:stCondLst>
                                            <p:cond delay="0"/>
                                          </p:stCondLst>
                                        </p:cTn>
                                        <p:tgtEl>
                                          <p:spTgt spid="304136"/>
                                        </p:tgtEl>
                                        <p:attrNameLst>
                                          <p:attrName>style.visibility</p:attrName>
                                        </p:attrNameLst>
                                      </p:cBhvr>
                                      <p:to>
                                        <p:strVal val="visible"/>
                                      </p:to>
                                    </p:set>
                                    <p:anim calcmode="lin" valueType="num">
                                      <p:cBhvr>
                                        <p:cTn id="53" dur="5000" fill="hold"/>
                                        <p:tgtEl>
                                          <p:spTgt spid="304136"/>
                                        </p:tgtEl>
                                        <p:attrNameLst>
                                          <p:attrName>ppt_w</p:attrName>
                                        </p:attrNameLst>
                                      </p:cBhvr>
                                      <p:tavLst>
                                        <p:tav tm="0" fmla="#ppt_w*sin(2.5*pi*$)">
                                          <p:val>
                                            <p:fltVal val="0"/>
                                          </p:val>
                                        </p:tav>
                                        <p:tav tm="100000">
                                          <p:val>
                                            <p:fltVal val="1"/>
                                          </p:val>
                                        </p:tav>
                                      </p:tavLst>
                                    </p:anim>
                                    <p:anim calcmode="lin" valueType="num">
                                      <p:cBhvr>
                                        <p:cTn id="54" dur="5000" fill="hold"/>
                                        <p:tgtEl>
                                          <p:spTgt spid="304136"/>
                                        </p:tgtEl>
                                        <p:attrNameLst>
                                          <p:attrName>ppt_h</p:attrName>
                                        </p:attrNameLst>
                                      </p:cBhvr>
                                      <p:tavLst>
                                        <p:tav tm="0">
                                          <p:val>
                                            <p:strVal val="#ppt_h"/>
                                          </p:val>
                                        </p:tav>
                                        <p:tav tm="100000">
                                          <p:val>
                                            <p:strVal val="#ppt_h"/>
                                          </p:val>
                                        </p:tav>
                                      </p:tavLst>
                                    </p:anim>
                                  </p:childTnLst>
                                </p:cTn>
                              </p:par>
                            </p:childTnLst>
                          </p:cTn>
                        </p:par>
                      </p:childTnLst>
                    </p:cTn>
                  </p:par>
                  <p:par>
                    <p:cTn id="55" fill="hold" nodeType="clickPar">
                      <p:stCondLst>
                        <p:cond delay="indefinite"/>
                      </p:stCondLst>
                      <p:childTnLst>
                        <p:par>
                          <p:cTn id="56" fill="hold" nodeType="withGroup">
                            <p:stCondLst>
                              <p:cond delay="0"/>
                            </p:stCondLst>
                            <p:childTnLst>
                              <p:par>
                                <p:cTn id="57" presetID="19" presetClass="entr" presetSubtype="10" fill="hold" nodeType="clickEffect">
                                  <p:stCondLst>
                                    <p:cond delay="0"/>
                                  </p:stCondLst>
                                  <p:childTnLst>
                                    <p:set>
                                      <p:cBhvr>
                                        <p:cTn id="58" dur="1" fill="hold">
                                          <p:stCondLst>
                                            <p:cond delay="0"/>
                                          </p:stCondLst>
                                        </p:cTn>
                                        <p:tgtEl>
                                          <p:spTgt spid="304145"/>
                                        </p:tgtEl>
                                        <p:attrNameLst>
                                          <p:attrName>style.visibility</p:attrName>
                                        </p:attrNameLst>
                                      </p:cBhvr>
                                      <p:to>
                                        <p:strVal val="visible"/>
                                      </p:to>
                                    </p:set>
                                    <p:anim calcmode="lin" valueType="num">
                                      <p:cBhvr>
                                        <p:cTn id="59" dur="5000" fill="hold"/>
                                        <p:tgtEl>
                                          <p:spTgt spid="304145"/>
                                        </p:tgtEl>
                                        <p:attrNameLst>
                                          <p:attrName>ppt_w</p:attrName>
                                        </p:attrNameLst>
                                      </p:cBhvr>
                                      <p:tavLst>
                                        <p:tav tm="0" fmla="#ppt_w*sin(2.5*pi*$)">
                                          <p:val>
                                            <p:fltVal val="0"/>
                                          </p:val>
                                        </p:tav>
                                        <p:tav tm="100000">
                                          <p:val>
                                            <p:fltVal val="1"/>
                                          </p:val>
                                        </p:tav>
                                      </p:tavLst>
                                    </p:anim>
                                    <p:anim calcmode="lin" valueType="num">
                                      <p:cBhvr>
                                        <p:cTn id="60" dur="5000" fill="hold"/>
                                        <p:tgtEl>
                                          <p:spTgt spid="304145"/>
                                        </p:tgtEl>
                                        <p:attrNameLst>
                                          <p:attrName>ppt_h</p:attrName>
                                        </p:attrNameLst>
                                      </p:cBhvr>
                                      <p:tavLst>
                                        <p:tav tm="0">
                                          <p:val>
                                            <p:strVal val="#ppt_h"/>
                                          </p:val>
                                        </p:tav>
                                        <p:tav tm="100000">
                                          <p:val>
                                            <p:strVal val="#ppt_h"/>
                                          </p:val>
                                        </p:tav>
                                      </p:tavLst>
                                    </p:anim>
                                  </p:childTnLst>
                                </p:cTn>
                              </p:par>
                            </p:childTnLst>
                          </p:cTn>
                        </p:par>
                      </p:childTnLst>
                    </p:cTn>
                  </p:par>
                  <p:par>
                    <p:cTn id="61" fill="hold" nodeType="clickPar">
                      <p:stCondLst>
                        <p:cond delay="indefinite"/>
                      </p:stCondLst>
                      <p:childTnLst>
                        <p:par>
                          <p:cTn id="62" fill="hold" nodeType="withGroup">
                            <p:stCondLst>
                              <p:cond delay="0"/>
                            </p:stCondLst>
                            <p:childTnLst>
                              <p:par>
                                <p:cTn id="63" presetID="19" presetClass="entr" presetSubtype="10" fill="hold" grpId="0" nodeType="clickEffect">
                                  <p:stCondLst>
                                    <p:cond delay="0"/>
                                  </p:stCondLst>
                                  <p:childTnLst>
                                    <p:set>
                                      <p:cBhvr>
                                        <p:cTn id="64" dur="1" fill="hold">
                                          <p:stCondLst>
                                            <p:cond delay="0"/>
                                          </p:stCondLst>
                                        </p:cTn>
                                        <p:tgtEl>
                                          <p:spTgt spid="304137"/>
                                        </p:tgtEl>
                                        <p:attrNameLst>
                                          <p:attrName>style.visibility</p:attrName>
                                        </p:attrNameLst>
                                      </p:cBhvr>
                                      <p:to>
                                        <p:strVal val="visible"/>
                                      </p:to>
                                    </p:set>
                                    <p:anim calcmode="lin" valueType="num">
                                      <p:cBhvr>
                                        <p:cTn id="65" dur="5000" fill="hold"/>
                                        <p:tgtEl>
                                          <p:spTgt spid="304137"/>
                                        </p:tgtEl>
                                        <p:attrNameLst>
                                          <p:attrName>ppt_w</p:attrName>
                                        </p:attrNameLst>
                                      </p:cBhvr>
                                      <p:tavLst>
                                        <p:tav tm="0" fmla="#ppt_w*sin(2.5*pi*$)">
                                          <p:val>
                                            <p:fltVal val="0"/>
                                          </p:val>
                                        </p:tav>
                                        <p:tav tm="100000">
                                          <p:val>
                                            <p:fltVal val="1"/>
                                          </p:val>
                                        </p:tav>
                                      </p:tavLst>
                                    </p:anim>
                                    <p:anim calcmode="lin" valueType="num">
                                      <p:cBhvr>
                                        <p:cTn id="66" dur="5000" fill="hold"/>
                                        <p:tgtEl>
                                          <p:spTgt spid="304137"/>
                                        </p:tgtEl>
                                        <p:attrNameLst>
                                          <p:attrName>ppt_h</p:attrName>
                                        </p:attrNameLst>
                                      </p:cBhvr>
                                      <p:tavLst>
                                        <p:tav tm="0">
                                          <p:val>
                                            <p:strVal val="#ppt_h"/>
                                          </p:val>
                                        </p:tav>
                                        <p:tav tm="100000">
                                          <p:val>
                                            <p:strVal val="#ppt_h"/>
                                          </p:val>
                                        </p:tav>
                                      </p:tavLst>
                                    </p:anim>
                                  </p:childTnLst>
                                </p:cTn>
                              </p:par>
                            </p:childTnLst>
                          </p:cTn>
                        </p:par>
                      </p:childTnLst>
                    </p:cTn>
                  </p:par>
                  <p:par>
                    <p:cTn id="67" fill="hold" nodeType="clickPar">
                      <p:stCondLst>
                        <p:cond delay="indefinite"/>
                      </p:stCondLst>
                      <p:childTnLst>
                        <p:par>
                          <p:cTn id="68" fill="hold" nodeType="withGroup">
                            <p:stCondLst>
                              <p:cond delay="0"/>
                            </p:stCondLst>
                            <p:childTnLst>
                              <p:par>
                                <p:cTn id="69" presetID="19" presetClass="entr" presetSubtype="10" fill="hold" grpId="0" nodeType="clickEffect">
                                  <p:stCondLst>
                                    <p:cond delay="0"/>
                                  </p:stCondLst>
                                  <p:childTnLst>
                                    <p:set>
                                      <p:cBhvr>
                                        <p:cTn id="70" dur="1" fill="hold">
                                          <p:stCondLst>
                                            <p:cond delay="0"/>
                                          </p:stCondLst>
                                        </p:cTn>
                                        <p:tgtEl>
                                          <p:spTgt spid="304133"/>
                                        </p:tgtEl>
                                        <p:attrNameLst>
                                          <p:attrName>style.visibility</p:attrName>
                                        </p:attrNameLst>
                                      </p:cBhvr>
                                      <p:to>
                                        <p:strVal val="visible"/>
                                      </p:to>
                                    </p:set>
                                    <p:anim calcmode="lin" valueType="num">
                                      <p:cBhvr>
                                        <p:cTn id="71" dur="5000" fill="hold"/>
                                        <p:tgtEl>
                                          <p:spTgt spid="304133"/>
                                        </p:tgtEl>
                                        <p:attrNameLst>
                                          <p:attrName>ppt_w</p:attrName>
                                        </p:attrNameLst>
                                      </p:cBhvr>
                                      <p:tavLst>
                                        <p:tav tm="0" fmla="#ppt_w*sin(2.5*pi*$)">
                                          <p:val>
                                            <p:fltVal val="0"/>
                                          </p:val>
                                        </p:tav>
                                        <p:tav tm="100000">
                                          <p:val>
                                            <p:fltVal val="1"/>
                                          </p:val>
                                        </p:tav>
                                      </p:tavLst>
                                    </p:anim>
                                    <p:anim calcmode="lin" valueType="num">
                                      <p:cBhvr>
                                        <p:cTn id="72" dur="5000" fill="hold"/>
                                        <p:tgtEl>
                                          <p:spTgt spid="304133"/>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4131" grpId="0" build="p" bldLvl="2" autoUpdateAnimBg="0" advAuto="0"/>
      <p:bldP spid="304132" grpId="0" animBg="1"/>
      <p:bldP spid="304133" grpId="0" animBg="1"/>
      <p:bldP spid="304135" grpId="0" animBg="1"/>
      <p:bldP spid="304136" grpId="0" animBg="1"/>
      <p:bldP spid="304137" grpId="0" animBg="1"/>
      <p:bldP spid="304138" grpId="0" animBg="1"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9010" name="Rectangle 2"/>
          <p:cNvSpPr>
            <a:spLocks noGrp="1" noChangeArrowheads="1"/>
          </p:cNvSpPr>
          <p:nvPr>
            <p:ph type="title"/>
          </p:nvPr>
        </p:nvSpPr>
        <p:spPr/>
        <p:txBody>
          <a:bodyPr/>
          <a:lstStyle/>
          <a:p>
            <a:r>
              <a:rPr lang="de-DE" altLang="de-DE"/>
              <a:t>Analyseverfahren 1a: Aufgabe 1</a:t>
            </a:r>
          </a:p>
        </p:txBody>
      </p:sp>
      <p:sp>
        <p:nvSpPr>
          <p:cNvPr id="299011" name="Rectangle 3"/>
          <p:cNvSpPr>
            <a:spLocks noGrp="1" noChangeArrowheads="1"/>
          </p:cNvSpPr>
          <p:nvPr>
            <p:ph type="body" idx="1"/>
          </p:nvPr>
        </p:nvSpPr>
        <p:spPr>
          <a:xfrm>
            <a:off x="609600" y="1600200"/>
            <a:ext cx="8077200" cy="4495800"/>
          </a:xfrm>
        </p:spPr>
        <p:txBody>
          <a:bodyPr/>
          <a:lstStyle/>
          <a:p>
            <a:pPr marL="0" indent="0" algn="just">
              <a:buFont typeface="Wingdings 2" pitchFamily="18" charset="2"/>
              <a:buNone/>
              <a:tabLst>
                <a:tab pos="1517650" algn="l"/>
              </a:tabLst>
            </a:pPr>
            <a:r>
              <a:rPr lang="de-DE" altLang="de-DE">
                <a:cs typeface="Times New Roman" pitchFamily="18" charset="0"/>
              </a:rPr>
              <a:t>Wende die Trennungsprozedur 1a. an, d.h.: Führe für jedes verdächtige Paar, dessen Laute in identischen Umgebungen vorkommen, folgende Schritte aus:</a:t>
            </a:r>
          </a:p>
          <a:p>
            <a:pPr marL="1152525" lvl="1" indent="-479425" algn="just">
              <a:buFont typeface="Wingdings" pitchFamily="2" charset="2"/>
              <a:buAutoNum type="arabicPeriod"/>
              <a:tabLst>
                <a:tab pos="1517650" algn="l"/>
              </a:tabLst>
            </a:pPr>
            <a:r>
              <a:rPr lang="de-DE" altLang="de-DE">
                <a:cs typeface="Times New Roman" pitchFamily="18" charset="0"/>
              </a:rPr>
              <a:t>Liste das Paar auf;</a:t>
            </a:r>
          </a:p>
          <a:p>
            <a:pPr marL="1152525" lvl="1" indent="-479425" algn="just">
              <a:buFont typeface="Wingdings" pitchFamily="2" charset="2"/>
              <a:buAutoNum type="arabicPeriod"/>
              <a:tabLst>
                <a:tab pos="1517650" algn="l"/>
              </a:tabLst>
            </a:pPr>
            <a:r>
              <a:rPr lang="de-DE" altLang="de-DE">
                <a:cs typeface="Times New Roman" pitchFamily="18" charset="0"/>
              </a:rPr>
              <a:t>stelle fest, dass die beteiligten Laute in identischen Umgebungen vorkommen; </a:t>
            </a:r>
          </a:p>
          <a:p>
            <a:pPr marL="1152525" lvl="1" indent="-479425" algn="just">
              <a:buFont typeface="Wingdings" pitchFamily="2" charset="2"/>
              <a:buAutoNum type="arabicPeriod"/>
              <a:tabLst>
                <a:tab pos="1517650" algn="l"/>
              </a:tabLst>
            </a:pPr>
            <a:r>
              <a:rPr lang="de-DE" altLang="de-DE">
                <a:cs typeface="Times New Roman" pitchFamily="18" charset="0"/>
              </a:rPr>
              <a:t>lege die Beweise vor;</a:t>
            </a:r>
          </a:p>
          <a:p>
            <a:pPr marL="1152525" lvl="1" indent="-479425" algn="just">
              <a:buFont typeface="Wingdings" pitchFamily="2" charset="2"/>
              <a:buAutoNum type="arabicPeriod"/>
              <a:tabLst>
                <a:tab pos="1517650" algn="l"/>
              </a:tabLst>
            </a:pPr>
            <a:r>
              <a:rPr lang="de-DE" altLang="de-DE">
                <a:cs typeface="Times New Roman" pitchFamily="18" charset="0"/>
              </a:rPr>
              <a:t>ziehe den Schluss, dass sie Allophone verschiedener Phoneme sind.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99011">
                                            <p:txEl>
                                              <p:pRg st="0" end="0"/>
                                            </p:txEl>
                                          </p:spTgt>
                                        </p:tgtEl>
                                        <p:attrNameLst>
                                          <p:attrName>style.visibility</p:attrName>
                                        </p:attrNameLst>
                                      </p:cBhvr>
                                      <p:to>
                                        <p:strVal val="visible"/>
                                      </p:to>
                                    </p:set>
                                    <p:animEffect transition="in" filter="wipe(left)">
                                      <p:cBhvr>
                                        <p:cTn id="7" dur="500"/>
                                        <p:tgtEl>
                                          <p:spTgt spid="29901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99011">
                                            <p:txEl>
                                              <p:pRg st="1" end="1"/>
                                            </p:txEl>
                                          </p:spTgt>
                                        </p:tgtEl>
                                        <p:attrNameLst>
                                          <p:attrName>style.visibility</p:attrName>
                                        </p:attrNameLst>
                                      </p:cBhvr>
                                      <p:to>
                                        <p:strVal val="visible"/>
                                      </p:to>
                                    </p:set>
                                    <p:animEffect transition="in" filter="wipe(left)">
                                      <p:cBhvr>
                                        <p:cTn id="12" dur="500"/>
                                        <p:tgtEl>
                                          <p:spTgt spid="299011">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99011">
                                            <p:txEl>
                                              <p:pRg st="2" end="2"/>
                                            </p:txEl>
                                          </p:spTgt>
                                        </p:tgtEl>
                                        <p:attrNameLst>
                                          <p:attrName>style.visibility</p:attrName>
                                        </p:attrNameLst>
                                      </p:cBhvr>
                                      <p:to>
                                        <p:strVal val="visible"/>
                                      </p:to>
                                    </p:set>
                                    <p:animEffect transition="in" filter="wipe(left)">
                                      <p:cBhvr>
                                        <p:cTn id="17" dur="500"/>
                                        <p:tgtEl>
                                          <p:spTgt spid="299011">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299011">
                                            <p:txEl>
                                              <p:pRg st="3" end="3"/>
                                            </p:txEl>
                                          </p:spTgt>
                                        </p:tgtEl>
                                        <p:attrNameLst>
                                          <p:attrName>style.visibility</p:attrName>
                                        </p:attrNameLst>
                                      </p:cBhvr>
                                      <p:to>
                                        <p:strVal val="visible"/>
                                      </p:to>
                                    </p:set>
                                    <p:animEffect transition="in" filter="wipe(left)">
                                      <p:cBhvr>
                                        <p:cTn id="22" dur="500"/>
                                        <p:tgtEl>
                                          <p:spTgt spid="299011">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299011">
                                            <p:txEl>
                                              <p:pRg st="4" end="4"/>
                                            </p:txEl>
                                          </p:spTgt>
                                        </p:tgtEl>
                                        <p:attrNameLst>
                                          <p:attrName>style.visibility</p:attrName>
                                        </p:attrNameLst>
                                      </p:cBhvr>
                                      <p:to>
                                        <p:strVal val="visible"/>
                                      </p:to>
                                    </p:set>
                                    <p:animEffect transition="in" filter="wipe(left)">
                                      <p:cBhvr>
                                        <p:cTn id="27" dur="500"/>
                                        <p:tgtEl>
                                          <p:spTgt spid="29901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9011" grpId="0" build="p" bldLvl="2"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5154" name="Rectangle 2"/>
          <p:cNvSpPr>
            <a:spLocks noGrp="1" noChangeArrowheads="1"/>
          </p:cNvSpPr>
          <p:nvPr>
            <p:ph type="title"/>
          </p:nvPr>
        </p:nvSpPr>
        <p:spPr/>
        <p:txBody>
          <a:bodyPr/>
          <a:lstStyle/>
          <a:p>
            <a:r>
              <a:rPr lang="de-DE" altLang="de-DE"/>
              <a:t>Analyseverfahren 1a: Beispiel</a:t>
            </a:r>
          </a:p>
        </p:txBody>
      </p:sp>
      <p:sp>
        <p:nvSpPr>
          <p:cNvPr id="305155" name="Rectangle 3"/>
          <p:cNvSpPr>
            <a:spLocks noGrp="1" noChangeArrowheads="1"/>
          </p:cNvSpPr>
          <p:nvPr>
            <p:ph type="body" idx="1"/>
          </p:nvPr>
        </p:nvSpPr>
        <p:spPr>
          <a:xfrm>
            <a:off x="2670175" y="2781300"/>
            <a:ext cx="3773488" cy="3168650"/>
          </a:xfrm>
        </p:spPr>
        <p:txBody>
          <a:bodyPr/>
          <a:lstStyle/>
          <a:p>
            <a:pPr marL="0" indent="0" algn="just">
              <a:buFont typeface="Wingdings 2" pitchFamily="18" charset="2"/>
              <a:buNone/>
              <a:tabLst>
                <a:tab pos="758825" algn="l"/>
                <a:tab pos="1517650" algn="l"/>
                <a:tab pos="2292350" algn="l"/>
                <a:tab pos="3051175" algn="l"/>
              </a:tabLst>
            </a:pPr>
            <a:r>
              <a:rPr lang="de-DE" altLang="de-DE" dirty="0">
                <a:cs typeface="Times New Roman" pitchFamily="18" charset="0"/>
              </a:rPr>
              <a:t>p	t			k</a:t>
            </a:r>
          </a:p>
          <a:p>
            <a:pPr marL="0" indent="0" algn="just">
              <a:buFont typeface="Wingdings 2" pitchFamily="18" charset="2"/>
              <a:buNone/>
              <a:tabLst>
                <a:tab pos="758825" algn="l"/>
                <a:tab pos="1517650" algn="l"/>
                <a:tab pos="2292350" algn="l"/>
                <a:tab pos="3051175" algn="l"/>
              </a:tabLst>
            </a:pPr>
            <a:r>
              <a:rPr lang="de-DE" altLang="de-DE" dirty="0">
                <a:cs typeface="Times New Roman" pitchFamily="18" charset="0"/>
              </a:rPr>
              <a:t>b	d			g</a:t>
            </a:r>
          </a:p>
          <a:p>
            <a:pPr marL="0" indent="0" algn="just">
              <a:buFont typeface="Wingdings 2" pitchFamily="18" charset="2"/>
              <a:buNone/>
              <a:tabLst>
                <a:tab pos="758825" algn="l"/>
                <a:tab pos="1517650" algn="l"/>
                <a:tab pos="2292350" algn="l"/>
                <a:tab pos="3051175" algn="l"/>
              </a:tabLst>
            </a:pPr>
            <a:r>
              <a:rPr lang="de-DE" altLang="de-DE" dirty="0">
                <a:cs typeface="Times New Roman" pitchFamily="18" charset="0"/>
              </a:rPr>
              <a:t>	s</a:t>
            </a:r>
          </a:p>
          <a:p>
            <a:pPr marL="0" indent="0" algn="just">
              <a:buFont typeface="Wingdings 2" pitchFamily="18" charset="2"/>
              <a:buNone/>
              <a:tabLst>
                <a:tab pos="758825" algn="l"/>
                <a:tab pos="1517650" algn="l"/>
                <a:tab pos="2292350" algn="l"/>
                <a:tab pos="3051175" algn="l"/>
              </a:tabLst>
            </a:pPr>
            <a:r>
              <a:rPr lang="de-DE" altLang="de-DE" dirty="0">
                <a:cs typeface="Times New Roman" pitchFamily="18" charset="0"/>
              </a:rPr>
              <a:t>		i	</a:t>
            </a:r>
          </a:p>
          <a:p>
            <a:pPr marL="0" indent="0" algn="just">
              <a:buFont typeface="Wingdings 2" pitchFamily="18" charset="2"/>
              <a:buNone/>
              <a:tabLst>
                <a:tab pos="758825" algn="l"/>
                <a:tab pos="1517650" algn="l"/>
                <a:tab pos="2292350" algn="l"/>
                <a:tab pos="3051175" algn="l"/>
              </a:tabLst>
            </a:pPr>
            <a:r>
              <a:rPr lang="de-DE" altLang="de-DE" dirty="0">
                <a:cs typeface="Times New Roman" pitchFamily="18" charset="0"/>
              </a:rPr>
              <a:t>		e		o</a:t>
            </a:r>
          </a:p>
          <a:p>
            <a:pPr marL="0" indent="0" algn="just">
              <a:buFont typeface="Wingdings 2" pitchFamily="18" charset="2"/>
              <a:buNone/>
              <a:tabLst>
                <a:tab pos="758825" algn="l"/>
                <a:tab pos="1517650" algn="l"/>
                <a:tab pos="2292350" algn="l"/>
                <a:tab pos="3051175" algn="l"/>
              </a:tabLst>
            </a:pPr>
            <a:r>
              <a:rPr lang="de-DE" altLang="de-DE" dirty="0">
                <a:cs typeface="Times New Roman" pitchFamily="18" charset="0"/>
              </a:rPr>
              <a:t>		ɛ</a:t>
            </a:r>
          </a:p>
          <a:p>
            <a:pPr marL="0" indent="0" algn="just">
              <a:buFont typeface="Wingdings 2" pitchFamily="18" charset="2"/>
              <a:buNone/>
              <a:tabLst>
                <a:tab pos="758825" algn="l"/>
                <a:tab pos="1517650" algn="l"/>
                <a:tab pos="2292350" algn="l"/>
                <a:tab pos="3051175" algn="l"/>
              </a:tabLst>
            </a:pPr>
            <a:r>
              <a:rPr lang="de-DE" altLang="de-DE" dirty="0">
                <a:cs typeface="Times New Roman" pitchFamily="18" charset="0"/>
              </a:rPr>
              <a:t>			a</a:t>
            </a:r>
          </a:p>
        </p:txBody>
      </p:sp>
      <p:sp>
        <p:nvSpPr>
          <p:cNvPr id="305156" name="Rectangle 4"/>
          <p:cNvSpPr>
            <a:spLocks noChangeArrowheads="1"/>
          </p:cNvSpPr>
          <p:nvPr/>
        </p:nvSpPr>
        <p:spPr bwMode="auto">
          <a:xfrm>
            <a:off x="2517775" y="2857500"/>
            <a:ext cx="685800" cy="762000"/>
          </a:xfrm>
          <a:prstGeom prst="rect">
            <a:avLst/>
          </a:prstGeom>
          <a:noFill/>
          <a:ln w="28575">
            <a:solidFill>
              <a:schemeClr val="hlink"/>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de-DE"/>
          </a:p>
        </p:txBody>
      </p:sp>
      <p:sp>
        <p:nvSpPr>
          <p:cNvPr id="305157" name="Rectangle 5"/>
          <p:cNvSpPr>
            <a:spLocks noChangeArrowheads="1"/>
          </p:cNvSpPr>
          <p:nvPr/>
        </p:nvSpPr>
        <p:spPr bwMode="auto">
          <a:xfrm>
            <a:off x="4030663" y="4610100"/>
            <a:ext cx="685800" cy="914400"/>
          </a:xfrm>
          <a:prstGeom prst="rect">
            <a:avLst/>
          </a:prstGeom>
          <a:noFill/>
          <a:ln w="28575">
            <a:solidFill>
              <a:schemeClr val="hlink"/>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de-DE"/>
          </a:p>
        </p:txBody>
      </p:sp>
      <p:sp>
        <p:nvSpPr>
          <p:cNvPr id="305158" name="Rectangle 6"/>
          <p:cNvSpPr>
            <a:spLocks noChangeArrowheads="1"/>
          </p:cNvSpPr>
          <p:nvPr/>
        </p:nvSpPr>
        <p:spPr bwMode="auto">
          <a:xfrm>
            <a:off x="3309938" y="2857500"/>
            <a:ext cx="685800" cy="762000"/>
          </a:xfrm>
          <a:prstGeom prst="rect">
            <a:avLst/>
          </a:prstGeom>
          <a:noFill/>
          <a:ln w="28575">
            <a:solidFill>
              <a:schemeClr val="hlink"/>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de-DE"/>
          </a:p>
        </p:txBody>
      </p:sp>
      <p:sp>
        <p:nvSpPr>
          <p:cNvPr id="305159" name="Rectangle 7"/>
          <p:cNvSpPr>
            <a:spLocks noChangeArrowheads="1"/>
          </p:cNvSpPr>
          <p:nvPr/>
        </p:nvSpPr>
        <p:spPr bwMode="auto">
          <a:xfrm>
            <a:off x="5580063" y="2857500"/>
            <a:ext cx="685800" cy="762000"/>
          </a:xfrm>
          <a:prstGeom prst="rect">
            <a:avLst/>
          </a:prstGeom>
          <a:noFill/>
          <a:ln w="28575">
            <a:solidFill>
              <a:schemeClr val="hlink"/>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de-DE"/>
          </a:p>
        </p:txBody>
      </p:sp>
      <p:sp>
        <p:nvSpPr>
          <p:cNvPr id="305160" name="Rectangle 8"/>
          <p:cNvSpPr>
            <a:spLocks noChangeArrowheads="1"/>
          </p:cNvSpPr>
          <p:nvPr/>
        </p:nvSpPr>
        <p:spPr bwMode="auto">
          <a:xfrm>
            <a:off x="4030663" y="4152900"/>
            <a:ext cx="685800" cy="914400"/>
          </a:xfrm>
          <a:prstGeom prst="rect">
            <a:avLst/>
          </a:prstGeom>
          <a:noFill/>
          <a:ln w="28575">
            <a:solidFill>
              <a:schemeClr val="hlink"/>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de-DE"/>
          </a:p>
        </p:txBody>
      </p:sp>
      <p:sp>
        <p:nvSpPr>
          <p:cNvPr id="305162" name="Text Box 10"/>
          <p:cNvSpPr txBox="1">
            <a:spLocks noChangeArrowheads="1"/>
          </p:cNvSpPr>
          <p:nvPr/>
        </p:nvSpPr>
        <p:spPr bwMode="auto">
          <a:xfrm>
            <a:off x="7019925" y="1981200"/>
            <a:ext cx="15621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spAutoFit/>
          </a:bodyPr>
          <a:lstStyle/>
          <a:p>
            <a:pPr algn="just">
              <a:spcBef>
                <a:spcPct val="20000"/>
              </a:spcBef>
              <a:buClr>
                <a:schemeClr val="accent2"/>
              </a:buClr>
              <a:buSzPct val="80000"/>
              <a:buFont typeface="Wingdings" pitchFamily="2" charset="2"/>
              <a:buNone/>
            </a:pPr>
            <a:r>
              <a:rPr lang="de-DE" altLang="de-DE" dirty="0">
                <a:effectLst>
                  <a:outerShdw blurRad="38100" dist="38100" dir="2700000" algn="tl">
                    <a:srgbClr val="C0C0C0"/>
                  </a:outerShdw>
                </a:effectLst>
                <a:latin typeface="Tahoma" pitchFamily="34" charset="0"/>
                <a:cs typeface="Times New Roman" pitchFamily="18" charset="0"/>
              </a:rPr>
              <a:t>t – d</a:t>
            </a:r>
            <a:br>
              <a:rPr lang="de-DE" altLang="de-DE" dirty="0">
                <a:effectLst>
                  <a:outerShdw blurRad="38100" dist="38100" dir="2700000" algn="tl">
                    <a:srgbClr val="C0C0C0"/>
                  </a:outerShdw>
                </a:effectLst>
                <a:latin typeface="Tahoma" pitchFamily="34" charset="0"/>
                <a:cs typeface="Times New Roman" pitchFamily="18" charset="0"/>
              </a:rPr>
            </a:br>
            <a:r>
              <a:rPr lang="de-DE" altLang="de-DE" dirty="0" err="1">
                <a:solidFill>
                  <a:srgbClr val="009999"/>
                </a:solidFill>
                <a:effectLst>
                  <a:outerShdw blurRad="38100" dist="38100" dir="2700000" algn="tl">
                    <a:srgbClr val="C0C0C0"/>
                  </a:outerShdw>
                </a:effectLst>
                <a:latin typeface="Tahoma" pitchFamily="34" charset="0"/>
                <a:cs typeface="Times New Roman" pitchFamily="18" charset="0"/>
              </a:rPr>
              <a:t>poti</a:t>
            </a:r>
            <a:r>
              <a:rPr lang="de-DE" altLang="de-DE" dirty="0">
                <a:solidFill>
                  <a:srgbClr val="009999"/>
                </a:solidFill>
                <a:effectLst>
                  <a:outerShdw blurRad="38100" dist="38100" dir="2700000" algn="tl">
                    <a:srgbClr val="C0C0C0"/>
                  </a:outerShdw>
                </a:effectLst>
                <a:latin typeface="Tahoma" pitchFamily="34" charset="0"/>
                <a:cs typeface="Times New Roman" pitchFamily="18" charset="0"/>
              </a:rPr>
              <a:t> - </a:t>
            </a:r>
            <a:r>
              <a:rPr lang="de-DE" altLang="de-DE" dirty="0" err="1">
                <a:solidFill>
                  <a:srgbClr val="009999"/>
                </a:solidFill>
                <a:effectLst>
                  <a:outerShdw blurRad="38100" dist="38100" dir="2700000" algn="tl">
                    <a:srgbClr val="C0C0C0"/>
                  </a:outerShdw>
                </a:effectLst>
                <a:latin typeface="Tahoma" pitchFamily="34" charset="0"/>
                <a:cs typeface="Times New Roman" pitchFamily="18" charset="0"/>
              </a:rPr>
              <a:t>podi</a:t>
            </a:r>
            <a:endParaRPr lang="de-DE" altLang="de-DE" dirty="0">
              <a:solidFill>
                <a:srgbClr val="009999"/>
              </a:solidFill>
              <a:effectLst>
                <a:outerShdw blurRad="38100" dist="38100" dir="2700000" algn="tl">
                  <a:srgbClr val="C0C0C0"/>
                </a:outerShdw>
              </a:effectLst>
              <a:latin typeface="Tahoma" pitchFamily="34" charset="0"/>
              <a:cs typeface="Times New Roman" pitchFamily="18" charset="0"/>
            </a:endParaRPr>
          </a:p>
        </p:txBody>
      </p:sp>
      <p:grpSp>
        <p:nvGrpSpPr>
          <p:cNvPr id="305163" name="Group 11"/>
          <p:cNvGrpSpPr>
            <a:grpSpLocks/>
          </p:cNvGrpSpPr>
          <p:nvPr/>
        </p:nvGrpSpPr>
        <p:grpSpPr bwMode="auto">
          <a:xfrm>
            <a:off x="3390900" y="2828925"/>
            <a:ext cx="533400" cy="1295400"/>
            <a:chOff x="864" y="1056"/>
            <a:chExt cx="384" cy="912"/>
          </a:xfrm>
        </p:grpSpPr>
        <p:sp>
          <p:nvSpPr>
            <p:cNvPr id="305164" name="Oval 12"/>
            <p:cNvSpPr>
              <a:spLocks noChangeArrowheads="1"/>
            </p:cNvSpPr>
            <p:nvPr/>
          </p:nvSpPr>
          <p:spPr bwMode="auto">
            <a:xfrm>
              <a:off x="864" y="1680"/>
              <a:ext cx="288" cy="288"/>
            </a:xfrm>
            <a:prstGeom prst="ellipse">
              <a:avLst/>
            </a:prstGeom>
            <a:noFill/>
            <a:ln w="28575">
              <a:solidFill>
                <a:srgbClr val="0066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de-DE"/>
            </a:p>
          </p:txBody>
        </p:sp>
        <p:sp>
          <p:nvSpPr>
            <p:cNvPr id="305165" name="Oval 13"/>
            <p:cNvSpPr>
              <a:spLocks noChangeArrowheads="1"/>
            </p:cNvSpPr>
            <p:nvPr/>
          </p:nvSpPr>
          <p:spPr bwMode="auto">
            <a:xfrm>
              <a:off x="864" y="1056"/>
              <a:ext cx="288" cy="288"/>
            </a:xfrm>
            <a:prstGeom prst="ellipse">
              <a:avLst/>
            </a:prstGeom>
            <a:noFill/>
            <a:ln w="28575">
              <a:solidFill>
                <a:srgbClr val="0066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de-DE"/>
            </a:p>
          </p:txBody>
        </p:sp>
        <p:sp>
          <p:nvSpPr>
            <p:cNvPr id="305166" name="Freeform 14"/>
            <p:cNvSpPr>
              <a:spLocks/>
            </p:cNvSpPr>
            <p:nvPr/>
          </p:nvSpPr>
          <p:spPr bwMode="auto">
            <a:xfrm>
              <a:off x="1152" y="1248"/>
              <a:ext cx="96" cy="576"/>
            </a:xfrm>
            <a:custGeom>
              <a:avLst/>
              <a:gdLst>
                <a:gd name="T0" fmla="*/ 0 w 240"/>
                <a:gd name="T1" fmla="*/ 0 h 576"/>
                <a:gd name="T2" fmla="*/ 240 w 240"/>
                <a:gd name="T3" fmla="*/ 288 h 576"/>
                <a:gd name="T4" fmla="*/ 0 w 240"/>
                <a:gd name="T5" fmla="*/ 576 h 576"/>
              </a:gdLst>
              <a:ahLst/>
              <a:cxnLst>
                <a:cxn ang="0">
                  <a:pos x="T0" y="T1"/>
                </a:cxn>
                <a:cxn ang="0">
                  <a:pos x="T2" y="T3"/>
                </a:cxn>
                <a:cxn ang="0">
                  <a:pos x="T4" y="T5"/>
                </a:cxn>
              </a:cxnLst>
              <a:rect l="0" t="0" r="r" b="b"/>
              <a:pathLst>
                <a:path w="240" h="576">
                  <a:moveTo>
                    <a:pt x="0" y="0"/>
                  </a:moveTo>
                  <a:cubicBezTo>
                    <a:pt x="120" y="96"/>
                    <a:pt x="240" y="192"/>
                    <a:pt x="240" y="288"/>
                  </a:cubicBezTo>
                  <a:cubicBezTo>
                    <a:pt x="240" y="384"/>
                    <a:pt x="120" y="480"/>
                    <a:pt x="0" y="576"/>
                  </a:cubicBezTo>
                </a:path>
              </a:pathLst>
            </a:custGeom>
            <a:noFill/>
            <a:ln w="28575" cap="flat" cmpd="sng">
              <a:solidFill>
                <a:srgbClr val="0066FF"/>
              </a:solidFill>
              <a:prstDash val="solid"/>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endParaRPr lang="de-DE"/>
            </a:p>
          </p:txBody>
        </p:sp>
      </p:grpSp>
      <p:sp>
        <p:nvSpPr>
          <p:cNvPr id="305167" name="Text Box 15"/>
          <p:cNvSpPr txBox="1">
            <a:spLocks noChangeArrowheads="1"/>
          </p:cNvSpPr>
          <p:nvPr/>
        </p:nvSpPr>
        <p:spPr bwMode="auto">
          <a:xfrm>
            <a:off x="7019925" y="2830513"/>
            <a:ext cx="1447800" cy="895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spAutoFit/>
          </a:bodyPr>
          <a:lstStyle/>
          <a:p>
            <a:pPr algn="just">
              <a:spcBef>
                <a:spcPct val="20000"/>
              </a:spcBef>
              <a:buClr>
                <a:schemeClr val="accent2"/>
              </a:buClr>
              <a:buSzPct val="80000"/>
              <a:buFont typeface="PhonSymbol" pitchFamily="82" charset="0"/>
              <a:buNone/>
            </a:pPr>
            <a:r>
              <a:rPr lang="de-DE" altLang="de-DE" dirty="0">
                <a:effectLst>
                  <a:outerShdw blurRad="38100" dist="38100" dir="2700000" algn="tl">
                    <a:srgbClr val="C0C0C0"/>
                  </a:outerShdw>
                </a:effectLst>
                <a:latin typeface="Tahoma" pitchFamily="34" charset="0"/>
                <a:cs typeface="Times New Roman" pitchFamily="18" charset="0"/>
              </a:rPr>
              <a:t>k– g</a:t>
            </a:r>
          </a:p>
          <a:p>
            <a:pPr algn="just">
              <a:spcBef>
                <a:spcPct val="20000"/>
              </a:spcBef>
              <a:buClr>
                <a:schemeClr val="accent2"/>
              </a:buClr>
              <a:buSzPct val="80000"/>
              <a:buFont typeface="PhonSymbol" pitchFamily="82" charset="0"/>
              <a:buNone/>
            </a:pPr>
            <a:r>
              <a:rPr lang="de-DE" altLang="de-DE" dirty="0">
                <a:solidFill>
                  <a:srgbClr val="009999"/>
                </a:solidFill>
                <a:effectLst>
                  <a:outerShdw blurRad="38100" dist="38100" dir="2700000" algn="tl">
                    <a:srgbClr val="C0C0C0"/>
                  </a:outerShdw>
                </a:effectLst>
                <a:latin typeface="Tahoma" pitchFamily="34" charset="0"/>
                <a:cs typeface="Times New Roman" pitchFamily="18" charset="0"/>
              </a:rPr>
              <a:t>aka - </a:t>
            </a:r>
            <a:r>
              <a:rPr lang="de-DE" altLang="de-DE" dirty="0" err="1">
                <a:solidFill>
                  <a:srgbClr val="009999"/>
                </a:solidFill>
                <a:effectLst>
                  <a:outerShdw blurRad="38100" dist="38100" dir="2700000" algn="tl">
                    <a:srgbClr val="C0C0C0"/>
                  </a:outerShdw>
                </a:effectLst>
                <a:latin typeface="Tahoma" pitchFamily="34" charset="0"/>
                <a:cs typeface="Times New Roman" pitchFamily="18" charset="0"/>
              </a:rPr>
              <a:t>aga</a:t>
            </a:r>
            <a:endParaRPr lang="de-DE" altLang="de-DE" dirty="0">
              <a:solidFill>
                <a:srgbClr val="009999"/>
              </a:solidFill>
              <a:effectLst>
                <a:outerShdw blurRad="38100" dist="38100" dir="2700000" algn="tl">
                  <a:srgbClr val="C0C0C0"/>
                </a:outerShdw>
              </a:effectLst>
              <a:latin typeface="Tahoma" pitchFamily="34" charset="0"/>
              <a:cs typeface="Times New Roman" pitchFamily="18" charset="0"/>
            </a:endParaRPr>
          </a:p>
        </p:txBody>
      </p:sp>
      <p:sp>
        <p:nvSpPr>
          <p:cNvPr id="305168" name="Text Box 16"/>
          <p:cNvSpPr txBox="1">
            <a:spLocks noChangeArrowheads="1"/>
          </p:cNvSpPr>
          <p:nvPr/>
        </p:nvSpPr>
        <p:spPr bwMode="auto">
          <a:xfrm>
            <a:off x="7019925" y="3592513"/>
            <a:ext cx="2016125"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spAutoFit/>
          </a:bodyPr>
          <a:lstStyle/>
          <a:p>
            <a:pPr algn="just">
              <a:spcBef>
                <a:spcPct val="20000"/>
              </a:spcBef>
              <a:buClr>
                <a:schemeClr val="accent2"/>
              </a:buClr>
              <a:buSzPct val="80000"/>
              <a:buFont typeface="Wingdings" pitchFamily="2" charset="2"/>
              <a:buNone/>
            </a:pPr>
            <a:r>
              <a:rPr lang="de-DE" altLang="de-DE" dirty="0">
                <a:effectLst>
                  <a:outerShdw blurRad="38100" dist="38100" dir="2700000" algn="tl">
                    <a:srgbClr val="C0C0C0"/>
                  </a:outerShdw>
                </a:effectLst>
                <a:latin typeface="Tahoma" pitchFamily="34" charset="0"/>
                <a:cs typeface="Times New Roman" pitchFamily="18" charset="0"/>
              </a:rPr>
              <a:t>t – s</a:t>
            </a:r>
            <a:br>
              <a:rPr lang="de-DE" altLang="de-DE" dirty="0">
                <a:effectLst>
                  <a:outerShdw blurRad="38100" dist="38100" dir="2700000" algn="tl">
                    <a:srgbClr val="C0C0C0"/>
                  </a:outerShdw>
                </a:effectLst>
                <a:latin typeface="Tahoma" pitchFamily="34" charset="0"/>
                <a:cs typeface="Times New Roman" pitchFamily="18" charset="0"/>
              </a:rPr>
            </a:br>
            <a:r>
              <a:rPr lang="de-DE" altLang="de-DE" dirty="0" err="1">
                <a:solidFill>
                  <a:srgbClr val="009999"/>
                </a:solidFill>
                <a:effectLst>
                  <a:outerShdw blurRad="38100" dist="38100" dir="2700000" algn="tl">
                    <a:srgbClr val="C0C0C0"/>
                  </a:outerShdw>
                </a:effectLst>
                <a:latin typeface="Tahoma" pitchFamily="34" charset="0"/>
                <a:cs typeface="Times New Roman" pitchFamily="18" charset="0"/>
              </a:rPr>
              <a:t>ketpo</a:t>
            </a:r>
            <a:r>
              <a:rPr lang="de-DE" altLang="de-DE" dirty="0">
                <a:solidFill>
                  <a:srgbClr val="009999"/>
                </a:solidFill>
                <a:effectLst>
                  <a:outerShdw blurRad="38100" dist="38100" dir="2700000" algn="tl">
                    <a:srgbClr val="C0C0C0"/>
                  </a:outerShdw>
                </a:effectLst>
                <a:latin typeface="Tahoma" pitchFamily="34" charset="0"/>
                <a:cs typeface="Times New Roman" pitchFamily="18" charset="0"/>
              </a:rPr>
              <a:t> - </a:t>
            </a:r>
            <a:r>
              <a:rPr lang="de-DE" altLang="de-DE" dirty="0" err="1">
                <a:solidFill>
                  <a:srgbClr val="009999"/>
                </a:solidFill>
                <a:effectLst>
                  <a:outerShdw blurRad="38100" dist="38100" dir="2700000" algn="tl">
                    <a:srgbClr val="C0C0C0"/>
                  </a:outerShdw>
                </a:effectLst>
                <a:latin typeface="Tahoma" pitchFamily="34" charset="0"/>
                <a:cs typeface="Times New Roman" pitchFamily="18" charset="0"/>
              </a:rPr>
              <a:t>kespo</a:t>
            </a:r>
            <a:endParaRPr lang="de-DE" altLang="de-DE" dirty="0">
              <a:solidFill>
                <a:srgbClr val="009999"/>
              </a:solidFill>
              <a:effectLst>
                <a:outerShdw blurRad="38100" dist="38100" dir="2700000" algn="tl">
                  <a:srgbClr val="C0C0C0"/>
                </a:outerShdw>
              </a:effectLst>
              <a:latin typeface="Tahoma" pitchFamily="34" charset="0"/>
              <a:cs typeface="Times New Roman" pitchFamily="18" charset="0"/>
            </a:endParaRPr>
          </a:p>
        </p:txBody>
      </p:sp>
      <p:sp>
        <p:nvSpPr>
          <p:cNvPr id="305169" name="Text Box 17"/>
          <p:cNvSpPr txBox="1">
            <a:spLocks noChangeArrowheads="1"/>
          </p:cNvSpPr>
          <p:nvPr/>
        </p:nvSpPr>
        <p:spPr bwMode="auto">
          <a:xfrm>
            <a:off x="6992471" y="5307013"/>
            <a:ext cx="2066271" cy="8316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spAutoFit/>
          </a:bodyPr>
          <a:lstStyle/>
          <a:p>
            <a:pPr algn="just">
              <a:spcBef>
                <a:spcPct val="20000"/>
              </a:spcBef>
              <a:buClr>
                <a:schemeClr val="accent2"/>
              </a:buClr>
              <a:buSzPct val="80000"/>
              <a:buFont typeface="Wingdings" pitchFamily="2" charset="2"/>
              <a:buNone/>
            </a:pPr>
            <a:r>
              <a:rPr lang="de-DE" altLang="de-DE" dirty="0">
                <a:effectLst>
                  <a:outerShdw blurRad="38100" dist="38100" dir="2700000" algn="tl">
                    <a:srgbClr val="C0C0C0"/>
                  </a:outerShdw>
                </a:effectLst>
                <a:latin typeface="Tahoma" pitchFamily="34" charset="0"/>
                <a:cs typeface="Times New Roman" pitchFamily="18" charset="0"/>
              </a:rPr>
              <a:t>e – </a:t>
            </a:r>
            <a:r>
              <a:rPr lang="de-DE" altLang="de-DE" dirty="0">
                <a:effectLst>
                  <a:outerShdw blurRad="38100" dist="38100" dir="2700000" algn="tl">
                    <a:srgbClr val="C0C0C0"/>
                  </a:outerShdw>
                </a:effectLst>
                <a:latin typeface="SILSophia IPA93" pitchFamily="2" charset="2"/>
                <a:cs typeface="Times New Roman" pitchFamily="18" charset="0"/>
              </a:rPr>
              <a:t>E</a:t>
            </a:r>
            <a:r>
              <a:rPr lang="de-DE" altLang="de-DE" dirty="0">
                <a:effectLst>
                  <a:outerShdw blurRad="38100" dist="38100" dir="2700000" algn="tl">
                    <a:srgbClr val="C0C0C0"/>
                  </a:outerShdw>
                </a:effectLst>
                <a:latin typeface="Tahoma" pitchFamily="34" charset="0"/>
                <a:cs typeface="Times New Roman" pitchFamily="18" charset="0"/>
              </a:rPr>
              <a:t/>
            </a:r>
            <a:br>
              <a:rPr lang="de-DE" altLang="de-DE" dirty="0">
                <a:effectLst>
                  <a:outerShdw blurRad="38100" dist="38100" dir="2700000" algn="tl">
                    <a:srgbClr val="C0C0C0"/>
                  </a:outerShdw>
                </a:effectLst>
                <a:latin typeface="Tahoma" pitchFamily="34" charset="0"/>
                <a:cs typeface="Times New Roman" pitchFamily="18" charset="0"/>
              </a:rPr>
            </a:br>
            <a:r>
              <a:rPr lang="de-DE" altLang="de-DE" dirty="0" err="1">
                <a:solidFill>
                  <a:srgbClr val="009999"/>
                </a:solidFill>
                <a:effectLst>
                  <a:outerShdw blurRad="38100" dist="38100" dir="2700000" algn="tl">
                    <a:srgbClr val="C0C0C0"/>
                  </a:outerShdw>
                </a:effectLst>
                <a:latin typeface="Tahoma" pitchFamily="34" charset="0"/>
                <a:cs typeface="Times New Roman" pitchFamily="18" charset="0"/>
              </a:rPr>
              <a:t>tebgo</a:t>
            </a:r>
            <a:r>
              <a:rPr lang="de-DE" altLang="de-DE" dirty="0">
                <a:solidFill>
                  <a:srgbClr val="009999"/>
                </a:solidFill>
                <a:effectLst>
                  <a:outerShdw blurRad="38100" dist="38100" dir="2700000" algn="tl">
                    <a:srgbClr val="C0C0C0"/>
                  </a:outerShdw>
                </a:effectLst>
                <a:latin typeface="Tahoma" pitchFamily="34" charset="0"/>
                <a:cs typeface="Times New Roman" pitchFamily="18" charset="0"/>
              </a:rPr>
              <a:t> </a:t>
            </a:r>
            <a:r>
              <a:rPr lang="de-DE" altLang="de-DE" dirty="0" smtClean="0">
                <a:solidFill>
                  <a:srgbClr val="009999"/>
                </a:solidFill>
                <a:effectLst>
                  <a:outerShdw blurRad="38100" dist="38100" dir="2700000" algn="tl">
                    <a:srgbClr val="C0C0C0"/>
                  </a:outerShdw>
                </a:effectLst>
                <a:latin typeface="Tahoma" pitchFamily="34" charset="0"/>
                <a:cs typeface="Times New Roman" pitchFamily="18" charset="0"/>
              </a:rPr>
              <a:t>– </a:t>
            </a:r>
            <a:r>
              <a:rPr lang="de-DE" altLang="de-DE" dirty="0" err="1" smtClean="0">
                <a:solidFill>
                  <a:srgbClr val="009999"/>
                </a:solidFill>
                <a:effectLst>
                  <a:outerShdw blurRad="38100" dist="38100" dir="2700000" algn="tl">
                    <a:srgbClr val="C0C0C0"/>
                  </a:outerShdw>
                </a:effectLst>
                <a:latin typeface="Tahoma" pitchFamily="34" charset="0"/>
                <a:cs typeface="Times New Roman" pitchFamily="18" charset="0"/>
              </a:rPr>
              <a:t>t</a:t>
            </a:r>
            <a:r>
              <a:rPr lang="de-DE" altLang="de-DE" dirty="0" err="1" smtClean="0">
                <a:solidFill>
                  <a:srgbClr val="009999"/>
                </a:solidFill>
                <a:effectLst>
                  <a:outerShdw blurRad="38100" dist="38100" dir="2700000" algn="tl">
                    <a:srgbClr val="C0C0C0"/>
                  </a:outerShdw>
                </a:effectLst>
                <a:latin typeface="+mn-lt"/>
                <a:cs typeface="Times New Roman" pitchFamily="18" charset="0"/>
              </a:rPr>
              <a:t>ɛ</a:t>
            </a:r>
            <a:r>
              <a:rPr lang="de-DE" altLang="de-DE" dirty="0" err="1" smtClean="0">
                <a:solidFill>
                  <a:srgbClr val="009999"/>
                </a:solidFill>
                <a:effectLst>
                  <a:outerShdw blurRad="38100" dist="38100" dir="2700000" algn="tl">
                    <a:srgbClr val="C0C0C0"/>
                  </a:outerShdw>
                </a:effectLst>
                <a:latin typeface="Tahoma" pitchFamily="34" charset="0"/>
                <a:cs typeface="Times New Roman" pitchFamily="18" charset="0"/>
              </a:rPr>
              <a:t>bgo</a:t>
            </a:r>
            <a:endParaRPr lang="de-DE" altLang="de-DE" dirty="0">
              <a:solidFill>
                <a:srgbClr val="009999"/>
              </a:solidFill>
              <a:effectLst>
                <a:outerShdw blurRad="38100" dist="38100" dir="2700000" algn="tl">
                  <a:srgbClr val="C0C0C0"/>
                </a:outerShdw>
              </a:effectLst>
              <a:latin typeface="Tahoma" pitchFamily="34" charset="0"/>
              <a:cs typeface="Times New Roman" pitchFamily="18" charset="0"/>
            </a:endParaRPr>
          </a:p>
        </p:txBody>
      </p:sp>
      <p:sp>
        <p:nvSpPr>
          <p:cNvPr id="305170" name="Text Box 18"/>
          <p:cNvSpPr txBox="1">
            <a:spLocks noChangeArrowheads="1"/>
          </p:cNvSpPr>
          <p:nvPr/>
        </p:nvSpPr>
        <p:spPr bwMode="auto">
          <a:xfrm>
            <a:off x="7019925" y="4430713"/>
            <a:ext cx="1655763"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spAutoFit/>
          </a:bodyPr>
          <a:lstStyle/>
          <a:p>
            <a:pPr algn="just">
              <a:spcBef>
                <a:spcPct val="20000"/>
              </a:spcBef>
              <a:buClr>
                <a:schemeClr val="accent2"/>
              </a:buClr>
              <a:buSzPct val="80000"/>
              <a:buFont typeface="Wingdings" pitchFamily="2" charset="2"/>
              <a:buNone/>
            </a:pPr>
            <a:r>
              <a:rPr lang="de-DE" altLang="de-DE" dirty="0">
                <a:effectLst>
                  <a:outerShdw blurRad="38100" dist="38100" dir="2700000" algn="tl">
                    <a:srgbClr val="C0C0C0"/>
                  </a:outerShdw>
                </a:effectLst>
                <a:latin typeface="Tahoma" pitchFamily="34" charset="0"/>
                <a:cs typeface="Times New Roman" pitchFamily="18" charset="0"/>
              </a:rPr>
              <a:t>i – e</a:t>
            </a:r>
            <a:br>
              <a:rPr lang="de-DE" altLang="de-DE" dirty="0">
                <a:effectLst>
                  <a:outerShdw blurRad="38100" dist="38100" dir="2700000" algn="tl">
                    <a:srgbClr val="C0C0C0"/>
                  </a:outerShdw>
                </a:effectLst>
                <a:latin typeface="Tahoma" pitchFamily="34" charset="0"/>
                <a:cs typeface="Times New Roman" pitchFamily="18" charset="0"/>
              </a:rPr>
            </a:br>
            <a:r>
              <a:rPr lang="de-DE" altLang="de-DE" dirty="0" err="1">
                <a:solidFill>
                  <a:srgbClr val="009999"/>
                </a:solidFill>
                <a:effectLst>
                  <a:outerShdw blurRad="38100" dist="38100" dir="2700000" algn="tl">
                    <a:srgbClr val="C0C0C0"/>
                  </a:outerShdw>
                </a:effectLst>
                <a:latin typeface="Tahoma" pitchFamily="34" charset="0"/>
                <a:cs typeface="Times New Roman" pitchFamily="18" charset="0"/>
              </a:rPr>
              <a:t>bosi</a:t>
            </a:r>
            <a:r>
              <a:rPr lang="de-DE" altLang="de-DE" dirty="0">
                <a:solidFill>
                  <a:srgbClr val="009999"/>
                </a:solidFill>
                <a:effectLst>
                  <a:outerShdw blurRad="38100" dist="38100" dir="2700000" algn="tl">
                    <a:srgbClr val="C0C0C0"/>
                  </a:outerShdw>
                </a:effectLst>
                <a:latin typeface="Tahoma" pitchFamily="34" charset="0"/>
                <a:cs typeface="Times New Roman" pitchFamily="18" charset="0"/>
              </a:rPr>
              <a:t> - </a:t>
            </a:r>
            <a:r>
              <a:rPr lang="de-DE" altLang="de-DE" dirty="0" err="1">
                <a:solidFill>
                  <a:srgbClr val="009999"/>
                </a:solidFill>
                <a:effectLst>
                  <a:outerShdw blurRad="38100" dist="38100" dir="2700000" algn="tl">
                    <a:srgbClr val="C0C0C0"/>
                  </a:outerShdw>
                </a:effectLst>
                <a:latin typeface="Tahoma" pitchFamily="34" charset="0"/>
                <a:cs typeface="Times New Roman" pitchFamily="18" charset="0"/>
              </a:rPr>
              <a:t>bose</a:t>
            </a:r>
            <a:endParaRPr lang="de-DE" altLang="de-DE" dirty="0">
              <a:solidFill>
                <a:srgbClr val="009999"/>
              </a:solidFill>
              <a:effectLst>
                <a:outerShdw blurRad="38100" dist="38100" dir="2700000" algn="tl">
                  <a:srgbClr val="C0C0C0"/>
                </a:outerShdw>
              </a:effectLst>
              <a:latin typeface="Tahoma" pitchFamily="34" charset="0"/>
              <a:cs typeface="Times New Roman" pitchFamily="18" charset="0"/>
            </a:endParaRPr>
          </a:p>
        </p:txBody>
      </p:sp>
      <p:sp>
        <p:nvSpPr>
          <p:cNvPr id="305171" name="Text Box 19"/>
          <p:cNvSpPr txBox="1">
            <a:spLocks noChangeArrowheads="1"/>
          </p:cNvSpPr>
          <p:nvPr/>
        </p:nvSpPr>
        <p:spPr bwMode="auto">
          <a:xfrm>
            <a:off x="2582863" y="1557338"/>
            <a:ext cx="549275" cy="865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eaVert" lIns="92075" tIns="46038" rIns="92075" bIns="46038">
            <a:spAutoFit/>
          </a:bodyPr>
          <a:lstStyle/>
          <a:p>
            <a:pPr algn="just">
              <a:spcBef>
                <a:spcPct val="50000"/>
              </a:spcBef>
              <a:buClr>
                <a:schemeClr val="accent2"/>
              </a:buClr>
              <a:buSzPct val="80000"/>
              <a:buFont typeface="Wingdings" pitchFamily="2" charset="2"/>
              <a:buNone/>
            </a:pPr>
            <a:r>
              <a:rPr lang="de-DE" altLang="de-DE">
                <a:effectLst/>
                <a:latin typeface="Tahoma" pitchFamily="34" charset="0"/>
                <a:cs typeface="Times New Roman" pitchFamily="18" charset="0"/>
              </a:rPr>
              <a:t>labial</a:t>
            </a:r>
          </a:p>
        </p:txBody>
      </p:sp>
      <p:sp>
        <p:nvSpPr>
          <p:cNvPr id="305172" name="Text Box 20"/>
          <p:cNvSpPr txBox="1">
            <a:spLocks noChangeArrowheads="1"/>
          </p:cNvSpPr>
          <p:nvPr/>
        </p:nvSpPr>
        <p:spPr bwMode="auto">
          <a:xfrm>
            <a:off x="5607050" y="1557338"/>
            <a:ext cx="549275" cy="865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eaVert" lIns="92075" tIns="46038" rIns="92075" bIns="46038">
            <a:spAutoFit/>
          </a:bodyPr>
          <a:lstStyle/>
          <a:p>
            <a:pPr algn="just">
              <a:spcBef>
                <a:spcPct val="50000"/>
              </a:spcBef>
              <a:buClr>
                <a:schemeClr val="accent2"/>
              </a:buClr>
              <a:buSzPct val="80000"/>
              <a:buFont typeface="Wingdings" pitchFamily="2" charset="2"/>
              <a:buNone/>
            </a:pPr>
            <a:r>
              <a:rPr lang="de-DE" altLang="de-DE">
                <a:effectLst/>
                <a:latin typeface="Tahoma" pitchFamily="34" charset="0"/>
                <a:cs typeface="Times New Roman" pitchFamily="18" charset="0"/>
              </a:rPr>
              <a:t>velar</a:t>
            </a:r>
          </a:p>
        </p:txBody>
      </p:sp>
      <p:sp>
        <p:nvSpPr>
          <p:cNvPr id="305173" name="Text Box 21"/>
          <p:cNvSpPr txBox="1">
            <a:spLocks noChangeArrowheads="1"/>
          </p:cNvSpPr>
          <p:nvPr/>
        </p:nvSpPr>
        <p:spPr bwMode="auto">
          <a:xfrm>
            <a:off x="3298825" y="1484313"/>
            <a:ext cx="914400" cy="1223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eaVert" lIns="92075" tIns="46038" rIns="92075" bIns="46038">
            <a:spAutoFit/>
          </a:bodyPr>
          <a:lstStyle/>
          <a:p>
            <a:pPr algn="just">
              <a:spcBef>
                <a:spcPct val="50000"/>
              </a:spcBef>
              <a:buClr>
                <a:schemeClr val="accent2"/>
              </a:buClr>
              <a:buSzPct val="80000"/>
              <a:buFont typeface="Wingdings" pitchFamily="2" charset="2"/>
              <a:buNone/>
            </a:pPr>
            <a:r>
              <a:rPr lang="de-DE" altLang="de-DE">
                <a:effectLst/>
                <a:latin typeface="Tahoma" pitchFamily="34" charset="0"/>
                <a:cs typeface="Times New Roman" pitchFamily="18" charset="0"/>
              </a:rPr>
              <a:t>dent-alveolar</a:t>
            </a:r>
          </a:p>
        </p:txBody>
      </p:sp>
      <p:sp>
        <p:nvSpPr>
          <p:cNvPr id="305174" name="Text Box 22"/>
          <p:cNvSpPr txBox="1">
            <a:spLocks noChangeArrowheads="1"/>
          </p:cNvSpPr>
          <p:nvPr/>
        </p:nvSpPr>
        <p:spPr bwMode="auto">
          <a:xfrm>
            <a:off x="1331913" y="2846388"/>
            <a:ext cx="946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spAutoFit/>
          </a:bodyPr>
          <a:lstStyle/>
          <a:p>
            <a:pPr algn="just">
              <a:spcBef>
                <a:spcPct val="20000"/>
              </a:spcBef>
              <a:buClr>
                <a:schemeClr val="accent2"/>
              </a:buClr>
              <a:buSzPct val="80000"/>
              <a:buFont typeface="Wingdings" pitchFamily="2" charset="2"/>
              <a:buNone/>
            </a:pPr>
            <a:r>
              <a:rPr lang="de-DE" altLang="de-DE">
                <a:effectLst/>
                <a:latin typeface="Tahoma" pitchFamily="34" charset="0"/>
                <a:cs typeface="Times New Roman" pitchFamily="18" charset="0"/>
              </a:rPr>
              <a:t>plosiv</a:t>
            </a:r>
          </a:p>
        </p:txBody>
      </p:sp>
      <p:sp>
        <p:nvSpPr>
          <p:cNvPr id="305175" name="Text Box 23"/>
          <p:cNvSpPr txBox="1">
            <a:spLocks noChangeArrowheads="1"/>
          </p:cNvSpPr>
          <p:nvPr/>
        </p:nvSpPr>
        <p:spPr bwMode="auto">
          <a:xfrm>
            <a:off x="1331913" y="3998913"/>
            <a:ext cx="1096962"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spAutoFit/>
          </a:bodyPr>
          <a:lstStyle/>
          <a:p>
            <a:pPr algn="just">
              <a:spcBef>
                <a:spcPct val="20000"/>
              </a:spcBef>
              <a:buClr>
                <a:schemeClr val="accent2"/>
              </a:buClr>
              <a:buSzPct val="80000"/>
              <a:buFont typeface="Wingdings" pitchFamily="2" charset="2"/>
              <a:buNone/>
            </a:pPr>
            <a:r>
              <a:rPr lang="de-DE" altLang="de-DE">
                <a:effectLst/>
                <a:latin typeface="Tahoma" pitchFamily="34" charset="0"/>
                <a:cs typeface="Times New Roman" pitchFamily="18" charset="0"/>
              </a:rPr>
              <a:t>frikativ</a:t>
            </a:r>
          </a:p>
        </p:txBody>
      </p:sp>
      <p:sp>
        <p:nvSpPr>
          <p:cNvPr id="305176" name="Text Box 24"/>
          <p:cNvSpPr txBox="1">
            <a:spLocks noChangeArrowheads="1"/>
          </p:cNvSpPr>
          <p:nvPr/>
        </p:nvSpPr>
        <p:spPr bwMode="auto">
          <a:xfrm>
            <a:off x="1331913" y="4791075"/>
            <a:ext cx="881062"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spAutoFit/>
          </a:bodyPr>
          <a:lstStyle/>
          <a:p>
            <a:pPr algn="just">
              <a:spcBef>
                <a:spcPct val="20000"/>
              </a:spcBef>
              <a:buClr>
                <a:schemeClr val="accent2"/>
              </a:buClr>
              <a:buSzPct val="80000"/>
              <a:buFont typeface="Wingdings" pitchFamily="2" charset="2"/>
              <a:buNone/>
            </a:pPr>
            <a:r>
              <a:rPr lang="de-DE" altLang="de-DE">
                <a:effectLst/>
                <a:latin typeface="Tahoma" pitchFamily="34" charset="0"/>
                <a:cs typeface="Times New Roman" pitchFamily="18" charset="0"/>
              </a:rPr>
              <a:t>nasal</a:t>
            </a:r>
          </a:p>
        </p:txBody>
      </p:sp>
      <p:sp>
        <p:nvSpPr>
          <p:cNvPr id="305177" name="Line 25"/>
          <p:cNvSpPr>
            <a:spLocks noChangeShapeType="1"/>
          </p:cNvSpPr>
          <p:nvPr/>
        </p:nvSpPr>
        <p:spPr bwMode="auto">
          <a:xfrm>
            <a:off x="1404938" y="2708275"/>
            <a:ext cx="5327650"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endParaRPr lang="de-DE"/>
          </a:p>
        </p:txBody>
      </p:sp>
      <p:sp>
        <p:nvSpPr>
          <p:cNvPr id="305178" name="Line 26"/>
          <p:cNvSpPr>
            <a:spLocks noChangeShapeType="1"/>
          </p:cNvSpPr>
          <p:nvPr/>
        </p:nvSpPr>
        <p:spPr bwMode="auto">
          <a:xfrm>
            <a:off x="2339975" y="1557338"/>
            <a:ext cx="0" cy="381635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endParaRPr lang="de-DE"/>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05162"/>
                                        </p:tgtEl>
                                        <p:attrNameLst>
                                          <p:attrName>style.visibility</p:attrName>
                                        </p:attrNameLst>
                                      </p:cBhvr>
                                      <p:to>
                                        <p:strVal val="visible"/>
                                      </p:to>
                                    </p:set>
                                    <p:animEffect transition="in" filter="wipe(up)">
                                      <p:cBhvr>
                                        <p:cTn id="7" dur="500"/>
                                        <p:tgtEl>
                                          <p:spTgt spid="30516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05167"/>
                                        </p:tgtEl>
                                        <p:attrNameLst>
                                          <p:attrName>style.visibility</p:attrName>
                                        </p:attrNameLst>
                                      </p:cBhvr>
                                      <p:to>
                                        <p:strVal val="visible"/>
                                      </p:to>
                                    </p:set>
                                    <p:animEffect transition="in" filter="wipe(up)">
                                      <p:cBhvr>
                                        <p:cTn id="12" dur="500"/>
                                        <p:tgtEl>
                                          <p:spTgt spid="305167"/>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305168"/>
                                        </p:tgtEl>
                                        <p:attrNameLst>
                                          <p:attrName>style.visibility</p:attrName>
                                        </p:attrNameLst>
                                      </p:cBhvr>
                                      <p:to>
                                        <p:strVal val="visible"/>
                                      </p:to>
                                    </p:set>
                                    <p:animEffect transition="in" filter="wipe(up)">
                                      <p:cBhvr>
                                        <p:cTn id="17" dur="500"/>
                                        <p:tgtEl>
                                          <p:spTgt spid="305168"/>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305170"/>
                                        </p:tgtEl>
                                        <p:attrNameLst>
                                          <p:attrName>style.visibility</p:attrName>
                                        </p:attrNameLst>
                                      </p:cBhvr>
                                      <p:to>
                                        <p:strVal val="visible"/>
                                      </p:to>
                                    </p:set>
                                    <p:animEffect transition="in" filter="wipe(up)">
                                      <p:cBhvr>
                                        <p:cTn id="22" dur="500"/>
                                        <p:tgtEl>
                                          <p:spTgt spid="305170"/>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1" fill="hold" grpId="0" nodeType="clickEffect">
                                  <p:stCondLst>
                                    <p:cond delay="0"/>
                                  </p:stCondLst>
                                  <p:childTnLst>
                                    <p:set>
                                      <p:cBhvr>
                                        <p:cTn id="26" dur="1" fill="hold">
                                          <p:stCondLst>
                                            <p:cond delay="0"/>
                                          </p:stCondLst>
                                        </p:cTn>
                                        <p:tgtEl>
                                          <p:spTgt spid="305169"/>
                                        </p:tgtEl>
                                        <p:attrNameLst>
                                          <p:attrName>style.visibility</p:attrName>
                                        </p:attrNameLst>
                                      </p:cBhvr>
                                      <p:to>
                                        <p:strVal val="visible"/>
                                      </p:to>
                                    </p:set>
                                    <p:animEffect transition="in" filter="wipe(up)">
                                      <p:cBhvr>
                                        <p:cTn id="27" dur="500"/>
                                        <p:tgtEl>
                                          <p:spTgt spid="30516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5162" grpId="0" autoUpdateAnimBg="0"/>
      <p:bldP spid="305167" grpId="0" autoUpdateAnimBg="0"/>
      <p:bldP spid="305168" grpId="0" autoUpdateAnimBg="0"/>
      <p:bldP spid="305169" grpId="0" autoUpdateAnimBg="0"/>
      <p:bldP spid="305170" grpId="0"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0034" name="Rectangle 2"/>
          <p:cNvSpPr>
            <a:spLocks noGrp="1" noChangeArrowheads="1"/>
          </p:cNvSpPr>
          <p:nvPr>
            <p:ph type="title"/>
          </p:nvPr>
        </p:nvSpPr>
        <p:spPr/>
        <p:txBody>
          <a:bodyPr/>
          <a:lstStyle/>
          <a:p>
            <a:r>
              <a:rPr lang="de-DE" altLang="de-DE"/>
              <a:t>Analyseverfahren 1b</a:t>
            </a:r>
          </a:p>
        </p:txBody>
      </p:sp>
      <p:sp>
        <p:nvSpPr>
          <p:cNvPr id="300035" name="Rectangle 3"/>
          <p:cNvSpPr>
            <a:spLocks noGrp="1" noChangeArrowheads="1"/>
          </p:cNvSpPr>
          <p:nvPr>
            <p:ph type="body" idx="1"/>
          </p:nvPr>
        </p:nvSpPr>
        <p:spPr>
          <a:xfrm>
            <a:off x="762000" y="1600200"/>
            <a:ext cx="7924800" cy="4495800"/>
          </a:xfrm>
        </p:spPr>
        <p:txBody>
          <a:bodyPr/>
          <a:lstStyle/>
          <a:p>
            <a:pPr marL="0" indent="0" algn="just">
              <a:buFont typeface="Wingdings 2" pitchFamily="18" charset="2"/>
              <a:buNone/>
            </a:pPr>
            <a:r>
              <a:rPr lang="de-DE" altLang="de-DE" dirty="0">
                <a:solidFill>
                  <a:srgbClr val="0066FF"/>
                </a:solidFill>
                <a:cs typeface="Times New Roman" pitchFamily="18" charset="0"/>
              </a:rPr>
              <a:t>Die Trennung zweier ähnlicher Segmente, die in analogen Umgebungen kontrastieren.</a:t>
            </a:r>
          </a:p>
          <a:p>
            <a:pPr marL="0" indent="0" algn="just">
              <a:buFont typeface="Wingdings 2" pitchFamily="18" charset="2"/>
              <a:buNone/>
            </a:pPr>
            <a:r>
              <a:rPr lang="de-DE" altLang="de-DE" dirty="0">
                <a:solidFill>
                  <a:schemeClr val="hlink"/>
                </a:solidFill>
                <a:cs typeface="Times New Roman" pitchFamily="18" charset="0"/>
              </a:rPr>
              <a:t>Analoge Umgebungen</a:t>
            </a:r>
            <a:r>
              <a:rPr lang="de-DE" altLang="de-DE" dirty="0">
                <a:cs typeface="Times New Roman" pitchFamily="18" charset="0"/>
              </a:rPr>
              <a:t> sind nicht völlig identisch, sondern sie unterscheiden sich in mindestens einem Segment. Das Paar </a:t>
            </a:r>
            <a:r>
              <a:rPr lang="de-DE" altLang="de-DE" i="1" dirty="0" err="1">
                <a:solidFill>
                  <a:srgbClr val="009999"/>
                </a:solidFill>
                <a:cs typeface="Times New Roman" pitchFamily="18" charset="0"/>
              </a:rPr>
              <a:t>spin</a:t>
            </a:r>
            <a:r>
              <a:rPr lang="de-DE" altLang="de-DE" dirty="0">
                <a:cs typeface="Times New Roman" pitchFamily="18" charset="0"/>
              </a:rPr>
              <a:t> </a:t>
            </a:r>
            <a:r>
              <a:rPr lang="de-DE" altLang="de-DE" dirty="0">
                <a:solidFill>
                  <a:srgbClr val="009999"/>
                </a:solidFill>
                <a:cs typeface="Times New Roman" pitchFamily="18" charset="0"/>
              </a:rPr>
              <a:t>[</a:t>
            </a:r>
            <a:r>
              <a:rPr lang="de-DE" altLang="de-DE" dirty="0" err="1" smtClean="0">
                <a:solidFill>
                  <a:srgbClr val="009999"/>
                </a:solidFill>
                <a:cs typeface="Times New Roman" pitchFamily="18" charset="0"/>
              </a:rPr>
              <a:t>spɪn</a:t>
            </a:r>
            <a:r>
              <a:rPr lang="de-DE" altLang="de-DE" dirty="0">
                <a:solidFill>
                  <a:srgbClr val="009999"/>
                </a:solidFill>
                <a:cs typeface="Times New Roman" pitchFamily="18" charset="0"/>
              </a:rPr>
              <a:t>]</a:t>
            </a:r>
            <a:r>
              <a:rPr lang="de-DE" altLang="de-DE" dirty="0">
                <a:cs typeface="Times New Roman" pitchFamily="18" charset="0"/>
              </a:rPr>
              <a:t> und </a:t>
            </a:r>
            <a:r>
              <a:rPr lang="de-DE" altLang="de-DE" i="1" dirty="0" err="1">
                <a:solidFill>
                  <a:srgbClr val="009999"/>
                </a:solidFill>
                <a:cs typeface="Times New Roman" pitchFamily="18" charset="0"/>
              </a:rPr>
              <a:t>spend</a:t>
            </a:r>
            <a:r>
              <a:rPr lang="de-DE" altLang="de-DE" dirty="0">
                <a:solidFill>
                  <a:srgbClr val="009999"/>
                </a:solidFill>
                <a:cs typeface="Times New Roman" pitchFamily="18" charset="0"/>
              </a:rPr>
              <a:t> [</a:t>
            </a:r>
            <a:r>
              <a:rPr lang="de-DE" altLang="de-DE" dirty="0" err="1" smtClean="0">
                <a:solidFill>
                  <a:srgbClr val="009999"/>
                </a:solidFill>
                <a:cs typeface="Times New Roman" pitchFamily="18" charset="0"/>
              </a:rPr>
              <a:t>spɛnd</a:t>
            </a:r>
            <a:r>
              <a:rPr lang="de-DE" altLang="de-DE" dirty="0">
                <a:solidFill>
                  <a:srgbClr val="009999"/>
                </a:solidFill>
                <a:cs typeface="Times New Roman" pitchFamily="18" charset="0"/>
              </a:rPr>
              <a:t>]</a:t>
            </a:r>
            <a:r>
              <a:rPr lang="de-DE" altLang="de-DE" dirty="0">
                <a:cs typeface="Times New Roman" pitchFamily="18" charset="0"/>
              </a:rPr>
              <a:t> ist ein analoges Paar, es unterscheidet sich nicht nur in den Vokalen </a:t>
            </a:r>
            <a:r>
              <a:rPr lang="de-DE" altLang="de-DE" dirty="0" smtClean="0">
                <a:solidFill>
                  <a:srgbClr val="009999"/>
                </a:solidFill>
                <a:cs typeface="Times New Roman" pitchFamily="18" charset="0"/>
              </a:rPr>
              <a:t>[ɪ]</a:t>
            </a:r>
            <a:r>
              <a:rPr lang="de-DE" altLang="de-DE" dirty="0" smtClean="0">
                <a:cs typeface="Times New Roman" pitchFamily="18" charset="0"/>
              </a:rPr>
              <a:t> </a:t>
            </a:r>
            <a:r>
              <a:rPr lang="de-DE" altLang="de-DE" dirty="0">
                <a:cs typeface="Times New Roman" pitchFamily="18" charset="0"/>
              </a:rPr>
              <a:t>vs. </a:t>
            </a:r>
            <a:r>
              <a:rPr lang="de-DE" altLang="de-DE" dirty="0" smtClean="0">
                <a:solidFill>
                  <a:srgbClr val="009999"/>
                </a:solidFill>
                <a:cs typeface="Times New Roman" pitchFamily="18" charset="0"/>
              </a:rPr>
              <a:t>[ɛ]</a:t>
            </a:r>
            <a:r>
              <a:rPr lang="de-DE" altLang="de-DE" dirty="0" smtClean="0">
                <a:cs typeface="Times New Roman" pitchFamily="18" charset="0"/>
              </a:rPr>
              <a:t> </a:t>
            </a:r>
            <a:r>
              <a:rPr lang="de-DE" altLang="de-DE" dirty="0">
                <a:cs typeface="Times New Roman" pitchFamily="18" charset="0"/>
              </a:rPr>
              <a:t>sondern auch dadurch, </a:t>
            </a:r>
            <a:r>
              <a:rPr lang="de-DE" altLang="de-DE" dirty="0" err="1">
                <a:cs typeface="Times New Roman" pitchFamily="18" charset="0"/>
              </a:rPr>
              <a:t>daß</a:t>
            </a:r>
            <a:r>
              <a:rPr lang="de-DE" altLang="de-DE" dirty="0">
                <a:cs typeface="Times New Roman" pitchFamily="18" charset="0"/>
              </a:rPr>
              <a:t> bei </a:t>
            </a:r>
            <a:r>
              <a:rPr lang="de-DE" altLang="de-DE" i="1" dirty="0">
                <a:cs typeface="Times New Roman" pitchFamily="18" charset="0"/>
              </a:rPr>
              <a:t>send</a:t>
            </a:r>
            <a:r>
              <a:rPr lang="de-DE" altLang="de-DE" dirty="0">
                <a:cs typeface="Times New Roman" pitchFamily="18" charset="0"/>
              </a:rPr>
              <a:t> noch ein auslautendes </a:t>
            </a:r>
            <a:r>
              <a:rPr lang="de-DE" altLang="de-DE" dirty="0">
                <a:solidFill>
                  <a:srgbClr val="009999"/>
                </a:solidFill>
                <a:cs typeface="Times New Roman" pitchFamily="18" charset="0"/>
              </a:rPr>
              <a:t>[d]</a:t>
            </a:r>
            <a:r>
              <a:rPr lang="de-DE" altLang="de-DE" dirty="0">
                <a:cs typeface="Times New Roman" pitchFamily="18" charset="0"/>
              </a:rPr>
              <a:t> hinzukommt.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00035">
                                            <p:txEl>
                                              <p:pRg st="0" end="0"/>
                                            </p:txEl>
                                          </p:spTgt>
                                        </p:tgtEl>
                                        <p:attrNameLst>
                                          <p:attrName>style.visibility</p:attrName>
                                        </p:attrNameLst>
                                      </p:cBhvr>
                                      <p:to>
                                        <p:strVal val="visible"/>
                                      </p:to>
                                    </p:set>
                                    <p:animEffect transition="in" filter="wipe(left)">
                                      <p:cBhvr>
                                        <p:cTn id="7" dur="500"/>
                                        <p:tgtEl>
                                          <p:spTgt spid="30003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00035">
                                            <p:txEl>
                                              <p:pRg st="1" end="1"/>
                                            </p:txEl>
                                          </p:spTgt>
                                        </p:tgtEl>
                                        <p:attrNameLst>
                                          <p:attrName>style.visibility</p:attrName>
                                        </p:attrNameLst>
                                      </p:cBhvr>
                                      <p:to>
                                        <p:strVal val="visible"/>
                                      </p:to>
                                    </p:set>
                                    <p:animEffect transition="in" filter="wipe(left)">
                                      <p:cBhvr>
                                        <p:cTn id="12" dur="500"/>
                                        <p:tgtEl>
                                          <p:spTgt spid="30003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0035" grpId="0" build="p" bldLvl="2" autoUpdateAnimBg="0"/>
    </p:bld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1058" name="Rectangle 2"/>
          <p:cNvSpPr>
            <a:spLocks noGrp="1" noChangeArrowheads="1"/>
          </p:cNvSpPr>
          <p:nvPr>
            <p:ph type="title"/>
          </p:nvPr>
        </p:nvSpPr>
        <p:spPr/>
        <p:txBody>
          <a:bodyPr/>
          <a:lstStyle/>
          <a:p>
            <a:r>
              <a:rPr lang="de-DE" altLang="de-DE"/>
              <a:t>Analyseverfahren 1b</a:t>
            </a:r>
          </a:p>
        </p:txBody>
      </p:sp>
      <p:sp>
        <p:nvSpPr>
          <p:cNvPr id="301059" name="Rectangle 3"/>
          <p:cNvSpPr>
            <a:spLocks noGrp="1" noChangeArrowheads="1"/>
          </p:cNvSpPr>
          <p:nvPr>
            <p:ph type="body" idx="1"/>
          </p:nvPr>
        </p:nvSpPr>
        <p:spPr>
          <a:xfrm>
            <a:off x="762000" y="1600200"/>
            <a:ext cx="7924800" cy="4495800"/>
          </a:xfrm>
        </p:spPr>
        <p:txBody>
          <a:bodyPr/>
          <a:lstStyle/>
          <a:p>
            <a:pPr marL="0" indent="0" algn="just">
              <a:buFont typeface="Wingdings 2" pitchFamily="18" charset="2"/>
              <a:buNone/>
            </a:pPr>
            <a:r>
              <a:rPr lang="de-DE" altLang="de-DE">
                <a:cs typeface="Times New Roman" pitchFamily="18" charset="0"/>
              </a:rPr>
              <a:t>Das Verfahren, das hier zur Anwendung kommt, ist das der </a:t>
            </a:r>
            <a:r>
              <a:rPr lang="de-DE" altLang="de-DE" i="1">
                <a:solidFill>
                  <a:schemeClr val="hlink"/>
                </a:solidFill>
                <a:cs typeface="Times New Roman" pitchFamily="18" charset="0"/>
              </a:rPr>
              <a:t>reductio ad absurdum</a:t>
            </a:r>
            <a:r>
              <a:rPr lang="de-DE" altLang="de-DE">
                <a:cs typeface="Times New Roman" pitchFamily="18" charset="0"/>
              </a:rPr>
              <a:t>, die Herbeiführung eines Widerspruchs. </a:t>
            </a:r>
          </a:p>
          <a:p>
            <a:pPr marL="0" indent="0" algn="just">
              <a:buFont typeface="Wingdings 2" pitchFamily="18" charset="2"/>
              <a:buNone/>
            </a:pPr>
            <a:r>
              <a:rPr lang="de-DE" altLang="de-DE">
                <a:cs typeface="Times New Roman" pitchFamily="18" charset="0"/>
              </a:rPr>
              <a:t>Es besteht darin, dass man zunächst das Gegenteil dessen annimmt, was man beweisen will, und dann zeigt, daß diese Annahme zu einem Widerspruch führt.</a:t>
            </a:r>
          </a:p>
          <a:p>
            <a:pPr marL="0" indent="0" algn="just">
              <a:buFont typeface="Wingdings 2" pitchFamily="18" charset="2"/>
              <a:buNone/>
            </a:pPr>
            <a:endParaRPr lang="de-DE" altLang="de-DE">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01059">
                                            <p:txEl>
                                              <p:pRg st="0" end="0"/>
                                            </p:txEl>
                                          </p:spTgt>
                                        </p:tgtEl>
                                        <p:attrNameLst>
                                          <p:attrName>style.visibility</p:attrName>
                                        </p:attrNameLst>
                                      </p:cBhvr>
                                      <p:to>
                                        <p:strVal val="visible"/>
                                      </p:to>
                                    </p:set>
                                    <p:animEffect transition="in" filter="wipe(left)">
                                      <p:cBhvr>
                                        <p:cTn id="7" dur="500"/>
                                        <p:tgtEl>
                                          <p:spTgt spid="30105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01059">
                                            <p:txEl>
                                              <p:pRg st="1" end="1"/>
                                            </p:txEl>
                                          </p:spTgt>
                                        </p:tgtEl>
                                        <p:attrNameLst>
                                          <p:attrName>style.visibility</p:attrName>
                                        </p:attrNameLst>
                                      </p:cBhvr>
                                      <p:to>
                                        <p:strVal val="visible"/>
                                      </p:to>
                                    </p:set>
                                    <p:animEffect transition="in" filter="wipe(left)">
                                      <p:cBhvr>
                                        <p:cTn id="12" dur="500"/>
                                        <p:tgtEl>
                                          <p:spTgt spid="301059">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1059" grpId="0" build="p" bldLvl="2" autoUpdateAnimBg="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2082" name="Rectangle 2"/>
          <p:cNvSpPr>
            <a:spLocks noGrp="1" noChangeArrowheads="1"/>
          </p:cNvSpPr>
          <p:nvPr>
            <p:ph type="title"/>
          </p:nvPr>
        </p:nvSpPr>
        <p:spPr/>
        <p:txBody>
          <a:bodyPr/>
          <a:lstStyle/>
          <a:p>
            <a:r>
              <a:rPr lang="de-DE" altLang="de-DE"/>
              <a:t>Analyseverfahren 1b</a:t>
            </a:r>
          </a:p>
        </p:txBody>
      </p:sp>
      <p:sp>
        <p:nvSpPr>
          <p:cNvPr id="302083" name="Rectangle 3"/>
          <p:cNvSpPr>
            <a:spLocks noGrp="1" noChangeArrowheads="1"/>
          </p:cNvSpPr>
          <p:nvPr>
            <p:ph type="body" idx="1"/>
          </p:nvPr>
        </p:nvSpPr>
        <p:spPr>
          <a:xfrm>
            <a:off x="762000" y="1600200"/>
            <a:ext cx="7924800" cy="4495800"/>
          </a:xfrm>
        </p:spPr>
        <p:txBody>
          <a:bodyPr/>
          <a:lstStyle/>
          <a:p>
            <a:pPr marL="0" indent="0" algn="just" defTabSz="1339850">
              <a:buFont typeface="Wingdings 2" pitchFamily="18" charset="2"/>
              <a:buNone/>
              <a:tabLst>
                <a:tab pos="1517650" algn="l"/>
                <a:tab pos="3333750" algn="l"/>
              </a:tabLst>
            </a:pPr>
            <a:r>
              <a:rPr lang="de-DE" altLang="de-DE" dirty="0">
                <a:cs typeface="Times New Roman" pitchFamily="18" charset="0"/>
              </a:rPr>
              <a:t>Beispiel 2: </a:t>
            </a:r>
            <a:r>
              <a:rPr lang="de-DE" altLang="de-DE" dirty="0" err="1">
                <a:cs typeface="Times New Roman" pitchFamily="18" charset="0"/>
              </a:rPr>
              <a:t>Kalaba</a:t>
            </a:r>
            <a:r>
              <a:rPr lang="de-DE" altLang="de-DE" dirty="0">
                <a:cs typeface="Times New Roman" pitchFamily="18" charset="0"/>
              </a:rPr>
              <a:t> Dialekt E </a:t>
            </a:r>
          </a:p>
          <a:p>
            <a:pPr marL="0" indent="0" algn="just" defTabSz="1339850">
              <a:buFont typeface="Wingdings 2" pitchFamily="18" charset="2"/>
              <a:buNone/>
              <a:tabLst>
                <a:tab pos="1517650" algn="l"/>
                <a:tab pos="3333750" algn="l"/>
              </a:tabLst>
            </a:pPr>
            <a:r>
              <a:rPr lang="de-DE" altLang="de-DE" dirty="0">
                <a:cs typeface="Times New Roman" pitchFamily="18" charset="0"/>
              </a:rPr>
              <a:t>Phonetische Daten, wobei [q] ein uvularer Plosiv ist:</a:t>
            </a:r>
          </a:p>
          <a:p>
            <a:pPr marL="0" indent="0" defTabSz="1339850">
              <a:buFont typeface="Wingdings 2" pitchFamily="18" charset="2"/>
              <a:buNone/>
              <a:tabLst>
                <a:tab pos="1517650" algn="l"/>
                <a:tab pos="3333750" algn="l"/>
              </a:tabLst>
            </a:pPr>
            <a:r>
              <a:rPr lang="de-DE" altLang="de-DE" dirty="0">
                <a:solidFill>
                  <a:srgbClr val="0066FF"/>
                </a:solidFill>
                <a:cs typeface="Times New Roman" pitchFamily="18" charset="0"/>
              </a:rPr>
              <a:t>[</a:t>
            </a:r>
            <a:r>
              <a:rPr lang="de-DE" altLang="de-DE" dirty="0" err="1">
                <a:solidFill>
                  <a:srgbClr val="0066FF"/>
                </a:solidFill>
                <a:cs typeface="Times New Roman" pitchFamily="18" charset="0"/>
              </a:rPr>
              <a:t>sama</a:t>
            </a:r>
            <a:r>
              <a:rPr lang="de-DE" altLang="de-DE" dirty="0">
                <a:solidFill>
                  <a:srgbClr val="0066FF"/>
                </a:solidFill>
                <a:cs typeface="Times New Roman" pitchFamily="18" charset="0"/>
              </a:rPr>
              <a:t>]	'Mann'	[</a:t>
            </a:r>
            <a:r>
              <a:rPr lang="de-DE" altLang="de-DE" dirty="0" err="1">
                <a:solidFill>
                  <a:srgbClr val="0066FF"/>
                </a:solidFill>
                <a:cs typeface="Times New Roman" pitchFamily="18" charset="0"/>
              </a:rPr>
              <a:t>esa</a:t>
            </a:r>
            <a:r>
              <a:rPr lang="de-DE" altLang="de-DE" dirty="0">
                <a:solidFill>
                  <a:srgbClr val="0066FF"/>
                </a:solidFill>
                <a:cs typeface="Times New Roman" pitchFamily="18" charset="0"/>
              </a:rPr>
              <a:t>]	'Blatt'</a:t>
            </a:r>
          </a:p>
          <a:p>
            <a:pPr marL="0" indent="0" defTabSz="1339850">
              <a:buFont typeface="Wingdings 2" pitchFamily="18" charset="2"/>
              <a:buNone/>
              <a:tabLst>
                <a:tab pos="1517650" algn="l"/>
                <a:tab pos="3333750" algn="l"/>
              </a:tabLst>
            </a:pPr>
            <a:r>
              <a:rPr lang="de-DE" altLang="de-DE" dirty="0" smtClean="0">
                <a:solidFill>
                  <a:srgbClr val="0066FF"/>
                </a:solidFill>
                <a:cs typeface="Times New Roman" pitchFamily="18" charset="0"/>
              </a:rPr>
              <a:t>[</a:t>
            </a:r>
            <a:r>
              <a:rPr lang="de-DE" altLang="de-DE" dirty="0" err="1" smtClean="0">
                <a:solidFill>
                  <a:srgbClr val="0066FF"/>
                </a:solidFill>
                <a:cs typeface="Times New Roman" pitchFamily="18" charset="0"/>
              </a:rPr>
              <a:t>ɛqa</a:t>
            </a:r>
            <a:r>
              <a:rPr lang="de-DE" altLang="de-DE" dirty="0">
                <a:solidFill>
                  <a:srgbClr val="0066FF"/>
                </a:solidFill>
                <a:cs typeface="Times New Roman" pitchFamily="18" charset="0"/>
              </a:rPr>
              <a:t>]	'Stamm'	[</a:t>
            </a:r>
            <a:r>
              <a:rPr lang="de-DE" altLang="de-DE" dirty="0" err="1">
                <a:solidFill>
                  <a:srgbClr val="0066FF"/>
                </a:solidFill>
                <a:cs typeface="Times New Roman" pitchFamily="18" charset="0"/>
              </a:rPr>
              <a:t>zama</a:t>
            </a:r>
            <a:r>
              <a:rPr lang="de-DE" altLang="de-DE" dirty="0">
                <a:solidFill>
                  <a:srgbClr val="0066FF"/>
                </a:solidFill>
                <a:cs typeface="Times New Roman" pitchFamily="18" charset="0"/>
              </a:rPr>
              <a:t>]	'Saat'</a:t>
            </a:r>
          </a:p>
          <a:p>
            <a:pPr marL="0" indent="0" defTabSz="1339850">
              <a:buFont typeface="Wingdings 2" pitchFamily="18" charset="2"/>
              <a:buNone/>
              <a:tabLst>
                <a:tab pos="1517650" algn="l"/>
                <a:tab pos="3333750" algn="l"/>
              </a:tabLst>
            </a:pPr>
            <a:r>
              <a:rPr lang="de-DE" altLang="de-DE" dirty="0">
                <a:solidFill>
                  <a:srgbClr val="0066FF"/>
                </a:solidFill>
                <a:cs typeface="Times New Roman" pitchFamily="18" charset="0"/>
              </a:rPr>
              <a:t>[</a:t>
            </a:r>
            <a:r>
              <a:rPr lang="de-DE" altLang="de-DE" dirty="0" err="1">
                <a:solidFill>
                  <a:srgbClr val="0066FF"/>
                </a:solidFill>
                <a:cs typeface="Times New Roman" pitchFamily="18" charset="0"/>
              </a:rPr>
              <a:t>tamza</a:t>
            </a:r>
            <a:r>
              <a:rPr lang="de-DE" altLang="de-DE" dirty="0">
                <a:solidFill>
                  <a:srgbClr val="0066FF"/>
                </a:solidFill>
                <a:cs typeface="Times New Roman" pitchFamily="18" charset="0"/>
              </a:rPr>
              <a:t>]	'Pollen'	[</a:t>
            </a:r>
            <a:r>
              <a:rPr lang="de-DE" altLang="de-DE" dirty="0" err="1">
                <a:solidFill>
                  <a:srgbClr val="0066FF"/>
                </a:solidFill>
                <a:cs typeface="Times New Roman" pitchFamily="18" charset="0"/>
              </a:rPr>
              <a:t>tadza</a:t>
            </a:r>
            <a:r>
              <a:rPr lang="de-DE" altLang="de-DE" dirty="0">
                <a:solidFill>
                  <a:srgbClr val="0066FF"/>
                </a:solidFill>
                <a:cs typeface="Times New Roman" pitchFamily="18" charset="0"/>
              </a:rPr>
              <a:t>]	'Zweig'</a:t>
            </a:r>
          </a:p>
          <a:p>
            <a:pPr marL="0" indent="0" defTabSz="1339850">
              <a:buFont typeface="Wingdings 2" pitchFamily="18" charset="2"/>
              <a:buNone/>
              <a:tabLst>
                <a:tab pos="1517650" algn="l"/>
                <a:tab pos="3333750" algn="l"/>
              </a:tabLst>
            </a:pPr>
            <a:r>
              <a:rPr lang="de-DE" altLang="de-DE" dirty="0">
                <a:solidFill>
                  <a:srgbClr val="0066FF"/>
                </a:solidFill>
                <a:cs typeface="Times New Roman" pitchFamily="18" charset="0"/>
              </a:rPr>
              <a:t>[</a:t>
            </a:r>
            <a:r>
              <a:rPr lang="de-DE" altLang="de-DE" dirty="0" err="1">
                <a:solidFill>
                  <a:srgbClr val="0066FF"/>
                </a:solidFill>
                <a:cs typeface="Times New Roman" pitchFamily="18" charset="0"/>
              </a:rPr>
              <a:t>tatsa</a:t>
            </a:r>
            <a:r>
              <a:rPr lang="de-DE" altLang="de-DE" dirty="0">
                <a:solidFill>
                  <a:srgbClr val="0066FF"/>
                </a:solidFill>
                <a:cs typeface="Times New Roman" pitchFamily="18" charset="0"/>
              </a:rPr>
              <a:t>]	'Blume'	[</a:t>
            </a:r>
            <a:r>
              <a:rPr lang="de-DE" altLang="de-DE" dirty="0" err="1">
                <a:solidFill>
                  <a:srgbClr val="0066FF"/>
                </a:solidFill>
                <a:cs typeface="Times New Roman" pitchFamily="18" charset="0"/>
              </a:rPr>
              <a:t>qsama</a:t>
            </a:r>
            <a:r>
              <a:rPr lang="de-DE" altLang="de-DE" dirty="0">
                <a:solidFill>
                  <a:srgbClr val="0066FF"/>
                </a:solidFill>
                <a:cs typeface="Times New Roman" pitchFamily="18" charset="0"/>
              </a:rPr>
              <a:t>]	'Blütenblatt'</a:t>
            </a:r>
          </a:p>
          <a:p>
            <a:pPr marL="0" indent="0" defTabSz="1339850">
              <a:buFont typeface="Wingdings 2" pitchFamily="18" charset="2"/>
              <a:buNone/>
              <a:tabLst>
                <a:tab pos="1517650" algn="l"/>
                <a:tab pos="3333750" algn="l"/>
              </a:tabLst>
            </a:pPr>
            <a:r>
              <a:rPr lang="de-DE" altLang="de-DE" dirty="0">
                <a:solidFill>
                  <a:srgbClr val="0066FF"/>
                </a:solidFill>
                <a:cs typeface="Times New Roman" pitchFamily="18" charset="0"/>
              </a:rPr>
              <a:t>[</a:t>
            </a:r>
            <a:r>
              <a:rPr lang="de-DE" altLang="de-DE" dirty="0" err="1">
                <a:solidFill>
                  <a:srgbClr val="0066FF"/>
                </a:solidFill>
                <a:cs typeface="Times New Roman" pitchFamily="18" charset="0"/>
              </a:rPr>
              <a:t>eqe</a:t>
            </a:r>
            <a:r>
              <a:rPr lang="de-DE" altLang="de-DE" dirty="0">
                <a:solidFill>
                  <a:srgbClr val="0066FF"/>
                </a:solidFill>
                <a:cs typeface="Times New Roman" pitchFamily="18" charset="0"/>
              </a:rPr>
              <a:t>]	'Saft'	</a:t>
            </a:r>
            <a:r>
              <a:rPr lang="de-DE" altLang="de-DE" dirty="0">
                <a:solidFill>
                  <a:srgbClr val="0066FF"/>
                </a:solidFill>
                <a:latin typeface="SILDoulosIPA" pitchFamily="2" charset="2"/>
                <a:cs typeface="Times New Roman" pitchFamily="18" charset="0"/>
              </a:rPr>
              <a:t>	</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3106" name="Rectangle 1026"/>
          <p:cNvSpPr>
            <a:spLocks noGrp="1" noChangeArrowheads="1"/>
          </p:cNvSpPr>
          <p:nvPr>
            <p:ph type="title"/>
          </p:nvPr>
        </p:nvSpPr>
        <p:spPr/>
        <p:txBody>
          <a:bodyPr/>
          <a:lstStyle/>
          <a:p>
            <a:r>
              <a:rPr lang="de-DE" altLang="de-DE"/>
              <a:t>Analyseverfahren 1b</a:t>
            </a:r>
          </a:p>
        </p:txBody>
      </p:sp>
      <p:sp>
        <p:nvSpPr>
          <p:cNvPr id="303107" name="Rectangle 1027"/>
          <p:cNvSpPr>
            <a:spLocks noGrp="1" noChangeArrowheads="1"/>
          </p:cNvSpPr>
          <p:nvPr>
            <p:ph type="body" idx="1"/>
          </p:nvPr>
        </p:nvSpPr>
        <p:spPr>
          <a:xfrm>
            <a:off x="762000" y="1600200"/>
            <a:ext cx="7924800" cy="4495800"/>
          </a:xfrm>
        </p:spPr>
        <p:txBody>
          <a:bodyPr/>
          <a:lstStyle/>
          <a:p>
            <a:pPr marL="533400" indent="-533400" algn="just" defTabSz="1339850">
              <a:buFont typeface="Wingdings 2" pitchFamily="18" charset="2"/>
              <a:buNone/>
              <a:tabLst>
                <a:tab pos="1517650" algn="l"/>
                <a:tab pos="3333750" algn="l"/>
              </a:tabLst>
            </a:pPr>
            <a:r>
              <a:rPr lang="de-DE" altLang="de-DE">
                <a:cs typeface="Times New Roman" pitchFamily="18" charset="0"/>
              </a:rPr>
              <a:t>Vorbereitungsarbeiten:</a:t>
            </a:r>
          </a:p>
          <a:p>
            <a:pPr marL="533400" indent="-533400" algn="just" defTabSz="1339850">
              <a:buFont typeface="Wingdings" pitchFamily="2" charset="2"/>
              <a:buAutoNum type="arabicPeriod"/>
              <a:tabLst>
                <a:tab pos="1517650" algn="l"/>
                <a:tab pos="3333750" algn="l"/>
              </a:tabLst>
            </a:pPr>
            <a:r>
              <a:rPr lang="de-DE" altLang="de-DE">
                <a:cs typeface="Times New Roman" pitchFamily="18" charset="0"/>
              </a:rPr>
              <a:t>Erstelle eine Lauttabelle aller vorkommenden Laut-typen:</a:t>
            </a:r>
          </a:p>
          <a:p>
            <a:pPr marL="533400" indent="-533400" algn="just" defTabSz="1339850">
              <a:buFont typeface="Wingdings" pitchFamily="2" charset="2"/>
              <a:buAutoNum type="arabicPeriod"/>
              <a:tabLst>
                <a:tab pos="1517650" algn="l"/>
                <a:tab pos="3333750" algn="l"/>
              </a:tabLst>
            </a:pPr>
            <a:r>
              <a:rPr lang="de-DE" altLang="de-DE">
                <a:cs typeface="Times New Roman" pitchFamily="18" charset="0"/>
              </a:rPr>
              <a:t>Liste alle Segmentpaare auf, die verdächtig sind, weil sie phonetische ähnlich sind.</a:t>
            </a:r>
          </a:p>
          <a:p>
            <a:pPr marL="533400" indent="-533400" algn="just" defTabSz="1339850">
              <a:buFont typeface="Wingdings" pitchFamily="2" charset="2"/>
              <a:buAutoNum type="arabicPeriod"/>
              <a:tabLst>
                <a:tab pos="1517650" algn="l"/>
                <a:tab pos="3333750" algn="l"/>
              </a:tabLst>
            </a:pPr>
            <a:r>
              <a:rPr lang="de-DE" altLang="de-DE">
                <a:cs typeface="Times New Roman" pitchFamily="18" charset="0"/>
              </a:rPr>
              <a:t>Liste die Segmente auf, die unverdächtig sind, weil sie phonetisch hinreichend verschieden sind und nicht in verdächtigen Paaren vorkommen. </a:t>
            </a:r>
          </a:p>
          <a:p>
            <a:pPr marL="533400" indent="-533400" algn="just" defTabSz="1339850">
              <a:buFont typeface="Wingdings" pitchFamily="2" charset="2"/>
              <a:buAutoNum type="arabicPeriod"/>
              <a:tabLst>
                <a:tab pos="1517650" algn="l"/>
                <a:tab pos="3333750" algn="l"/>
              </a:tabLst>
            </a:pPr>
            <a:r>
              <a:rPr lang="de-DE" altLang="de-DE">
                <a:cs typeface="Times New Roman" pitchFamily="18" charset="0"/>
              </a:rPr>
              <a:t>Wende die Trennungsverfahren an.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03107">
                                            <p:txEl>
                                              <p:pRg st="0" end="0"/>
                                            </p:txEl>
                                          </p:spTgt>
                                        </p:tgtEl>
                                        <p:attrNameLst>
                                          <p:attrName>style.visibility</p:attrName>
                                        </p:attrNameLst>
                                      </p:cBhvr>
                                      <p:to>
                                        <p:strVal val="visible"/>
                                      </p:to>
                                    </p:set>
                                    <p:animEffect transition="in" filter="wipe(left)">
                                      <p:cBhvr>
                                        <p:cTn id="7" dur="500"/>
                                        <p:tgtEl>
                                          <p:spTgt spid="30310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03107">
                                            <p:txEl>
                                              <p:pRg st="1" end="1"/>
                                            </p:txEl>
                                          </p:spTgt>
                                        </p:tgtEl>
                                        <p:attrNameLst>
                                          <p:attrName>style.visibility</p:attrName>
                                        </p:attrNameLst>
                                      </p:cBhvr>
                                      <p:to>
                                        <p:strVal val="visible"/>
                                      </p:to>
                                    </p:set>
                                    <p:animEffect transition="in" filter="wipe(left)">
                                      <p:cBhvr>
                                        <p:cTn id="12" dur="500"/>
                                        <p:tgtEl>
                                          <p:spTgt spid="303107">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03107">
                                            <p:txEl>
                                              <p:pRg st="2" end="2"/>
                                            </p:txEl>
                                          </p:spTgt>
                                        </p:tgtEl>
                                        <p:attrNameLst>
                                          <p:attrName>style.visibility</p:attrName>
                                        </p:attrNameLst>
                                      </p:cBhvr>
                                      <p:to>
                                        <p:strVal val="visible"/>
                                      </p:to>
                                    </p:set>
                                    <p:animEffect transition="in" filter="wipe(left)">
                                      <p:cBhvr>
                                        <p:cTn id="17" dur="500"/>
                                        <p:tgtEl>
                                          <p:spTgt spid="303107">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03107">
                                            <p:txEl>
                                              <p:pRg st="3" end="3"/>
                                            </p:txEl>
                                          </p:spTgt>
                                        </p:tgtEl>
                                        <p:attrNameLst>
                                          <p:attrName>style.visibility</p:attrName>
                                        </p:attrNameLst>
                                      </p:cBhvr>
                                      <p:to>
                                        <p:strVal val="visible"/>
                                      </p:to>
                                    </p:set>
                                    <p:animEffect transition="in" filter="wipe(left)">
                                      <p:cBhvr>
                                        <p:cTn id="22" dur="500"/>
                                        <p:tgtEl>
                                          <p:spTgt spid="303107">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03107">
                                            <p:txEl>
                                              <p:pRg st="4" end="4"/>
                                            </p:txEl>
                                          </p:spTgt>
                                        </p:tgtEl>
                                        <p:attrNameLst>
                                          <p:attrName>style.visibility</p:attrName>
                                        </p:attrNameLst>
                                      </p:cBhvr>
                                      <p:to>
                                        <p:strVal val="visible"/>
                                      </p:to>
                                    </p:set>
                                    <p:animEffect transition="in" filter="wipe(left)">
                                      <p:cBhvr>
                                        <p:cTn id="27" dur="500"/>
                                        <p:tgtEl>
                                          <p:spTgt spid="30310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3107" grpId="0" build="p" bldLvl="2" autoUpdateAnimBg="0"/>
    </p:bld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6178" name="Rectangle 2"/>
          <p:cNvSpPr>
            <a:spLocks noGrp="1" noChangeArrowheads="1"/>
          </p:cNvSpPr>
          <p:nvPr>
            <p:ph type="title"/>
          </p:nvPr>
        </p:nvSpPr>
        <p:spPr/>
        <p:txBody>
          <a:bodyPr/>
          <a:lstStyle/>
          <a:p>
            <a:r>
              <a:rPr lang="de-DE" altLang="de-DE"/>
              <a:t>Analyseverfahren 1b</a:t>
            </a:r>
          </a:p>
        </p:txBody>
      </p:sp>
      <p:sp>
        <p:nvSpPr>
          <p:cNvPr id="306179" name="Rectangle 3"/>
          <p:cNvSpPr>
            <a:spLocks noGrp="1" noChangeArrowheads="1"/>
          </p:cNvSpPr>
          <p:nvPr>
            <p:ph type="body" idx="1"/>
          </p:nvPr>
        </p:nvSpPr>
        <p:spPr>
          <a:xfrm>
            <a:off x="2268538" y="2681288"/>
            <a:ext cx="3810000" cy="3700462"/>
          </a:xfrm>
        </p:spPr>
        <p:txBody>
          <a:bodyPr/>
          <a:lstStyle/>
          <a:p>
            <a:pPr marL="0" indent="0" algn="just" defTabSz="1339850">
              <a:buFont typeface="Wingdings 2" pitchFamily="18" charset="2"/>
              <a:buNone/>
              <a:tabLst>
                <a:tab pos="758825" algn="l"/>
                <a:tab pos="1517650" algn="l"/>
                <a:tab pos="2292350" algn="l"/>
                <a:tab pos="3140075" algn="l"/>
              </a:tabLst>
            </a:pPr>
            <a:r>
              <a:rPr lang="de-DE" altLang="de-DE" dirty="0">
                <a:latin typeface="SILSophia IPA93" pitchFamily="2" charset="2"/>
                <a:cs typeface="Times New Roman" pitchFamily="18" charset="0"/>
              </a:rPr>
              <a:t>	</a:t>
            </a:r>
            <a:r>
              <a:rPr lang="de-DE" altLang="de-DE" dirty="0">
                <a:cs typeface="Times New Roman" pitchFamily="18" charset="0"/>
              </a:rPr>
              <a:t>t			q</a:t>
            </a:r>
          </a:p>
          <a:p>
            <a:pPr marL="0" indent="0" algn="just" defTabSz="1339850">
              <a:buFont typeface="Wingdings 2" pitchFamily="18" charset="2"/>
              <a:buNone/>
              <a:tabLst>
                <a:tab pos="758825" algn="l"/>
                <a:tab pos="1517650" algn="l"/>
                <a:tab pos="2292350" algn="l"/>
                <a:tab pos="3140075" algn="l"/>
              </a:tabLst>
            </a:pPr>
            <a:r>
              <a:rPr lang="de-DE" altLang="de-DE" dirty="0">
                <a:cs typeface="Times New Roman" pitchFamily="18" charset="0"/>
              </a:rPr>
              <a:t>	d</a:t>
            </a:r>
          </a:p>
          <a:p>
            <a:pPr marL="0" indent="0" algn="just" defTabSz="1339850">
              <a:buFont typeface="Wingdings 2" pitchFamily="18" charset="2"/>
              <a:buNone/>
              <a:tabLst>
                <a:tab pos="758825" algn="l"/>
                <a:tab pos="1517650" algn="l"/>
                <a:tab pos="2292350" algn="l"/>
                <a:tab pos="3140075" algn="l"/>
              </a:tabLst>
            </a:pPr>
            <a:r>
              <a:rPr lang="de-DE" altLang="de-DE" dirty="0">
                <a:cs typeface="Times New Roman" pitchFamily="18" charset="0"/>
              </a:rPr>
              <a:t>	s</a:t>
            </a:r>
          </a:p>
          <a:p>
            <a:pPr marL="0" indent="0" algn="just" defTabSz="1339850">
              <a:buFont typeface="Wingdings 2" pitchFamily="18" charset="2"/>
              <a:buNone/>
              <a:tabLst>
                <a:tab pos="758825" algn="l"/>
                <a:tab pos="1517650" algn="l"/>
                <a:tab pos="2292350" algn="l"/>
                <a:tab pos="3140075" algn="l"/>
              </a:tabLst>
            </a:pPr>
            <a:r>
              <a:rPr lang="de-DE" altLang="de-DE" dirty="0">
                <a:cs typeface="Times New Roman" pitchFamily="18" charset="0"/>
              </a:rPr>
              <a:t>	z</a:t>
            </a:r>
          </a:p>
          <a:p>
            <a:pPr marL="0" indent="0" algn="just" defTabSz="1339850">
              <a:buFont typeface="Wingdings 2" pitchFamily="18" charset="2"/>
              <a:buNone/>
              <a:tabLst>
                <a:tab pos="758825" algn="l"/>
                <a:tab pos="1517650" algn="l"/>
                <a:tab pos="2292350" algn="l"/>
                <a:tab pos="3140075" algn="l"/>
              </a:tabLst>
            </a:pPr>
            <a:r>
              <a:rPr lang="de-DE" altLang="de-DE" dirty="0">
                <a:cs typeface="Times New Roman" pitchFamily="18" charset="0"/>
              </a:rPr>
              <a:t>m</a:t>
            </a:r>
          </a:p>
          <a:p>
            <a:pPr marL="0" indent="0" algn="just" defTabSz="1339850">
              <a:buFont typeface="Wingdings 2" pitchFamily="18" charset="2"/>
              <a:buNone/>
              <a:tabLst>
                <a:tab pos="758825" algn="l"/>
                <a:tab pos="1517650" algn="l"/>
                <a:tab pos="2292350" algn="l"/>
                <a:tab pos="3140075" algn="l"/>
              </a:tabLst>
            </a:pPr>
            <a:r>
              <a:rPr lang="de-DE" altLang="de-DE" dirty="0">
                <a:cs typeface="Times New Roman" pitchFamily="18" charset="0"/>
              </a:rPr>
              <a:t>		e</a:t>
            </a:r>
          </a:p>
          <a:p>
            <a:pPr marL="0" indent="0" algn="just" defTabSz="1339850">
              <a:buFont typeface="Wingdings 2" pitchFamily="18" charset="2"/>
              <a:buNone/>
              <a:tabLst>
                <a:tab pos="758825" algn="l"/>
                <a:tab pos="1517650" algn="l"/>
                <a:tab pos="2292350" algn="l"/>
                <a:tab pos="3140075" algn="l"/>
              </a:tabLst>
            </a:pPr>
            <a:r>
              <a:rPr lang="de-DE" altLang="de-DE" dirty="0">
                <a:cs typeface="Times New Roman" pitchFamily="18" charset="0"/>
              </a:rPr>
              <a:t>			</a:t>
            </a:r>
            <a:r>
              <a:rPr lang="de-DE" altLang="de-DE" dirty="0" smtClean="0">
                <a:cs typeface="Times New Roman" pitchFamily="18" charset="0"/>
              </a:rPr>
              <a:t>ɛ</a:t>
            </a:r>
            <a:endParaRPr lang="de-DE" altLang="de-DE" dirty="0">
              <a:cs typeface="Times New Roman" pitchFamily="18" charset="0"/>
            </a:endParaRPr>
          </a:p>
          <a:p>
            <a:pPr marL="0" indent="0" algn="just" defTabSz="1339850">
              <a:buFont typeface="Wingdings 2" pitchFamily="18" charset="2"/>
              <a:buNone/>
              <a:tabLst>
                <a:tab pos="758825" algn="l"/>
                <a:tab pos="1517650" algn="l"/>
                <a:tab pos="2292350" algn="l"/>
                <a:tab pos="3140075" algn="l"/>
              </a:tabLst>
            </a:pPr>
            <a:r>
              <a:rPr lang="de-DE" altLang="de-DE" dirty="0">
                <a:cs typeface="Times New Roman" pitchFamily="18" charset="0"/>
              </a:rPr>
              <a:t>				a</a:t>
            </a:r>
          </a:p>
        </p:txBody>
      </p:sp>
      <p:sp>
        <p:nvSpPr>
          <p:cNvPr id="306180" name="Rectangle 4"/>
          <p:cNvSpPr>
            <a:spLocks noChangeArrowheads="1"/>
          </p:cNvSpPr>
          <p:nvPr/>
        </p:nvSpPr>
        <p:spPr bwMode="auto">
          <a:xfrm>
            <a:off x="2954338" y="2757488"/>
            <a:ext cx="533400" cy="762000"/>
          </a:xfrm>
          <a:prstGeom prst="rect">
            <a:avLst/>
          </a:prstGeom>
          <a:noFill/>
          <a:ln w="28575">
            <a:solidFill>
              <a:schemeClr val="hlink"/>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de-DE"/>
          </a:p>
        </p:txBody>
      </p:sp>
      <p:sp>
        <p:nvSpPr>
          <p:cNvPr id="306181" name="Rectangle 5"/>
          <p:cNvSpPr>
            <a:spLocks noChangeArrowheads="1"/>
          </p:cNvSpPr>
          <p:nvPr/>
        </p:nvSpPr>
        <p:spPr bwMode="auto">
          <a:xfrm>
            <a:off x="2954338" y="3671888"/>
            <a:ext cx="533400" cy="762000"/>
          </a:xfrm>
          <a:prstGeom prst="rect">
            <a:avLst/>
          </a:prstGeom>
          <a:noFill/>
          <a:ln w="28575">
            <a:solidFill>
              <a:schemeClr val="hlink"/>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de-DE"/>
          </a:p>
        </p:txBody>
      </p:sp>
      <p:sp>
        <p:nvSpPr>
          <p:cNvPr id="306182" name="Rectangle 6"/>
          <p:cNvSpPr>
            <a:spLocks noChangeArrowheads="1"/>
          </p:cNvSpPr>
          <p:nvPr/>
        </p:nvSpPr>
        <p:spPr bwMode="auto">
          <a:xfrm>
            <a:off x="3792538" y="4891088"/>
            <a:ext cx="1066800" cy="838200"/>
          </a:xfrm>
          <a:prstGeom prst="rect">
            <a:avLst/>
          </a:prstGeom>
          <a:noFill/>
          <a:ln w="28575">
            <a:solidFill>
              <a:schemeClr val="hlink"/>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de-DE"/>
          </a:p>
        </p:txBody>
      </p:sp>
      <p:sp>
        <p:nvSpPr>
          <p:cNvPr id="306183" name="Text Box 7" descr="Pergament"/>
          <p:cNvSpPr txBox="1">
            <a:spLocks noChangeArrowheads="1"/>
          </p:cNvSpPr>
          <p:nvPr/>
        </p:nvSpPr>
        <p:spPr bwMode="auto">
          <a:xfrm>
            <a:off x="6156325" y="2827338"/>
            <a:ext cx="2987675" cy="3409950"/>
          </a:xfrm>
          <a:prstGeom prst="rect">
            <a:avLst/>
          </a:prstGeom>
          <a:blipFill dpi="0" rotWithShape="0">
            <a:blip r:embed="rId3"/>
            <a:srcRect/>
            <a:tile tx="0" ty="0" sx="100000" sy="100000" flip="none" algn="tl"/>
          </a:blipFill>
          <a:ln w="31750">
            <a:solidFill>
              <a:schemeClr val="accent2"/>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lgn="just">
              <a:spcBef>
                <a:spcPct val="50000"/>
              </a:spcBef>
              <a:buClr>
                <a:schemeClr val="accent2"/>
              </a:buClr>
              <a:buSzPct val="80000"/>
              <a:buFont typeface="Wingdings" pitchFamily="2" charset="2"/>
              <a:buNone/>
            </a:pPr>
            <a:r>
              <a:rPr lang="de-DE" altLang="de-DE" dirty="0">
                <a:effectLst>
                  <a:outerShdw blurRad="38100" dist="38100" dir="2700000" algn="tl">
                    <a:srgbClr val="FFFFFF"/>
                  </a:outerShdw>
                </a:effectLst>
                <a:latin typeface="Tahoma" pitchFamily="34" charset="0"/>
                <a:cs typeface="Times New Roman" pitchFamily="18" charset="0"/>
              </a:rPr>
              <a:t>Liste alle Lautpaare auf, die "verdächtig" sind, weil sie </a:t>
            </a:r>
            <a:r>
              <a:rPr lang="de-DE" altLang="de-DE" dirty="0" err="1">
                <a:effectLst>
                  <a:outerShdw blurRad="38100" dist="38100" dir="2700000" algn="tl">
                    <a:srgbClr val="FFFFFF"/>
                  </a:outerShdw>
                </a:effectLst>
                <a:latin typeface="Tahoma" pitchFamily="34" charset="0"/>
                <a:cs typeface="Times New Roman" pitchFamily="18" charset="0"/>
              </a:rPr>
              <a:t>phone</a:t>
            </a:r>
            <a:r>
              <a:rPr lang="de-DE" altLang="de-DE" dirty="0">
                <a:effectLst>
                  <a:outerShdw blurRad="38100" dist="38100" dir="2700000" algn="tl">
                    <a:srgbClr val="FFFFFF"/>
                  </a:outerShdw>
                </a:effectLst>
                <a:latin typeface="Tahoma" pitchFamily="34" charset="0"/>
                <a:cs typeface="Times New Roman" pitchFamily="18" charset="0"/>
              </a:rPr>
              <a:t>-tisch hinreichend </a:t>
            </a:r>
            <a:r>
              <a:rPr lang="de-DE" altLang="de-DE" dirty="0" smtClean="0">
                <a:effectLst>
                  <a:outerShdw blurRad="38100" dist="38100" dir="2700000" algn="tl">
                    <a:srgbClr val="FFFFFF"/>
                  </a:outerShdw>
                </a:effectLst>
                <a:latin typeface="Tahoma" pitchFamily="34" charset="0"/>
                <a:cs typeface="Times New Roman" pitchFamily="18" charset="0"/>
              </a:rPr>
              <a:t>ähnlich </a:t>
            </a:r>
            <a:r>
              <a:rPr lang="de-DE" altLang="de-DE" dirty="0">
                <a:effectLst>
                  <a:outerShdw blurRad="38100" dist="38100" dir="2700000" algn="tl">
                    <a:srgbClr val="FFFFFF"/>
                  </a:outerShdw>
                </a:effectLst>
                <a:latin typeface="Tahoma" pitchFamily="34" charset="0"/>
                <a:cs typeface="Times New Roman" pitchFamily="18" charset="0"/>
              </a:rPr>
              <a:t>sind und sich daher als </a:t>
            </a:r>
            <a:r>
              <a:rPr lang="de-DE" altLang="de-DE" dirty="0" err="1" smtClean="0">
                <a:effectLst>
                  <a:outerShdw blurRad="38100" dist="38100" dir="2700000" algn="tl">
                    <a:srgbClr val="FFFFFF"/>
                  </a:outerShdw>
                </a:effectLst>
                <a:latin typeface="Tahoma" pitchFamily="34" charset="0"/>
                <a:cs typeface="Times New Roman" pitchFamily="18" charset="0"/>
              </a:rPr>
              <a:t>Allo-phone</a:t>
            </a:r>
            <a:r>
              <a:rPr lang="de-DE" altLang="de-DE" dirty="0" smtClean="0">
                <a:effectLst>
                  <a:outerShdw blurRad="38100" dist="38100" dir="2700000" algn="tl">
                    <a:srgbClr val="FFFFFF"/>
                  </a:outerShdw>
                </a:effectLst>
                <a:latin typeface="Tahoma" pitchFamily="34" charset="0"/>
                <a:cs typeface="Times New Roman" pitchFamily="18" charset="0"/>
              </a:rPr>
              <a:t> </a:t>
            </a:r>
            <a:r>
              <a:rPr lang="de-DE" altLang="de-DE" dirty="0">
                <a:effectLst>
                  <a:outerShdw blurRad="38100" dist="38100" dir="2700000" algn="tl">
                    <a:srgbClr val="FFFFFF"/>
                  </a:outerShdw>
                </a:effectLst>
                <a:latin typeface="Tahoma" pitchFamily="34" charset="0"/>
                <a:cs typeface="Times New Roman" pitchFamily="18" charset="0"/>
              </a:rPr>
              <a:t>eines </a:t>
            </a:r>
            <a:r>
              <a:rPr lang="de-DE" altLang="de-DE" dirty="0" err="1" smtClean="0">
                <a:effectLst>
                  <a:outerShdw blurRad="38100" dist="38100" dir="2700000" algn="tl">
                    <a:srgbClr val="FFFFFF"/>
                  </a:outerShdw>
                </a:effectLst>
                <a:latin typeface="Tahoma" pitchFamily="34" charset="0"/>
                <a:cs typeface="Times New Roman" pitchFamily="18" charset="0"/>
              </a:rPr>
              <a:t>einzi</a:t>
            </a:r>
            <a:r>
              <a:rPr lang="de-DE" altLang="de-DE" dirty="0" smtClean="0">
                <a:effectLst>
                  <a:outerShdw blurRad="38100" dist="38100" dir="2700000" algn="tl">
                    <a:srgbClr val="FFFFFF"/>
                  </a:outerShdw>
                </a:effectLst>
                <a:latin typeface="Tahoma" pitchFamily="34" charset="0"/>
                <a:cs typeface="Times New Roman" pitchFamily="18" charset="0"/>
              </a:rPr>
              <a:t>-gen </a:t>
            </a:r>
            <a:r>
              <a:rPr lang="de-DE" altLang="de-DE" dirty="0">
                <a:effectLst>
                  <a:outerShdw blurRad="38100" dist="38100" dir="2700000" algn="tl">
                    <a:srgbClr val="FFFFFF"/>
                  </a:outerShdw>
                </a:effectLst>
                <a:latin typeface="Tahoma" pitchFamily="34" charset="0"/>
                <a:cs typeface="Times New Roman" pitchFamily="18" charset="0"/>
              </a:rPr>
              <a:t>Phonems </a:t>
            </a:r>
            <a:r>
              <a:rPr lang="de-DE" altLang="de-DE" dirty="0" err="1" smtClean="0">
                <a:effectLst>
                  <a:outerShdw blurRad="38100" dist="38100" dir="2700000" algn="tl">
                    <a:srgbClr val="FFFFFF"/>
                  </a:outerShdw>
                </a:effectLst>
                <a:latin typeface="Tahoma" pitchFamily="34" charset="0"/>
                <a:cs typeface="Times New Roman" pitchFamily="18" charset="0"/>
              </a:rPr>
              <a:t>erwei-sen</a:t>
            </a:r>
            <a:r>
              <a:rPr lang="de-DE" altLang="de-DE" dirty="0" smtClean="0">
                <a:effectLst>
                  <a:outerShdw blurRad="38100" dist="38100" dir="2700000" algn="tl">
                    <a:srgbClr val="FFFFFF"/>
                  </a:outerShdw>
                </a:effectLst>
                <a:latin typeface="Tahoma" pitchFamily="34" charset="0"/>
                <a:cs typeface="Times New Roman" pitchFamily="18" charset="0"/>
              </a:rPr>
              <a:t> </a:t>
            </a:r>
            <a:r>
              <a:rPr lang="de-DE" altLang="de-DE" dirty="0">
                <a:effectLst>
                  <a:outerShdw blurRad="38100" dist="38100" dir="2700000" algn="tl">
                    <a:srgbClr val="FFFFFF"/>
                  </a:outerShdw>
                </a:effectLst>
                <a:latin typeface="Tahoma" pitchFamily="34" charset="0"/>
                <a:cs typeface="Times New Roman" pitchFamily="18" charset="0"/>
              </a:rPr>
              <a:t>könnten.</a:t>
            </a:r>
          </a:p>
        </p:txBody>
      </p:sp>
      <p:sp>
        <p:nvSpPr>
          <p:cNvPr id="306184" name="Text Box 8"/>
          <p:cNvSpPr txBox="1">
            <a:spLocks noChangeArrowheads="1"/>
          </p:cNvSpPr>
          <p:nvPr/>
        </p:nvSpPr>
        <p:spPr bwMode="auto">
          <a:xfrm>
            <a:off x="2246313" y="1530350"/>
            <a:ext cx="549275" cy="865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eaVert" lIns="92075" tIns="46038" rIns="92075" bIns="46038">
            <a:spAutoFit/>
          </a:bodyPr>
          <a:lstStyle/>
          <a:p>
            <a:pPr algn="just">
              <a:spcBef>
                <a:spcPct val="50000"/>
              </a:spcBef>
              <a:buClr>
                <a:schemeClr val="accent2"/>
              </a:buClr>
              <a:buSzPct val="80000"/>
              <a:buFont typeface="Wingdings" pitchFamily="2" charset="2"/>
              <a:buNone/>
            </a:pPr>
            <a:r>
              <a:rPr lang="de-DE" altLang="de-DE">
                <a:effectLst/>
                <a:latin typeface="Tahoma" pitchFamily="34" charset="0"/>
                <a:cs typeface="Times New Roman" pitchFamily="18" charset="0"/>
              </a:rPr>
              <a:t>labial</a:t>
            </a:r>
          </a:p>
        </p:txBody>
      </p:sp>
      <p:sp>
        <p:nvSpPr>
          <p:cNvPr id="306185" name="Text Box 9"/>
          <p:cNvSpPr txBox="1">
            <a:spLocks noChangeArrowheads="1"/>
          </p:cNvSpPr>
          <p:nvPr/>
        </p:nvSpPr>
        <p:spPr bwMode="auto">
          <a:xfrm>
            <a:off x="5318125" y="1530350"/>
            <a:ext cx="549275" cy="1035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eaVert" lIns="92075" tIns="46038" rIns="92075" bIns="46038">
            <a:spAutoFit/>
          </a:bodyPr>
          <a:lstStyle/>
          <a:p>
            <a:pPr algn="just">
              <a:spcBef>
                <a:spcPct val="50000"/>
              </a:spcBef>
              <a:buClr>
                <a:schemeClr val="accent2"/>
              </a:buClr>
              <a:buSzPct val="80000"/>
              <a:buFont typeface="Wingdings" pitchFamily="2" charset="2"/>
              <a:buNone/>
            </a:pPr>
            <a:r>
              <a:rPr lang="de-DE" altLang="de-DE">
                <a:effectLst/>
                <a:latin typeface="Tahoma" pitchFamily="34" charset="0"/>
                <a:cs typeface="Times New Roman" pitchFamily="18" charset="0"/>
              </a:rPr>
              <a:t>uvular</a:t>
            </a:r>
          </a:p>
        </p:txBody>
      </p:sp>
      <p:sp>
        <p:nvSpPr>
          <p:cNvPr id="306186" name="Text Box 10"/>
          <p:cNvSpPr txBox="1">
            <a:spLocks noChangeArrowheads="1"/>
          </p:cNvSpPr>
          <p:nvPr/>
        </p:nvSpPr>
        <p:spPr bwMode="auto">
          <a:xfrm>
            <a:off x="2771775" y="1457325"/>
            <a:ext cx="914400" cy="1223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eaVert" lIns="92075" tIns="46038" rIns="92075" bIns="46038">
            <a:spAutoFit/>
          </a:bodyPr>
          <a:lstStyle/>
          <a:p>
            <a:pPr algn="just">
              <a:spcBef>
                <a:spcPct val="50000"/>
              </a:spcBef>
              <a:buClr>
                <a:schemeClr val="accent2"/>
              </a:buClr>
              <a:buSzPct val="80000"/>
              <a:buFont typeface="Wingdings" pitchFamily="2" charset="2"/>
              <a:buNone/>
            </a:pPr>
            <a:r>
              <a:rPr lang="de-DE" altLang="de-DE">
                <a:effectLst/>
                <a:latin typeface="Tahoma" pitchFamily="34" charset="0"/>
                <a:cs typeface="Times New Roman" pitchFamily="18" charset="0"/>
              </a:rPr>
              <a:t>dent-alveolar</a:t>
            </a:r>
          </a:p>
        </p:txBody>
      </p:sp>
      <p:sp>
        <p:nvSpPr>
          <p:cNvPr id="306187" name="Text Box 11"/>
          <p:cNvSpPr txBox="1">
            <a:spLocks noChangeArrowheads="1"/>
          </p:cNvSpPr>
          <p:nvPr/>
        </p:nvSpPr>
        <p:spPr bwMode="auto">
          <a:xfrm>
            <a:off x="1165225" y="2819400"/>
            <a:ext cx="946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spAutoFit/>
          </a:bodyPr>
          <a:lstStyle/>
          <a:p>
            <a:pPr algn="just">
              <a:spcBef>
                <a:spcPct val="20000"/>
              </a:spcBef>
              <a:buClr>
                <a:schemeClr val="accent2"/>
              </a:buClr>
              <a:buSzPct val="80000"/>
              <a:buFont typeface="Wingdings" pitchFamily="2" charset="2"/>
              <a:buNone/>
            </a:pPr>
            <a:r>
              <a:rPr lang="de-DE" altLang="de-DE">
                <a:effectLst/>
                <a:latin typeface="Tahoma" pitchFamily="34" charset="0"/>
                <a:cs typeface="Times New Roman" pitchFamily="18" charset="0"/>
              </a:rPr>
              <a:t>plosiv</a:t>
            </a:r>
          </a:p>
        </p:txBody>
      </p:sp>
      <p:sp>
        <p:nvSpPr>
          <p:cNvPr id="306188" name="Text Box 12"/>
          <p:cNvSpPr txBox="1">
            <a:spLocks noChangeArrowheads="1"/>
          </p:cNvSpPr>
          <p:nvPr/>
        </p:nvSpPr>
        <p:spPr bwMode="auto">
          <a:xfrm>
            <a:off x="1165225" y="3567113"/>
            <a:ext cx="10969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spAutoFit/>
          </a:bodyPr>
          <a:lstStyle/>
          <a:p>
            <a:pPr algn="just">
              <a:spcBef>
                <a:spcPct val="20000"/>
              </a:spcBef>
              <a:buClr>
                <a:schemeClr val="accent2"/>
              </a:buClr>
              <a:buSzPct val="80000"/>
              <a:buFont typeface="Wingdings" pitchFamily="2" charset="2"/>
              <a:buNone/>
            </a:pPr>
            <a:r>
              <a:rPr lang="de-DE" altLang="de-DE">
                <a:effectLst/>
                <a:latin typeface="Tahoma" pitchFamily="34" charset="0"/>
                <a:cs typeface="Times New Roman" pitchFamily="18" charset="0"/>
              </a:rPr>
              <a:t>frikativ</a:t>
            </a:r>
          </a:p>
        </p:txBody>
      </p:sp>
      <p:sp>
        <p:nvSpPr>
          <p:cNvPr id="306189" name="Text Box 13"/>
          <p:cNvSpPr txBox="1">
            <a:spLocks noChangeArrowheads="1"/>
          </p:cNvSpPr>
          <p:nvPr/>
        </p:nvSpPr>
        <p:spPr bwMode="auto">
          <a:xfrm>
            <a:off x="1165225" y="4430713"/>
            <a:ext cx="8810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spAutoFit/>
          </a:bodyPr>
          <a:lstStyle/>
          <a:p>
            <a:pPr algn="just">
              <a:spcBef>
                <a:spcPct val="20000"/>
              </a:spcBef>
              <a:buClr>
                <a:schemeClr val="accent2"/>
              </a:buClr>
              <a:buSzPct val="80000"/>
              <a:buFont typeface="Wingdings" pitchFamily="2" charset="2"/>
              <a:buNone/>
            </a:pPr>
            <a:r>
              <a:rPr lang="de-DE" altLang="de-DE">
                <a:effectLst/>
                <a:latin typeface="Tahoma" pitchFamily="34" charset="0"/>
                <a:cs typeface="Times New Roman" pitchFamily="18" charset="0"/>
              </a:rPr>
              <a:t>nasal</a:t>
            </a:r>
          </a:p>
        </p:txBody>
      </p:sp>
      <p:sp>
        <p:nvSpPr>
          <p:cNvPr id="306190" name="Line 14"/>
          <p:cNvSpPr>
            <a:spLocks noChangeShapeType="1"/>
          </p:cNvSpPr>
          <p:nvPr/>
        </p:nvSpPr>
        <p:spPr bwMode="auto">
          <a:xfrm>
            <a:off x="1238250" y="2681288"/>
            <a:ext cx="5327650"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endParaRPr lang="de-DE"/>
          </a:p>
        </p:txBody>
      </p:sp>
      <p:sp>
        <p:nvSpPr>
          <p:cNvPr id="306191" name="Line 15"/>
          <p:cNvSpPr>
            <a:spLocks noChangeShapeType="1"/>
          </p:cNvSpPr>
          <p:nvPr/>
        </p:nvSpPr>
        <p:spPr bwMode="auto">
          <a:xfrm>
            <a:off x="2173288" y="1530350"/>
            <a:ext cx="0" cy="381635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endParaRPr lang="de-DE"/>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306179">
                                            <p:txEl>
                                              <p:pRg st="0" end="0"/>
                                            </p:txEl>
                                          </p:spTgt>
                                        </p:tgtEl>
                                        <p:attrNameLst>
                                          <p:attrName>style.visibility</p:attrName>
                                        </p:attrNameLst>
                                      </p:cBhvr>
                                      <p:to>
                                        <p:strVal val="visible"/>
                                      </p:to>
                                    </p:set>
                                    <p:animEffect transition="in" filter="wipe(left)">
                                      <p:cBhvr>
                                        <p:cTn id="7" dur="500"/>
                                        <p:tgtEl>
                                          <p:spTgt spid="306179">
                                            <p:txEl>
                                              <p:pRg st="0" end="0"/>
                                            </p:txEl>
                                          </p:spTgt>
                                        </p:tgtEl>
                                      </p:cBhvr>
                                    </p:animEffect>
                                  </p:childTnLst>
                                </p:cTn>
                              </p:par>
                            </p:childTnLst>
                          </p:cTn>
                        </p:par>
                        <p:par>
                          <p:cTn id="8" fill="hold" nodeType="afterGroup">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306179">
                                            <p:txEl>
                                              <p:pRg st="1" end="1"/>
                                            </p:txEl>
                                          </p:spTgt>
                                        </p:tgtEl>
                                        <p:attrNameLst>
                                          <p:attrName>style.visibility</p:attrName>
                                        </p:attrNameLst>
                                      </p:cBhvr>
                                      <p:to>
                                        <p:strVal val="visible"/>
                                      </p:to>
                                    </p:set>
                                    <p:animEffect transition="in" filter="wipe(left)">
                                      <p:cBhvr>
                                        <p:cTn id="11" dur="500"/>
                                        <p:tgtEl>
                                          <p:spTgt spid="306179">
                                            <p:txEl>
                                              <p:pRg st="1" end="1"/>
                                            </p:txEl>
                                          </p:spTgt>
                                        </p:tgtEl>
                                      </p:cBhvr>
                                    </p:animEffect>
                                  </p:childTnLst>
                                </p:cTn>
                              </p:par>
                            </p:childTnLst>
                          </p:cTn>
                        </p:par>
                        <p:par>
                          <p:cTn id="12" fill="hold" nodeType="afterGroup">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306179">
                                            <p:txEl>
                                              <p:pRg st="2" end="2"/>
                                            </p:txEl>
                                          </p:spTgt>
                                        </p:tgtEl>
                                        <p:attrNameLst>
                                          <p:attrName>style.visibility</p:attrName>
                                        </p:attrNameLst>
                                      </p:cBhvr>
                                      <p:to>
                                        <p:strVal val="visible"/>
                                      </p:to>
                                    </p:set>
                                    <p:animEffect transition="in" filter="wipe(left)">
                                      <p:cBhvr>
                                        <p:cTn id="15" dur="500"/>
                                        <p:tgtEl>
                                          <p:spTgt spid="306179">
                                            <p:txEl>
                                              <p:pRg st="2" end="2"/>
                                            </p:txEl>
                                          </p:spTgt>
                                        </p:tgtEl>
                                      </p:cBhvr>
                                    </p:animEffect>
                                  </p:childTnLst>
                                </p:cTn>
                              </p:par>
                            </p:childTnLst>
                          </p:cTn>
                        </p:par>
                        <p:par>
                          <p:cTn id="16" fill="hold" nodeType="afterGroup">
                            <p:stCondLst>
                              <p:cond delay="1500"/>
                            </p:stCondLst>
                            <p:childTnLst>
                              <p:par>
                                <p:cTn id="17" presetID="22" presetClass="entr" presetSubtype="8" fill="hold" grpId="0" nodeType="afterEffect">
                                  <p:stCondLst>
                                    <p:cond delay="0"/>
                                  </p:stCondLst>
                                  <p:childTnLst>
                                    <p:set>
                                      <p:cBhvr>
                                        <p:cTn id="18" dur="1" fill="hold">
                                          <p:stCondLst>
                                            <p:cond delay="0"/>
                                          </p:stCondLst>
                                        </p:cTn>
                                        <p:tgtEl>
                                          <p:spTgt spid="306179">
                                            <p:txEl>
                                              <p:pRg st="3" end="3"/>
                                            </p:txEl>
                                          </p:spTgt>
                                        </p:tgtEl>
                                        <p:attrNameLst>
                                          <p:attrName>style.visibility</p:attrName>
                                        </p:attrNameLst>
                                      </p:cBhvr>
                                      <p:to>
                                        <p:strVal val="visible"/>
                                      </p:to>
                                    </p:set>
                                    <p:animEffect transition="in" filter="wipe(left)">
                                      <p:cBhvr>
                                        <p:cTn id="19" dur="500"/>
                                        <p:tgtEl>
                                          <p:spTgt spid="306179">
                                            <p:txEl>
                                              <p:pRg st="3" end="3"/>
                                            </p:txEl>
                                          </p:spTgt>
                                        </p:tgtEl>
                                      </p:cBhvr>
                                    </p:animEffect>
                                  </p:childTnLst>
                                </p:cTn>
                              </p:par>
                            </p:childTnLst>
                          </p:cTn>
                        </p:par>
                        <p:par>
                          <p:cTn id="20" fill="hold" nodeType="afterGroup">
                            <p:stCondLst>
                              <p:cond delay="2000"/>
                            </p:stCondLst>
                            <p:childTnLst>
                              <p:par>
                                <p:cTn id="21" presetID="22" presetClass="entr" presetSubtype="8" fill="hold" grpId="0" nodeType="afterEffect">
                                  <p:stCondLst>
                                    <p:cond delay="0"/>
                                  </p:stCondLst>
                                  <p:childTnLst>
                                    <p:set>
                                      <p:cBhvr>
                                        <p:cTn id="22" dur="1" fill="hold">
                                          <p:stCondLst>
                                            <p:cond delay="0"/>
                                          </p:stCondLst>
                                        </p:cTn>
                                        <p:tgtEl>
                                          <p:spTgt spid="306179">
                                            <p:txEl>
                                              <p:pRg st="4" end="4"/>
                                            </p:txEl>
                                          </p:spTgt>
                                        </p:tgtEl>
                                        <p:attrNameLst>
                                          <p:attrName>style.visibility</p:attrName>
                                        </p:attrNameLst>
                                      </p:cBhvr>
                                      <p:to>
                                        <p:strVal val="visible"/>
                                      </p:to>
                                    </p:set>
                                    <p:animEffect transition="in" filter="wipe(left)">
                                      <p:cBhvr>
                                        <p:cTn id="23" dur="500"/>
                                        <p:tgtEl>
                                          <p:spTgt spid="306179">
                                            <p:txEl>
                                              <p:pRg st="4" end="4"/>
                                            </p:txEl>
                                          </p:spTgt>
                                        </p:tgtEl>
                                      </p:cBhvr>
                                    </p:animEffect>
                                  </p:childTnLst>
                                </p:cTn>
                              </p:par>
                            </p:childTnLst>
                          </p:cTn>
                        </p:par>
                        <p:par>
                          <p:cTn id="24" fill="hold" nodeType="afterGroup">
                            <p:stCondLst>
                              <p:cond delay="2500"/>
                            </p:stCondLst>
                            <p:childTnLst>
                              <p:par>
                                <p:cTn id="25" presetID="22" presetClass="entr" presetSubtype="8" fill="hold" grpId="0" nodeType="afterEffect">
                                  <p:stCondLst>
                                    <p:cond delay="0"/>
                                  </p:stCondLst>
                                  <p:childTnLst>
                                    <p:set>
                                      <p:cBhvr>
                                        <p:cTn id="26" dur="1" fill="hold">
                                          <p:stCondLst>
                                            <p:cond delay="0"/>
                                          </p:stCondLst>
                                        </p:cTn>
                                        <p:tgtEl>
                                          <p:spTgt spid="306179">
                                            <p:txEl>
                                              <p:pRg st="5" end="5"/>
                                            </p:txEl>
                                          </p:spTgt>
                                        </p:tgtEl>
                                        <p:attrNameLst>
                                          <p:attrName>style.visibility</p:attrName>
                                        </p:attrNameLst>
                                      </p:cBhvr>
                                      <p:to>
                                        <p:strVal val="visible"/>
                                      </p:to>
                                    </p:set>
                                    <p:animEffect transition="in" filter="wipe(left)">
                                      <p:cBhvr>
                                        <p:cTn id="27" dur="500"/>
                                        <p:tgtEl>
                                          <p:spTgt spid="306179">
                                            <p:txEl>
                                              <p:pRg st="5" end="5"/>
                                            </p:txEl>
                                          </p:spTgt>
                                        </p:tgtEl>
                                      </p:cBhvr>
                                    </p:animEffect>
                                  </p:childTnLst>
                                </p:cTn>
                              </p:par>
                            </p:childTnLst>
                          </p:cTn>
                        </p:par>
                        <p:par>
                          <p:cTn id="28" fill="hold" nodeType="afterGroup">
                            <p:stCondLst>
                              <p:cond delay="3000"/>
                            </p:stCondLst>
                            <p:childTnLst>
                              <p:par>
                                <p:cTn id="29" presetID="22" presetClass="entr" presetSubtype="8" fill="hold" grpId="0" nodeType="afterEffect">
                                  <p:stCondLst>
                                    <p:cond delay="0"/>
                                  </p:stCondLst>
                                  <p:childTnLst>
                                    <p:set>
                                      <p:cBhvr>
                                        <p:cTn id="30" dur="1" fill="hold">
                                          <p:stCondLst>
                                            <p:cond delay="0"/>
                                          </p:stCondLst>
                                        </p:cTn>
                                        <p:tgtEl>
                                          <p:spTgt spid="306179">
                                            <p:txEl>
                                              <p:pRg st="6" end="6"/>
                                            </p:txEl>
                                          </p:spTgt>
                                        </p:tgtEl>
                                        <p:attrNameLst>
                                          <p:attrName>style.visibility</p:attrName>
                                        </p:attrNameLst>
                                      </p:cBhvr>
                                      <p:to>
                                        <p:strVal val="visible"/>
                                      </p:to>
                                    </p:set>
                                    <p:animEffect transition="in" filter="wipe(left)">
                                      <p:cBhvr>
                                        <p:cTn id="31" dur="500"/>
                                        <p:tgtEl>
                                          <p:spTgt spid="306179">
                                            <p:txEl>
                                              <p:pRg st="6" end="6"/>
                                            </p:txEl>
                                          </p:spTgt>
                                        </p:tgtEl>
                                      </p:cBhvr>
                                    </p:animEffect>
                                  </p:childTnLst>
                                </p:cTn>
                              </p:par>
                            </p:childTnLst>
                          </p:cTn>
                        </p:par>
                        <p:par>
                          <p:cTn id="32" fill="hold" nodeType="afterGroup">
                            <p:stCondLst>
                              <p:cond delay="3500"/>
                            </p:stCondLst>
                            <p:childTnLst>
                              <p:par>
                                <p:cTn id="33" presetID="22" presetClass="entr" presetSubtype="8" fill="hold" grpId="0" nodeType="afterEffect">
                                  <p:stCondLst>
                                    <p:cond delay="0"/>
                                  </p:stCondLst>
                                  <p:childTnLst>
                                    <p:set>
                                      <p:cBhvr>
                                        <p:cTn id="34" dur="1" fill="hold">
                                          <p:stCondLst>
                                            <p:cond delay="0"/>
                                          </p:stCondLst>
                                        </p:cTn>
                                        <p:tgtEl>
                                          <p:spTgt spid="306179">
                                            <p:txEl>
                                              <p:pRg st="7" end="7"/>
                                            </p:txEl>
                                          </p:spTgt>
                                        </p:tgtEl>
                                        <p:attrNameLst>
                                          <p:attrName>style.visibility</p:attrName>
                                        </p:attrNameLst>
                                      </p:cBhvr>
                                      <p:to>
                                        <p:strVal val="visible"/>
                                      </p:to>
                                    </p:set>
                                    <p:animEffect transition="in" filter="wipe(left)">
                                      <p:cBhvr>
                                        <p:cTn id="35" dur="500"/>
                                        <p:tgtEl>
                                          <p:spTgt spid="306179">
                                            <p:txEl>
                                              <p:pRg st="7" end="7"/>
                                            </p:txEl>
                                          </p:spTgt>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4" presetClass="entr" presetSubtype="32" fill="hold" grpId="0" nodeType="clickEffect">
                                  <p:stCondLst>
                                    <p:cond delay="0"/>
                                  </p:stCondLst>
                                  <p:childTnLst>
                                    <p:set>
                                      <p:cBhvr>
                                        <p:cTn id="39" dur="1" fill="hold">
                                          <p:stCondLst>
                                            <p:cond delay="0"/>
                                          </p:stCondLst>
                                        </p:cTn>
                                        <p:tgtEl>
                                          <p:spTgt spid="306183"/>
                                        </p:tgtEl>
                                        <p:attrNameLst>
                                          <p:attrName>style.visibility</p:attrName>
                                        </p:attrNameLst>
                                      </p:cBhvr>
                                      <p:to>
                                        <p:strVal val="visible"/>
                                      </p:to>
                                    </p:set>
                                    <p:animEffect transition="in" filter="box(out)">
                                      <p:cBhvr>
                                        <p:cTn id="40" dur="500"/>
                                        <p:tgtEl>
                                          <p:spTgt spid="306183"/>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19" presetClass="entr" presetSubtype="10" fill="hold" grpId="0" nodeType="clickEffect">
                                  <p:stCondLst>
                                    <p:cond delay="0"/>
                                  </p:stCondLst>
                                  <p:childTnLst>
                                    <p:set>
                                      <p:cBhvr>
                                        <p:cTn id="44" dur="1" fill="hold">
                                          <p:stCondLst>
                                            <p:cond delay="0"/>
                                          </p:stCondLst>
                                        </p:cTn>
                                        <p:tgtEl>
                                          <p:spTgt spid="306180"/>
                                        </p:tgtEl>
                                        <p:attrNameLst>
                                          <p:attrName>style.visibility</p:attrName>
                                        </p:attrNameLst>
                                      </p:cBhvr>
                                      <p:to>
                                        <p:strVal val="visible"/>
                                      </p:to>
                                    </p:set>
                                    <p:anim calcmode="lin" valueType="num">
                                      <p:cBhvr>
                                        <p:cTn id="45" dur="5000" fill="hold"/>
                                        <p:tgtEl>
                                          <p:spTgt spid="306180"/>
                                        </p:tgtEl>
                                        <p:attrNameLst>
                                          <p:attrName>ppt_w</p:attrName>
                                        </p:attrNameLst>
                                      </p:cBhvr>
                                      <p:tavLst>
                                        <p:tav tm="0" fmla="#ppt_w*sin(2.5*pi*$)">
                                          <p:val>
                                            <p:fltVal val="0"/>
                                          </p:val>
                                        </p:tav>
                                        <p:tav tm="100000">
                                          <p:val>
                                            <p:fltVal val="1"/>
                                          </p:val>
                                        </p:tav>
                                      </p:tavLst>
                                    </p:anim>
                                    <p:anim calcmode="lin" valueType="num">
                                      <p:cBhvr>
                                        <p:cTn id="46" dur="5000" fill="hold"/>
                                        <p:tgtEl>
                                          <p:spTgt spid="306180"/>
                                        </p:tgtEl>
                                        <p:attrNameLst>
                                          <p:attrName>ppt_h</p:attrName>
                                        </p:attrNameLst>
                                      </p:cBhvr>
                                      <p:tavLst>
                                        <p:tav tm="0">
                                          <p:val>
                                            <p:strVal val="#ppt_h"/>
                                          </p:val>
                                        </p:tav>
                                        <p:tav tm="100000">
                                          <p:val>
                                            <p:strVal val="#ppt_h"/>
                                          </p:val>
                                        </p:tav>
                                      </p:tavLst>
                                    </p:anim>
                                  </p:childTnLst>
                                </p:cTn>
                              </p:par>
                            </p:childTnLst>
                          </p:cTn>
                        </p:par>
                      </p:childTnLst>
                    </p:cTn>
                  </p:par>
                  <p:par>
                    <p:cTn id="47" fill="hold" nodeType="clickPar">
                      <p:stCondLst>
                        <p:cond delay="indefinite"/>
                      </p:stCondLst>
                      <p:childTnLst>
                        <p:par>
                          <p:cTn id="48" fill="hold" nodeType="withGroup">
                            <p:stCondLst>
                              <p:cond delay="0"/>
                            </p:stCondLst>
                            <p:childTnLst>
                              <p:par>
                                <p:cTn id="49" presetID="19" presetClass="entr" presetSubtype="10" fill="hold" grpId="0" nodeType="clickEffect">
                                  <p:stCondLst>
                                    <p:cond delay="0"/>
                                  </p:stCondLst>
                                  <p:childTnLst>
                                    <p:set>
                                      <p:cBhvr>
                                        <p:cTn id="50" dur="1" fill="hold">
                                          <p:stCondLst>
                                            <p:cond delay="0"/>
                                          </p:stCondLst>
                                        </p:cTn>
                                        <p:tgtEl>
                                          <p:spTgt spid="306181"/>
                                        </p:tgtEl>
                                        <p:attrNameLst>
                                          <p:attrName>style.visibility</p:attrName>
                                        </p:attrNameLst>
                                      </p:cBhvr>
                                      <p:to>
                                        <p:strVal val="visible"/>
                                      </p:to>
                                    </p:set>
                                    <p:anim calcmode="lin" valueType="num">
                                      <p:cBhvr>
                                        <p:cTn id="51" dur="5000" fill="hold"/>
                                        <p:tgtEl>
                                          <p:spTgt spid="306181"/>
                                        </p:tgtEl>
                                        <p:attrNameLst>
                                          <p:attrName>ppt_w</p:attrName>
                                        </p:attrNameLst>
                                      </p:cBhvr>
                                      <p:tavLst>
                                        <p:tav tm="0" fmla="#ppt_w*sin(2.5*pi*$)">
                                          <p:val>
                                            <p:fltVal val="0"/>
                                          </p:val>
                                        </p:tav>
                                        <p:tav tm="100000">
                                          <p:val>
                                            <p:fltVal val="1"/>
                                          </p:val>
                                        </p:tav>
                                      </p:tavLst>
                                    </p:anim>
                                    <p:anim calcmode="lin" valueType="num">
                                      <p:cBhvr>
                                        <p:cTn id="52" dur="5000" fill="hold"/>
                                        <p:tgtEl>
                                          <p:spTgt spid="306181"/>
                                        </p:tgtEl>
                                        <p:attrNameLst>
                                          <p:attrName>ppt_h</p:attrName>
                                        </p:attrNameLst>
                                      </p:cBhvr>
                                      <p:tavLst>
                                        <p:tav tm="0">
                                          <p:val>
                                            <p:strVal val="#ppt_h"/>
                                          </p:val>
                                        </p:tav>
                                        <p:tav tm="100000">
                                          <p:val>
                                            <p:strVal val="#ppt_h"/>
                                          </p:val>
                                        </p:tav>
                                      </p:tavLst>
                                    </p:anim>
                                  </p:childTnLst>
                                </p:cTn>
                              </p:par>
                            </p:childTnLst>
                          </p:cTn>
                        </p:par>
                      </p:childTnLst>
                    </p:cTn>
                  </p:par>
                  <p:par>
                    <p:cTn id="53" fill="hold" nodeType="clickPar">
                      <p:stCondLst>
                        <p:cond delay="indefinite"/>
                      </p:stCondLst>
                      <p:childTnLst>
                        <p:par>
                          <p:cTn id="54" fill="hold" nodeType="withGroup">
                            <p:stCondLst>
                              <p:cond delay="0"/>
                            </p:stCondLst>
                            <p:childTnLst>
                              <p:par>
                                <p:cTn id="55" presetID="19" presetClass="entr" presetSubtype="10" fill="hold" grpId="0" nodeType="clickEffect">
                                  <p:stCondLst>
                                    <p:cond delay="0"/>
                                  </p:stCondLst>
                                  <p:childTnLst>
                                    <p:set>
                                      <p:cBhvr>
                                        <p:cTn id="56" dur="1" fill="hold">
                                          <p:stCondLst>
                                            <p:cond delay="0"/>
                                          </p:stCondLst>
                                        </p:cTn>
                                        <p:tgtEl>
                                          <p:spTgt spid="306182"/>
                                        </p:tgtEl>
                                        <p:attrNameLst>
                                          <p:attrName>style.visibility</p:attrName>
                                        </p:attrNameLst>
                                      </p:cBhvr>
                                      <p:to>
                                        <p:strVal val="visible"/>
                                      </p:to>
                                    </p:set>
                                    <p:anim calcmode="lin" valueType="num">
                                      <p:cBhvr>
                                        <p:cTn id="57" dur="5000" fill="hold"/>
                                        <p:tgtEl>
                                          <p:spTgt spid="306182"/>
                                        </p:tgtEl>
                                        <p:attrNameLst>
                                          <p:attrName>ppt_w</p:attrName>
                                        </p:attrNameLst>
                                      </p:cBhvr>
                                      <p:tavLst>
                                        <p:tav tm="0" fmla="#ppt_w*sin(2.5*pi*$)">
                                          <p:val>
                                            <p:fltVal val="0"/>
                                          </p:val>
                                        </p:tav>
                                        <p:tav tm="100000">
                                          <p:val>
                                            <p:fltVal val="1"/>
                                          </p:val>
                                        </p:tav>
                                      </p:tavLst>
                                    </p:anim>
                                    <p:anim calcmode="lin" valueType="num">
                                      <p:cBhvr>
                                        <p:cTn id="58" dur="5000" fill="hold"/>
                                        <p:tgtEl>
                                          <p:spTgt spid="306182"/>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6179" grpId="0" build="p" bldLvl="2" autoUpdateAnimBg="0" advAuto="0"/>
      <p:bldP spid="306180" grpId="0" animBg="1"/>
      <p:bldP spid="306181" grpId="0" animBg="1"/>
      <p:bldP spid="306182" grpId="0" animBg="1"/>
      <p:bldP spid="306183" grpId="0" animBg="1" autoUpdateAnimBg="0"/>
    </p:bld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202" name="Rectangle 2"/>
          <p:cNvSpPr>
            <a:spLocks noGrp="1" noChangeArrowheads="1"/>
          </p:cNvSpPr>
          <p:nvPr>
            <p:ph type="title"/>
          </p:nvPr>
        </p:nvSpPr>
        <p:spPr/>
        <p:txBody>
          <a:bodyPr/>
          <a:lstStyle/>
          <a:p>
            <a:r>
              <a:rPr lang="de-DE" altLang="de-DE"/>
              <a:t>Analyseverfahren 1b</a:t>
            </a:r>
          </a:p>
        </p:txBody>
      </p:sp>
      <p:sp>
        <p:nvSpPr>
          <p:cNvPr id="307203" name="Rectangle 3"/>
          <p:cNvSpPr>
            <a:spLocks noGrp="1" noChangeArrowheads="1"/>
          </p:cNvSpPr>
          <p:nvPr>
            <p:ph type="body" idx="1"/>
          </p:nvPr>
        </p:nvSpPr>
        <p:spPr>
          <a:xfrm>
            <a:off x="762000" y="1600200"/>
            <a:ext cx="8077200" cy="4495800"/>
          </a:xfrm>
        </p:spPr>
        <p:txBody>
          <a:bodyPr/>
          <a:lstStyle/>
          <a:p>
            <a:pPr marL="2606675" indent="-2606675" defTabSz="1339850">
              <a:buFont typeface="Wingdings 2" pitchFamily="18" charset="2"/>
              <a:buNone/>
            </a:pPr>
            <a:r>
              <a:rPr lang="de-DE" altLang="de-DE" dirty="0">
                <a:cs typeface="Times New Roman" pitchFamily="18" charset="0"/>
              </a:rPr>
              <a:t>Trennungsverfahren 1a. (identische Umgebungen)</a:t>
            </a:r>
          </a:p>
          <a:p>
            <a:pPr marL="2606675" indent="-2606675" algn="just" defTabSz="1339850">
              <a:buFont typeface="Wingdings 2" pitchFamily="18" charset="2"/>
              <a:buNone/>
            </a:pPr>
            <a:r>
              <a:rPr lang="de-DE" altLang="de-DE" dirty="0">
                <a:cs typeface="Times New Roman" pitchFamily="18" charset="0"/>
              </a:rPr>
              <a:t>Für </a:t>
            </a:r>
            <a:r>
              <a:rPr lang="de-DE" altLang="de-DE" dirty="0">
                <a:solidFill>
                  <a:srgbClr val="009999"/>
                </a:solidFill>
                <a:cs typeface="Times New Roman" pitchFamily="18" charset="0"/>
              </a:rPr>
              <a:t>[s]</a:t>
            </a:r>
            <a:r>
              <a:rPr lang="de-DE" altLang="de-DE" dirty="0">
                <a:cs typeface="Times New Roman" pitchFamily="18" charset="0"/>
              </a:rPr>
              <a:t> und </a:t>
            </a:r>
            <a:r>
              <a:rPr lang="de-DE" altLang="de-DE" dirty="0">
                <a:solidFill>
                  <a:srgbClr val="009999"/>
                </a:solidFill>
                <a:cs typeface="Times New Roman" pitchFamily="18" charset="0"/>
              </a:rPr>
              <a:t>[z]:</a:t>
            </a:r>
          </a:p>
          <a:p>
            <a:pPr marL="2606675" indent="-2606675" algn="just" defTabSz="1339850">
              <a:buFont typeface="Wingdings 2" pitchFamily="18" charset="2"/>
              <a:buNone/>
            </a:pPr>
            <a:r>
              <a:rPr lang="de-DE" altLang="de-DE" dirty="0">
                <a:cs typeface="Times New Roman" pitchFamily="18" charset="0"/>
              </a:rPr>
              <a:t>Umgebungen:	identisch</a:t>
            </a:r>
          </a:p>
          <a:p>
            <a:pPr marL="2606675" indent="-2606675" algn="just" defTabSz="1339850">
              <a:buFont typeface="Wingdings 2" pitchFamily="18" charset="2"/>
              <a:buNone/>
            </a:pPr>
            <a:r>
              <a:rPr lang="de-DE" altLang="de-DE" dirty="0">
                <a:cs typeface="Times New Roman" pitchFamily="18" charset="0"/>
              </a:rPr>
              <a:t>Belege:	</a:t>
            </a:r>
            <a:r>
              <a:rPr lang="de-DE" altLang="de-DE" dirty="0">
                <a:solidFill>
                  <a:srgbClr val="009999"/>
                </a:solidFill>
                <a:cs typeface="Times New Roman" pitchFamily="18" charset="0"/>
              </a:rPr>
              <a:t>[</a:t>
            </a:r>
            <a:r>
              <a:rPr lang="de-DE" altLang="de-DE" dirty="0" err="1">
                <a:solidFill>
                  <a:srgbClr val="009999"/>
                </a:solidFill>
                <a:cs typeface="Times New Roman" pitchFamily="18" charset="0"/>
              </a:rPr>
              <a:t>sama</a:t>
            </a:r>
            <a:r>
              <a:rPr lang="de-DE" altLang="de-DE" dirty="0">
                <a:solidFill>
                  <a:srgbClr val="009999"/>
                </a:solidFill>
                <a:cs typeface="Times New Roman" pitchFamily="18" charset="0"/>
              </a:rPr>
              <a:t>] 'Mann' – [</a:t>
            </a:r>
            <a:r>
              <a:rPr lang="de-DE" altLang="de-DE" dirty="0" err="1">
                <a:solidFill>
                  <a:srgbClr val="009999"/>
                </a:solidFill>
                <a:cs typeface="Times New Roman" pitchFamily="18" charset="0"/>
              </a:rPr>
              <a:t>zama</a:t>
            </a:r>
            <a:r>
              <a:rPr lang="de-DE" altLang="de-DE" dirty="0">
                <a:solidFill>
                  <a:srgbClr val="009999"/>
                </a:solidFill>
                <a:cs typeface="Times New Roman" pitchFamily="18" charset="0"/>
              </a:rPr>
              <a:t>] 'Saat'</a:t>
            </a:r>
          </a:p>
          <a:p>
            <a:pPr marL="2606675" indent="-2606675" defTabSz="1339850">
              <a:buFont typeface="Wingdings 2" pitchFamily="18" charset="2"/>
              <a:buNone/>
            </a:pPr>
            <a:r>
              <a:rPr lang="de-DE" altLang="de-DE" dirty="0">
                <a:cs typeface="Times New Roman" pitchFamily="18" charset="0"/>
              </a:rPr>
              <a:t>Folgerung:	</a:t>
            </a:r>
            <a:r>
              <a:rPr lang="de-DE" altLang="de-DE" dirty="0">
                <a:solidFill>
                  <a:srgbClr val="009999"/>
                </a:solidFill>
                <a:cs typeface="Times New Roman" pitchFamily="18" charset="0"/>
              </a:rPr>
              <a:t>[s]</a:t>
            </a:r>
            <a:r>
              <a:rPr lang="de-DE" altLang="de-DE" dirty="0">
                <a:cs typeface="Times New Roman" pitchFamily="18" charset="0"/>
              </a:rPr>
              <a:t> und </a:t>
            </a:r>
            <a:r>
              <a:rPr lang="de-DE" altLang="de-DE" dirty="0">
                <a:solidFill>
                  <a:srgbClr val="009999"/>
                </a:solidFill>
                <a:cs typeface="Times New Roman" pitchFamily="18" charset="0"/>
              </a:rPr>
              <a:t>[z]</a:t>
            </a:r>
            <a:r>
              <a:rPr lang="de-DE" altLang="de-DE" dirty="0">
                <a:cs typeface="Times New Roman" pitchFamily="18" charset="0"/>
              </a:rPr>
              <a:t> gehören zu verschiedenen Phonemen  </a:t>
            </a:r>
            <a:r>
              <a:rPr lang="de-DE" altLang="de-DE" dirty="0">
                <a:solidFill>
                  <a:srgbClr val="009999"/>
                </a:solidFill>
                <a:cs typeface="Times New Roman" pitchFamily="18" charset="0"/>
              </a:rPr>
              <a:t>/s/ - /z/</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07203">
                                            <p:txEl>
                                              <p:pRg st="0" end="0"/>
                                            </p:txEl>
                                          </p:spTgt>
                                        </p:tgtEl>
                                        <p:attrNameLst>
                                          <p:attrName>style.visibility</p:attrName>
                                        </p:attrNameLst>
                                      </p:cBhvr>
                                      <p:to>
                                        <p:strVal val="visible"/>
                                      </p:to>
                                    </p:set>
                                    <p:animEffect transition="in" filter="wipe(left)">
                                      <p:cBhvr>
                                        <p:cTn id="7" dur="500"/>
                                        <p:tgtEl>
                                          <p:spTgt spid="30720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07203">
                                            <p:txEl>
                                              <p:pRg st="1" end="1"/>
                                            </p:txEl>
                                          </p:spTgt>
                                        </p:tgtEl>
                                        <p:attrNameLst>
                                          <p:attrName>style.visibility</p:attrName>
                                        </p:attrNameLst>
                                      </p:cBhvr>
                                      <p:to>
                                        <p:strVal val="visible"/>
                                      </p:to>
                                    </p:set>
                                    <p:animEffect transition="in" filter="wipe(left)">
                                      <p:cBhvr>
                                        <p:cTn id="12" dur="500"/>
                                        <p:tgtEl>
                                          <p:spTgt spid="30720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07203">
                                            <p:txEl>
                                              <p:pRg st="2" end="2"/>
                                            </p:txEl>
                                          </p:spTgt>
                                        </p:tgtEl>
                                        <p:attrNameLst>
                                          <p:attrName>style.visibility</p:attrName>
                                        </p:attrNameLst>
                                      </p:cBhvr>
                                      <p:to>
                                        <p:strVal val="visible"/>
                                      </p:to>
                                    </p:set>
                                    <p:animEffect transition="in" filter="wipe(left)">
                                      <p:cBhvr>
                                        <p:cTn id="17" dur="500"/>
                                        <p:tgtEl>
                                          <p:spTgt spid="307203">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07203">
                                            <p:txEl>
                                              <p:pRg st="3" end="3"/>
                                            </p:txEl>
                                          </p:spTgt>
                                        </p:tgtEl>
                                        <p:attrNameLst>
                                          <p:attrName>style.visibility</p:attrName>
                                        </p:attrNameLst>
                                      </p:cBhvr>
                                      <p:to>
                                        <p:strVal val="visible"/>
                                      </p:to>
                                    </p:set>
                                    <p:animEffect transition="in" filter="wipe(left)">
                                      <p:cBhvr>
                                        <p:cTn id="22" dur="500"/>
                                        <p:tgtEl>
                                          <p:spTgt spid="307203">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07203">
                                            <p:txEl>
                                              <p:pRg st="4" end="4"/>
                                            </p:txEl>
                                          </p:spTgt>
                                        </p:tgtEl>
                                        <p:attrNameLst>
                                          <p:attrName>style.visibility</p:attrName>
                                        </p:attrNameLst>
                                      </p:cBhvr>
                                      <p:to>
                                        <p:strVal val="visible"/>
                                      </p:to>
                                    </p:set>
                                    <p:animEffect transition="in" filter="wipe(left)">
                                      <p:cBhvr>
                                        <p:cTn id="27" dur="500"/>
                                        <p:tgtEl>
                                          <p:spTgt spid="30720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03" grpId="0" build="p" bldLvl="2" autoUpdateAnimBg="0"/>
    </p:bld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8226" name="Rectangle 2"/>
          <p:cNvSpPr>
            <a:spLocks noGrp="1" noChangeArrowheads="1"/>
          </p:cNvSpPr>
          <p:nvPr>
            <p:ph type="title"/>
          </p:nvPr>
        </p:nvSpPr>
        <p:spPr/>
        <p:txBody>
          <a:bodyPr/>
          <a:lstStyle/>
          <a:p>
            <a:r>
              <a:rPr lang="de-DE" altLang="de-DE"/>
              <a:t>Analyseverfahren 1b: analoge Umgebungen</a:t>
            </a:r>
          </a:p>
        </p:txBody>
      </p:sp>
      <p:sp>
        <p:nvSpPr>
          <p:cNvPr id="308227" name="Rectangle 3"/>
          <p:cNvSpPr>
            <a:spLocks noGrp="1" noChangeArrowheads="1"/>
          </p:cNvSpPr>
          <p:nvPr>
            <p:ph type="body" idx="1"/>
          </p:nvPr>
        </p:nvSpPr>
        <p:spPr>
          <a:xfrm>
            <a:off x="762000" y="1600200"/>
            <a:ext cx="8077200" cy="4495800"/>
          </a:xfrm>
        </p:spPr>
        <p:txBody>
          <a:bodyPr/>
          <a:lstStyle/>
          <a:p>
            <a:pPr marL="457200" indent="-457200" algn="just" defTabSz="1339850">
              <a:lnSpc>
                <a:spcPct val="90000"/>
              </a:lnSpc>
              <a:buClr>
                <a:schemeClr val="tx1"/>
              </a:buClr>
              <a:buFont typeface="Wingdings" pitchFamily="2" charset="2"/>
              <a:buAutoNum type="arabicParenBoth"/>
            </a:pPr>
            <a:r>
              <a:rPr lang="de-DE" altLang="de-DE">
                <a:cs typeface="Times New Roman" pitchFamily="18" charset="0"/>
              </a:rPr>
              <a:t>Stelle fest, von welcher Art der phonetische Unterschied zwischen den Lauten eines verd</a:t>
            </a:r>
            <a:r>
              <a:rPr lang="de-DE" altLang="de-DE">
                <a:latin typeface="Arial"/>
                <a:cs typeface="Times New Roman" pitchFamily="18" charset="0"/>
              </a:rPr>
              <a:t>ä</a:t>
            </a:r>
            <a:r>
              <a:rPr lang="de-DE" altLang="de-DE">
                <a:cs typeface="Times New Roman" pitchFamily="18" charset="0"/>
              </a:rPr>
              <a:t>chtigen Paars ist.</a:t>
            </a:r>
          </a:p>
          <a:p>
            <a:pPr marL="457200" indent="-457200" algn="just" defTabSz="1339850">
              <a:lnSpc>
                <a:spcPct val="90000"/>
              </a:lnSpc>
              <a:buClr>
                <a:schemeClr val="tx1"/>
              </a:buClr>
              <a:buFont typeface="Wingdings" pitchFamily="2" charset="2"/>
              <a:buAutoNum type="arabicParenBoth"/>
            </a:pPr>
            <a:r>
              <a:rPr lang="de-DE" altLang="de-DE">
                <a:cs typeface="Times New Roman" pitchFamily="18" charset="0"/>
              </a:rPr>
              <a:t>W</a:t>
            </a:r>
            <a:r>
              <a:rPr lang="de-DE" altLang="de-DE">
                <a:latin typeface="Arial"/>
                <a:cs typeface="Times New Roman" pitchFamily="18" charset="0"/>
              </a:rPr>
              <a:t>ä</a:t>
            </a:r>
            <a:r>
              <a:rPr lang="de-DE" altLang="de-DE">
                <a:cs typeface="Times New Roman" pitchFamily="18" charset="0"/>
              </a:rPr>
              <a:t>hle Belege mit den </a:t>
            </a:r>
            <a:r>
              <a:rPr lang="de-DE" altLang="de-DE">
                <a:latin typeface="Arial"/>
                <a:cs typeface="Times New Roman" pitchFamily="18" charset="0"/>
              </a:rPr>
              <a:t>ä</a:t>
            </a:r>
            <a:r>
              <a:rPr lang="de-DE" altLang="de-DE">
                <a:cs typeface="Times New Roman" pitchFamily="18" charset="0"/>
              </a:rPr>
              <a:t>hnlichsten Umgebungen aus, in denen die Segmente vorkommen.</a:t>
            </a:r>
          </a:p>
          <a:p>
            <a:pPr marL="457200" indent="-457200" algn="just" defTabSz="1339850">
              <a:lnSpc>
                <a:spcPct val="90000"/>
              </a:lnSpc>
              <a:buClr>
                <a:schemeClr val="tx1"/>
              </a:buClr>
              <a:buFont typeface="Wingdings" pitchFamily="2" charset="2"/>
              <a:buAutoNum type="arabicParenBoth"/>
            </a:pPr>
            <a:r>
              <a:rPr lang="de-DE" altLang="de-DE">
                <a:cs typeface="Times New Roman" pitchFamily="18" charset="0"/>
              </a:rPr>
              <a:t>Stelle fest, von welcher Art die Unterschiede der Umgebungen sind, und zwar</a:t>
            </a:r>
          </a:p>
          <a:p>
            <a:pPr marL="1146175" lvl="1" indent="-479425" algn="just" defTabSz="1339850">
              <a:lnSpc>
                <a:spcPct val="90000"/>
              </a:lnSpc>
              <a:buClr>
                <a:schemeClr val="tx1"/>
              </a:buClr>
              <a:buFont typeface="Wingdings" pitchFamily="2" charset="2"/>
              <a:buAutoNum type="alphaLcParenR"/>
            </a:pPr>
            <a:r>
              <a:rPr lang="de-DE" altLang="de-DE">
                <a:cs typeface="Times New Roman" pitchFamily="18" charset="0"/>
              </a:rPr>
              <a:t>in der unmittelbaren phonetischen Umgebung (Phontypen, die vor oder nach den zu </a:t>
            </a:r>
            <a:r>
              <a:rPr lang="de-DE" altLang="de-DE">
                <a:latin typeface="Arial"/>
                <a:cs typeface="Times New Roman" pitchFamily="18" charset="0"/>
              </a:rPr>
              <a:t>ü</a:t>
            </a:r>
            <a:r>
              <a:rPr lang="de-DE" altLang="de-DE">
                <a:cs typeface="Times New Roman" pitchFamily="18" charset="0"/>
              </a:rPr>
              <a:t>berpr</a:t>
            </a:r>
            <a:r>
              <a:rPr lang="de-DE" altLang="de-DE">
                <a:latin typeface="Arial"/>
                <a:cs typeface="Times New Roman" pitchFamily="18" charset="0"/>
              </a:rPr>
              <a:t>ü</a:t>
            </a:r>
            <a:r>
              <a:rPr lang="de-DE" altLang="de-DE">
                <a:cs typeface="Times New Roman" pitchFamily="18" charset="0"/>
              </a:rPr>
              <a:t>fenden Segmenten stehen), und</a:t>
            </a:r>
          </a:p>
          <a:p>
            <a:pPr marL="1146175" lvl="1" indent="-479425" algn="just" defTabSz="1339850">
              <a:lnSpc>
                <a:spcPct val="90000"/>
              </a:lnSpc>
              <a:buClr>
                <a:schemeClr val="tx1"/>
              </a:buClr>
              <a:buFont typeface="Wingdings" pitchFamily="2" charset="2"/>
              <a:buAutoNum type="alphaLcParenR"/>
            </a:pPr>
            <a:r>
              <a:rPr lang="de-DE" altLang="de-DE">
                <a:cs typeface="Times New Roman" pitchFamily="18" charset="0"/>
              </a:rPr>
              <a:t>in der weiteren phonologischen oder grammatischen Umgebung (Position in der Silbe, </a:t>
            </a:r>
            <a:r>
              <a:rPr lang="de-DE" altLang="de-DE">
                <a:latin typeface="Arial"/>
                <a:cs typeface="Times New Roman" pitchFamily="18" charset="0"/>
              </a:rPr>
              <a:t>Ä</a:t>
            </a:r>
            <a:r>
              <a:rPr lang="de-DE" altLang="de-DE">
                <a:cs typeface="Times New Roman" pitchFamily="18" charset="0"/>
              </a:rPr>
              <a:t>u</a:t>
            </a:r>
            <a:r>
              <a:rPr lang="de-DE" altLang="de-DE">
                <a:latin typeface="Arial"/>
                <a:cs typeface="Times New Roman" pitchFamily="18" charset="0"/>
              </a:rPr>
              <a:t>ß</a:t>
            </a:r>
            <a:r>
              <a:rPr lang="de-DE" altLang="de-DE">
                <a:cs typeface="Times New Roman" pitchFamily="18" charset="0"/>
              </a:rPr>
              <a:t>erung, Akzentgruppe, Wort etc.)</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08227">
                                            <p:txEl>
                                              <p:pRg st="0" end="0"/>
                                            </p:txEl>
                                          </p:spTgt>
                                        </p:tgtEl>
                                        <p:attrNameLst>
                                          <p:attrName>style.visibility</p:attrName>
                                        </p:attrNameLst>
                                      </p:cBhvr>
                                      <p:to>
                                        <p:strVal val="visible"/>
                                      </p:to>
                                    </p:set>
                                    <p:animEffect transition="in" filter="wipe(left)">
                                      <p:cBhvr>
                                        <p:cTn id="7" dur="500"/>
                                        <p:tgtEl>
                                          <p:spTgt spid="30822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08227">
                                            <p:txEl>
                                              <p:pRg st="1" end="1"/>
                                            </p:txEl>
                                          </p:spTgt>
                                        </p:tgtEl>
                                        <p:attrNameLst>
                                          <p:attrName>style.visibility</p:attrName>
                                        </p:attrNameLst>
                                      </p:cBhvr>
                                      <p:to>
                                        <p:strVal val="visible"/>
                                      </p:to>
                                    </p:set>
                                    <p:animEffect transition="in" filter="wipe(left)">
                                      <p:cBhvr>
                                        <p:cTn id="12" dur="500"/>
                                        <p:tgtEl>
                                          <p:spTgt spid="308227">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08227">
                                            <p:txEl>
                                              <p:pRg st="2" end="2"/>
                                            </p:txEl>
                                          </p:spTgt>
                                        </p:tgtEl>
                                        <p:attrNameLst>
                                          <p:attrName>style.visibility</p:attrName>
                                        </p:attrNameLst>
                                      </p:cBhvr>
                                      <p:to>
                                        <p:strVal val="visible"/>
                                      </p:to>
                                    </p:set>
                                    <p:animEffect transition="in" filter="wipe(left)">
                                      <p:cBhvr>
                                        <p:cTn id="17" dur="500"/>
                                        <p:tgtEl>
                                          <p:spTgt spid="308227">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08227">
                                            <p:txEl>
                                              <p:pRg st="3" end="3"/>
                                            </p:txEl>
                                          </p:spTgt>
                                        </p:tgtEl>
                                        <p:attrNameLst>
                                          <p:attrName>style.visibility</p:attrName>
                                        </p:attrNameLst>
                                      </p:cBhvr>
                                      <p:to>
                                        <p:strVal val="visible"/>
                                      </p:to>
                                    </p:set>
                                    <p:animEffect transition="in" filter="wipe(left)">
                                      <p:cBhvr>
                                        <p:cTn id="22" dur="500"/>
                                        <p:tgtEl>
                                          <p:spTgt spid="308227">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08227">
                                            <p:txEl>
                                              <p:pRg st="4" end="4"/>
                                            </p:txEl>
                                          </p:spTgt>
                                        </p:tgtEl>
                                        <p:attrNameLst>
                                          <p:attrName>style.visibility</p:attrName>
                                        </p:attrNameLst>
                                      </p:cBhvr>
                                      <p:to>
                                        <p:strVal val="visible"/>
                                      </p:to>
                                    </p:set>
                                    <p:animEffect transition="in" filter="wipe(left)">
                                      <p:cBhvr>
                                        <p:cTn id="27" dur="500"/>
                                        <p:tgtEl>
                                          <p:spTgt spid="30822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8227" grpId="0" build="p" bldLvl="2" autoUpdateAnimBg="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2626" name="Rectangle 2"/>
          <p:cNvSpPr>
            <a:spLocks noGrp="1" noChangeArrowheads="1"/>
          </p:cNvSpPr>
          <p:nvPr>
            <p:ph type="title"/>
          </p:nvPr>
        </p:nvSpPr>
        <p:spPr/>
        <p:txBody>
          <a:bodyPr/>
          <a:lstStyle/>
          <a:p>
            <a:r>
              <a:rPr lang="de-DE" altLang="de-DE"/>
              <a:t>Kriterien</a:t>
            </a:r>
          </a:p>
        </p:txBody>
      </p:sp>
      <p:sp>
        <p:nvSpPr>
          <p:cNvPr id="282627" name="Rectangle 3"/>
          <p:cNvSpPr>
            <a:spLocks noGrp="1" noChangeArrowheads="1"/>
          </p:cNvSpPr>
          <p:nvPr>
            <p:ph type="body" idx="1"/>
          </p:nvPr>
        </p:nvSpPr>
        <p:spPr/>
        <p:txBody>
          <a:bodyPr/>
          <a:lstStyle/>
          <a:p>
            <a:pPr algn="just"/>
            <a:r>
              <a:rPr lang="de-DE" altLang="de-DE">
                <a:cs typeface="Times New Roman" pitchFamily="18" charset="0"/>
              </a:rPr>
              <a:t>phonetische Ähnlichkeit</a:t>
            </a:r>
          </a:p>
          <a:p>
            <a:pPr algn="just"/>
            <a:r>
              <a:rPr lang="de-DE" altLang="de-DE">
                <a:cs typeface="Times New Roman" pitchFamily="18" charset="0"/>
              </a:rPr>
              <a:t>nicht-kontrastive Distribution</a:t>
            </a:r>
          </a:p>
          <a:p>
            <a:pPr lvl="1" algn="just"/>
            <a:r>
              <a:rPr lang="de-DE" altLang="de-DE">
                <a:cs typeface="Times New Roman" pitchFamily="18" charset="0"/>
              </a:rPr>
              <a:t>freie Variation (fakultative Varianten)</a:t>
            </a:r>
          </a:p>
          <a:p>
            <a:pPr lvl="1" algn="just"/>
            <a:r>
              <a:rPr lang="de-DE" altLang="de-DE">
                <a:cs typeface="Times New Roman" pitchFamily="18" charset="0"/>
              </a:rPr>
              <a:t>komplementäre Verteilung (kombinatorische Varianten)</a:t>
            </a:r>
          </a:p>
          <a:p>
            <a:endParaRPr lang="de-DE" altLang="de-DE"/>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82627">
                                            <p:txEl>
                                              <p:pRg st="0" end="0"/>
                                            </p:txEl>
                                          </p:spTgt>
                                        </p:tgtEl>
                                        <p:attrNameLst>
                                          <p:attrName>style.visibility</p:attrName>
                                        </p:attrNameLst>
                                      </p:cBhvr>
                                      <p:to>
                                        <p:strVal val="visible"/>
                                      </p:to>
                                    </p:set>
                                    <p:animEffect transition="in" filter="wipe(left)">
                                      <p:cBhvr>
                                        <p:cTn id="7" dur="500"/>
                                        <p:tgtEl>
                                          <p:spTgt spid="28262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82627">
                                            <p:txEl>
                                              <p:pRg st="1" end="1"/>
                                            </p:txEl>
                                          </p:spTgt>
                                        </p:tgtEl>
                                        <p:attrNameLst>
                                          <p:attrName>style.visibility</p:attrName>
                                        </p:attrNameLst>
                                      </p:cBhvr>
                                      <p:to>
                                        <p:strVal val="visible"/>
                                      </p:to>
                                    </p:set>
                                    <p:animEffect transition="in" filter="wipe(left)">
                                      <p:cBhvr>
                                        <p:cTn id="12" dur="500"/>
                                        <p:tgtEl>
                                          <p:spTgt spid="282627">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82627">
                                            <p:txEl>
                                              <p:pRg st="2" end="2"/>
                                            </p:txEl>
                                          </p:spTgt>
                                        </p:tgtEl>
                                        <p:attrNameLst>
                                          <p:attrName>style.visibility</p:attrName>
                                        </p:attrNameLst>
                                      </p:cBhvr>
                                      <p:to>
                                        <p:strVal val="visible"/>
                                      </p:to>
                                    </p:set>
                                    <p:animEffect transition="in" filter="wipe(left)">
                                      <p:cBhvr>
                                        <p:cTn id="17" dur="500"/>
                                        <p:tgtEl>
                                          <p:spTgt spid="282627">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282627">
                                            <p:txEl>
                                              <p:pRg st="3" end="3"/>
                                            </p:txEl>
                                          </p:spTgt>
                                        </p:tgtEl>
                                        <p:attrNameLst>
                                          <p:attrName>style.visibility</p:attrName>
                                        </p:attrNameLst>
                                      </p:cBhvr>
                                      <p:to>
                                        <p:strVal val="visible"/>
                                      </p:to>
                                    </p:set>
                                    <p:animEffect transition="in" filter="wipe(left)">
                                      <p:cBhvr>
                                        <p:cTn id="22" dur="500"/>
                                        <p:tgtEl>
                                          <p:spTgt spid="28262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2627" grpId="0" build="p" bldLvl="2" autoUpdateAnimBg="0"/>
    </p:bldLst>
  </p:timing>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9250" name="Rectangle 2"/>
          <p:cNvSpPr>
            <a:spLocks noGrp="1" noChangeArrowheads="1"/>
          </p:cNvSpPr>
          <p:nvPr>
            <p:ph type="title"/>
          </p:nvPr>
        </p:nvSpPr>
        <p:spPr/>
        <p:txBody>
          <a:bodyPr/>
          <a:lstStyle/>
          <a:p>
            <a:r>
              <a:rPr lang="de-DE" altLang="de-DE"/>
              <a:t>Analyseverfahren 1b: analoge Umgebungen</a:t>
            </a:r>
          </a:p>
        </p:txBody>
      </p:sp>
      <p:sp>
        <p:nvSpPr>
          <p:cNvPr id="309251" name="Rectangle 3"/>
          <p:cNvSpPr>
            <a:spLocks noGrp="1" noChangeArrowheads="1"/>
          </p:cNvSpPr>
          <p:nvPr>
            <p:ph type="body" idx="1"/>
          </p:nvPr>
        </p:nvSpPr>
        <p:spPr>
          <a:xfrm>
            <a:off x="762000" y="1600200"/>
            <a:ext cx="8077200" cy="4495800"/>
          </a:xfrm>
        </p:spPr>
        <p:txBody>
          <a:bodyPr/>
          <a:lstStyle/>
          <a:p>
            <a:pPr marL="533400" indent="-533400" algn="just" defTabSz="1339850">
              <a:buClr>
                <a:schemeClr val="tx1"/>
              </a:buClr>
              <a:buFont typeface="Wingdings" pitchFamily="2" charset="2"/>
              <a:buAutoNum type="arabicParenBoth" startAt="4"/>
            </a:pPr>
            <a:r>
              <a:rPr lang="de-DE" altLang="de-DE">
                <a:cs typeface="Times New Roman" pitchFamily="18" charset="0"/>
              </a:rPr>
              <a:t>W</a:t>
            </a:r>
            <a:r>
              <a:rPr lang="de-DE" altLang="de-DE">
                <a:latin typeface="Arial"/>
                <a:cs typeface="Times New Roman" pitchFamily="18" charset="0"/>
              </a:rPr>
              <a:t>ä</a:t>
            </a:r>
            <a:r>
              <a:rPr lang="de-DE" altLang="de-DE">
                <a:cs typeface="Times New Roman" pitchFamily="18" charset="0"/>
              </a:rPr>
              <a:t>hle die plausibelste Hypothese, durch die der Unterschied zwischen den untersuchten Segmenten auf den Einfluss der Umgebungen zur</a:t>
            </a:r>
            <a:r>
              <a:rPr lang="de-DE" altLang="de-DE">
                <a:latin typeface="Arial"/>
                <a:cs typeface="Times New Roman" pitchFamily="18" charset="0"/>
              </a:rPr>
              <a:t>ü</a:t>
            </a:r>
            <a:r>
              <a:rPr lang="de-DE" altLang="de-DE">
                <a:cs typeface="Times New Roman" pitchFamily="18" charset="0"/>
              </a:rPr>
              <a:t>ckgef</a:t>
            </a:r>
            <a:r>
              <a:rPr lang="de-DE" altLang="de-DE">
                <a:latin typeface="Arial"/>
                <a:cs typeface="Times New Roman" pitchFamily="18" charset="0"/>
              </a:rPr>
              <a:t>ü</a:t>
            </a:r>
            <a:r>
              <a:rPr lang="de-DE" altLang="de-DE">
                <a:cs typeface="Times New Roman" pitchFamily="18" charset="0"/>
              </a:rPr>
              <a:t>hrt werden kann</a:t>
            </a:r>
          </a:p>
          <a:p>
            <a:pPr marL="533400" indent="-533400" algn="just" defTabSz="1339850">
              <a:buClr>
                <a:schemeClr val="tx1"/>
              </a:buClr>
              <a:buFont typeface="Wingdings" pitchFamily="2" charset="2"/>
              <a:buAutoNum type="arabicParenBoth" startAt="4"/>
            </a:pPr>
            <a:r>
              <a:rPr lang="de-DE" altLang="de-DE">
                <a:cs typeface="Times New Roman" pitchFamily="18" charset="0"/>
              </a:rPr>
              <a:t>Versuche die Hypothese durch Gegenbeispiele zu widerlegen. Wenn die Hypothese </a:t>
            </a:r>
            <a:r>
              <a:rPr lang="de-DE" altLang="de-DE">
                <a:latin typeface="Arial"/>
                <a:cs typeface="Times New Roman" pitchFamily="18" charset="0"/>
              </a:rPr>
              <a:t>ü</a:t>
            </a:r>
            <a:r>
              <a:rPr lang="de-DE" altLang="de-DE">
                <a:cs typeface="Times New Roman" pitchFamily="18" charset="0"/>
              </a:rPr>
              <a:t>berzeugend zur</a:t>
            </a:r>
            <a:r>
              <a:rPr lang="de-DE" altLang="de-DE">
                <a:latin typeface="Arial"/>
                <a:cs typeface="Times New Roman" pitchFamily="18" charset="0"/>
              </a:rPr>
              <a:t>ü</a:t>
            </a:r>
            <a:r>
              <a:rPr lang="de-DE" altLang="de-DE">
                <a:cs typeface="Times New Roman" pitchFamily="18" charset="0"/>
              </a:rPr>
              <a:t>ckgewiesen werden kann, kontrastieren die Laute in analoger Umgebung. Es kann daher geschlossen werden, dass sie phonematisch verschieden sind.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09251">
                                            <p:txEl>
                                              <p:pRg st="0" end="0"/>
                                            </p:txEl>
                                          </p:spTgt>
                                        </p:tgtEl>
                                        <p:attrNameLst>
                                          <p:attrName>style.visibility</p:attrName>
                                        </p:attrNameLst>
                                      </p:cBhvr>
                                      <p:to>
                                        <p:strVal val="visible"/>
                                      </p:to>
                                    </p:set>
                                    <p:animEffect transition="in" filter="wipe(left)">
                                      <p:cBhvr>
                                        <p:cTn id="7" dur="500"/>
                                        <p:tgtEl>
                                          <p:spTgt spid="30925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09251">
                                            <p:txEl>
                                              <p:pRg st="1" end="1"/>
                                            </p:txEl>
                                          </p:spTgt>
                                        </p:tgtEl>
                                        <p:attrNameLst>
                                          <p:attrName>style.visibility</p:attrName>
                                        </p:attrNameLst>
                                      </p:cBhvr>
                                      <p:to>
                                        <p:strVal val="visible"/>
                                      </p:to>
                                    </p:set>
                                    <p:animEffect transition="in" filter="wipe(left)">
                                      <p:cBhvr>
                                        <p:cTn id="12" dur="500"/>
                                        <p:tgtEl>
                                          <p:spTgt spid="30925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9251" grpId="0" build="p" bldLvl="2" autoUpdateAnimBg="0"/>
    </p:bldLst>
  </p:timing>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0274" name="Rectangle 2"/>
          <p:cNvSpPr>
            <a:spLocks noGrp="1" noChangeArrowheads="1"/>
          </p:cNvSpPr>
          <p:nvPr>
            <p:ph type="title"/>
          </p:nvPr>
        </p:nvSpPr>
        <p:spPr/>
        <p:txBody>
          <a:bodyPr/>
          <a:lstStyle/>
          <a:p>
            <a:r>
              <a:rPr lang="de-DE" altLang="de-DE"/>
              <a:t>Analyseverfahren 1b: analoge Umgebungen</a:t>
            </a:r>
          </a:p>
        </p:txBody>
      </p:sp>
      <p:sp>
        <p:nvSpPr>
          <p:cNvPr id="310275" name="Rectangle 3"/>
          <p:cNvSpPr>
            <a:spLocks noGrp="1" noChangeArrowheads="1"/>
          </p:cNvSpPr>
          <p:nvPr>
            <p:ph type="body" idx="1"/>
          </p:nvPr>
        </p:nvSpPr>
        <p:spPr>
          <a:xfrm>
            <a:off x="762000" y="1600200"/>
            <a:ext cx="8077200" cy="4495800"/>
          </a:xfrm>
        </p:spPr>
        <p:txBody>
          <a:bodyPr/>
          <a:lstStyle/>
          <a:p>
            <a:pPr marL="533400" indent="-533400" algn="just" defTabSz="1339850">
              <a:buClr>
                <a:schemeClr val="tx1"/>
              </a:buClr>
              <a:buFont typeface="Wingdings" pitchFamily="2" charset="2"/>
              <a:buAutoNum type="arabicParenBoth" startAt="6"/>
            </a:pPr>
            <a:r>
              <a:rPr lang="de-DE" altLang="de-DE">
                <a:cs typeface="Times New Roman" pitchFamily="18" charset="0"/>
              </a:rPr>
              <a:t>Wenn die Hypothese nach sorgf</a:t>
            </a:r>
            <a:r>
              <a:rPr lang="de-DE" altLang="de-DE">
                <a:latin typeface="Arial"/>
                <a:cs typeface="Times New Roman" pitchFamily="18" charset="0"/>
              </a:rPr>
              <a:t>ä</a:t>
            </a:r>
            <a:r>
              <a:rPr lang="de-DE" altLang="de-DE">
                <a:cs typeface="Times New Roman" pitchFamily="18" charset="0"/>
              </a:rPr>
              <a:t>ltiger </a:t>
            </a:r>
            <a:r>
              <a:rPr lang="de-DE" altLang="de-DE">
                <a:latin typeface="Arial"/>
                <a:cs typeface="Times New Roman" pitchFamily="18" charset="0"/>
              </a:rPr>
              <a:t>Ü</a:t>
            </a:r>
            <a:r>
              <a:rPr lang="de-DE" altLang="de-DE">
                <a:cs typeface="Times New Roman" pitchFamily="18" charset="0"/>
              </a:rPr>
              <a:t>berpr</a:t>
            </a:r>
            <a:r>
              <a:rPr lang="de-DE" altLang="de-DE">
                <a:latin typeface="Arial"/>
                <a:cs typeface="Times New Roman" pitchFamily="18" charset="0"/>
              </a:rPr>
              <a:t>ü</a:t>
            </a:r>
            <a:r>
              <a:rPr lang="de-DE" altLang="de-DE">
                <a:cs typeface="Times New Roman" pitchFamily="18" charset="0"/>
              </a:rPr>
              <a:t>fung aller Beispiele nicht widerlegt werden kann, ist das analytische Verfahren 2 (Trennung) anzuwenden.</a:t>
            </a:r>
          </a:p>
          <a:p>
            <a:pPr marL="533400" indent="-533400" algn="just" defTabSz="1339850">
              <a:buClr>
                <a:schemeClr val="tx1"/>
              </a:buClr>
              <a:buFont typeface="Wingdings" pitchFamily="2" charset="2"/>
              <a:buAutoNum type="arabicParenBoth" startAt="6"/>
            </a:pPr>
            <a:r>
              <a:rPr lang="de-DE" altLang="de-DE">
                <a:cs typeface="Times New Roman" pitchFamily="18" charset="0"/>
              </a:rPr>
              <a:t>Wenn von vornherein keine vern</a:t>
            </a:r>
            <a:r>
              <a:rPr lang="de-DE" altLang="de-DE">
                <a:latin typeface="Arial"/>
                <a:cs typeface="Times New Roman" pitchFamily="18" charset="0"/>
              </a:rPr>
              <a:t>ü</a:t>
            </a:r>
            <a:r>
              <a:rPr lang="de-DE" altLang="de-DE">
                <a:cs typeface="Times New Roman" pitchFamily="18" charset="0"/>
              </a:rPr>
              <a:t>nftige Hypothese f</a:t>
            </a:r>
            <a:r>
              <a:rPr lang="de-DE" altLang="de-DE">
                <a:latin typeface="Arial"/>
                <a:cs typeface="Times New Roman" pitchFamily="18" charset="0"/>
              </a:rPr>
              <a:t>ü</a:t>
            </a:r>
            <a:r>
              <a:rPr lang="de-DE" altLang="de-DE">
                <a:cs typeface="Times New Roman" pitchFamily="18" charset="0"/>
              </a:rPr>
              <a:t>r den Unterschied gefunden werden konnte, befinden sich die Laute in analoger Stellung.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10275">
                                            <p:txEl>
                                              <p:pRg st="0" end="0"/>
                                            </p:txEl>
                                          </p:spTgt>
                                        </p:tgtEl>
                                        <p:attrNameLst>
                                          <p:attrName>style.visibility</p:attrName>
                                        </p:attrNameLst>
                                      </p:cBhvr>
                                      <p:to>
                                        <p:strVal val="visible"/>
                                      </p:to>
                                    </p:set>
                                    <p:animEffect transition="in" filter="wipe(left)">
                                      <p:cBhvr>
                                        <p:cTn id="7" dur="500"/>
                                        <p:tgtEl>
                                          <p:spTgt spid="31027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10275">
                                            <p:txEl>
                                              <p:pRg st="1" end="1"/>
                                            </p:txEl>
                                          </p:spTgt>
                                        </p:tgtEl>
                                        <p:attrNameLst>
                                          <p:attrName>style.visibility</p:attrName>
                                        </p:attrNameLst>
                                      </p:cBhvr>
                                      <p:to>
                                        <p:strVal val="visible"/>
                                      </p:to>
                                    </p:set>
                                    <p:animEffect transition="in" filter="wipe(left)">
                                      <p:cBhvr>
                                        <p:cTn id="12" dur="500"/>
                                        <p:tgtEl>
                                          <p:spTgt spid="31027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0275" grpId="0" build="p" bldLvl="2" autoUpdateAnimBg="0"/>
    </p:bldLst>
  </p:timing>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1298" name="Rectangle 2"/>
          <p:cNvSpPr>
            <a:spLocks noGrp="1" noChangeArrowheads="1"/>
          </p:cNvSpPr>
          <p:nvPr>
            <p:ph type="title"/>
          </p:nvPr>
        </p:nvSpPr>
        <p:spPr/>
        <p:txBody>
          <a:bodyPr/>
          <a:lstStyle/>
          <a:p>
            <a:r>
              <a:rPr lang="de-DE" altLang="de-DE"/>
              <a:t>Analyseverfahren 1b: analoge Umgebungen</a:t>
            </a:r>
          </a:p>
        </p:txBody>
      </p:sp>
      <p:sp>
        <p:nvSpPr>
          <p:cNvPr id="311299" name="Rectangle 3"/>
          <p:cNvSpPr>
            <a:spLocks noGrp="1" noChangeArrowheads="1"/>
          </p:cNvSpPr>
          <p:nvPr>
            <p:ph type="body" idx="1"/>
          </p:nvPr>
        </p:nvSpPr>
        <p:spPr>
          <a:xfrm>
            <a:off x="762000" y="1600200"/>
            <a:ext cx="8077200" cy="4495800"/>
          </a:xfrm>
        </p:spPr>
        <p:txBody>
          <a:bodyPr/>
          <a:lstStyle/>
          <a:p>
            <a:pPr marL="0" indent="0" defTabSz="1339850">
              <a:buClr>
                <a:schemeClr val="tx1"/>
              </a:buClr>
              <a:buFont typeface="Wingdings 2" pitchFamily="18" charset="2"/>
              <a:buNone/>
            </a:pPr>
            <a:r>
              <a:rPr lang="de-DE" altLang="de-DE" dirty="0">
                <a:cs typeface="Times New Roman" pitchFamily="18" charset="0"/>
              </a:rPr>
              <a:t>Für </a:t>
            </a:r>
            <a:r>
              <a:rPr lang="de-DE" altLang="de-DE" dirty="0">
                <a:solidFill>
                  <a:srgbClr val="009999"/>
                </a:solidFill>
                <a:cs typeface="Times New Roman" pitchFamily="18" charset="0"/>
              </a:rPr>
              <a:t>[e]</a:t>
            </a:r>
            <a:r>
              <a:rPr lang="de-DE" altLang="de-DE" dirty="0">
                <a:cs typeface="Times New Roman" pitchFamily="18" charset="0"/>
              </a:rPr>
              <a:t> und </a:t>
            </a:r>
            <a:r>
              <a:rPr lang="de-DE" altLang="de-DE" dirty="0" smtClean="0">
                <a:solidFill>
                  <a:srgbClr val="009999"/>
                </a:solidFill>
                <a:cs typeface="Times New Roman" pitchFamily="18" charset="0"/>
              </a:rPr>
              <a:t>[ɛ]</a:t>
            </a:r>
            <a:r>
              <a:rPr lang="de-DE" altLang="de-DE" dirty="0" smtClean="0">
                <a:cs typeface="Times New Roman" pitchFamily="18" charset="0"/>
              </a:rPr>
              <a:t>:</a:t>
            </a:r>
            <a:endParaRPr lang="de-DE" altLang="de-DE" dirty="0">
              <a:cs typeface="Times New Roman" pitchFamily="18" charset="0"/>
            </a:endParaRPr>
          </a:p>
          <a:p>
            <a:pPr marL="0" indent="0" defTabSz="1339850">
              <a:buClr>
                <a:schemeClr val="tx1"/>
              </a:buClr>
              <a:buFont typeface="Wingdings 2" pitchFamily="18" charset="2"/>
              <a:buNone/>
            </a:pPr>
            <a:r>
              <a:rPr lang="de-DE" altLang="de-DE" dirty="0">
                <a:cs typeface="Times New Roman" pitchFamily="18" charset="0"/>
              </a:rPr>
              <a:t>Phonetischer Unterschied: </a:t>
            </a:r>
            <a:r>
              <a:rPr lang="de-DE" altLang="de-DE" dirty="0">
                <a:solidFill>
                  <a:srgbClr val="009999"/>
                </a:solidFill>
                <a:cs typeface="Times New Roman" pitchFamily="18" charset="0"/>
              </a:rPr>
              <a:t>[e]</a:t>
            </a:r>
            <a:r>
              <a:rPr lang="de-DE" altLang="de-DE" dirty="0">
                <a:cs typeface="Times New Roman" pitchFamily="18" charset="0"/>
              </a:rPr>
              <a:t> ist höher als </a:t>
            </a:r>
            <a:r>
              <a:rPr lang="de-DE" altLang="de-DE" dirty="0" smtClean="0">
                <a:solidFill>
                  <a:srgbClr val="009999"/>
                </a:solidFill>
                <a:cs typeface="Times New Roman" pitchFamily="18" charset="0"/>
              </a:rPr>
              <a:t>[ɛ]</a:t>
            </a:r>
            <a:endParaRPr lang="de-DE" altLang="de-DE" dirty="0">
              <a:solidFill>
                <a:srgbClr val="009999"/>
              </a:solidFill>
              <a:cs typeface="Times New Roman" pitchFamily="18" charset="0"/>
            </a:endParaRPr>
          </a:p>
          <a:p>
            <a:pPr marL="0" indent="0" defTabSz="1339850">
              <a:buClr>
                <a:schemeClr val="tx1"/>
              </a:buClr>
              <a:buFont typeface="Wingdings 2" pitchFamily="18" charset="2"/>
              <a:buNone/>
            </a:pPr>
            <a:r>
              <a:rPr lang="de-DE" altLang="de-DE" dirty="0">
                <a:cs typeface="Times New Roman" pitchFamily="18" charset="0"/>
              </a:rPr>
              <a:t>Ähnlichste Umgebung:</a:t>
            </a:r>
          </a:p>
          <a:p>
            <a:pPr marL="0" indent="0" defTabSz="1339850">
              <a:buClr>
                <a:schemeClr val="tx1"/>
              </a:buClr>
              <a:buFont typeface="Wingdings 2" pitchFamily="18" charset="2"/>
              <a:buNone/>
            </a:pPr>
            <a:r>
              <a:rPr lang="de-DE" altLang="de-DE" dirty="0">
                <a:cs typeface="Times New Roman" pitchFamily="18" charset="0"/>
              </a:rPr>
              <a:t>	</a:t>
            </a:r>
            <a:r>
              <a:rPr lang="de-DE" altLang="de-DE" dirty="0" smtClean="0">
                <a:solidFill>
                  <a:srgbClr val="009999"/>
                </a:solidFill>
                <a:cs typeface="Times New Roman" pitchFamily="18" charset="0"/>
              </a:rPr>
              <a:t>[</a:t>
            </a:r>
            <a:r>
              <a:rPr lang="de-DE" altLang="de-DE" dirty="0" err="1" smtClean="0">
                <a:solidFill>
                  <a:srgbClr val="009999"/>
                </a:solidFill>
                <a:cs typeface="Times New Roman" pitchFamily="18" charset="0"/>
              </a:rPr>
              <a:t>ɛqa</a:t>
            </a:r>
            <a:r>
              <a:rPr lang="de-DE" altLang="de-DE" dirty="0">
                <a:solidFill>
                  <a:srgbClr val="009999"/>
                </a:solidFill>
                <a:cs typeface="Times New Roman" pitchFamily="18" charset="0"/>
              </a:rPr>
              <a:t>]</a:t>
            </a:r>
            <a:r>
              <a:rPr lang="de-DE" altLang="de-DE" dirty="0">
                <a:cs typeface="Times New Roman" pitchFamily="18" charset="0"/>
              </a:rPr>
              <a:t> 'Stamm' vs. </a:t>
            </a:r>
            <a:r>
              <a:rPr lang="de-DE" altLang="de-DE" dirty="0">
                <a:solidFill>
                  <a:srgbClr val="009999"/>
                </a:solidFill>
                <a:cs typeface="Times New Roman" pitchFamily="18" charset="0"/>
              </a:rPr>
              <a:t>[</a:t>
            </a:r>
            <a:r>
              <a:rPr lang="de-DE" altLang="de-DE" dirty="0" err="1">
                <a:solidFill>
                  <a:srgbClr val="009999"/>
                </a:solidFill>
                <a:cs typeface="Times New Roman" pitchFamily="18" charset="0"/>
              </a:rPr>
              <a:t>eqe</a:t>
            </a:r>
            <a:r>
              <a:rPr lang="de-DE" altLang="de-DE" dirty="0">
                <a:solidFill>
                  <a:srgbClr val="009999"/>
                </a:solidFill>
                <a:cs typeface="Times New Roman" pitchFamily="18" charset="0"/>
              </a:rPr>
              <a:t>]</a:t>
            </a:r>
            <a:r>
              <a:rPr lang="de-DE" altLang="de-DE" dirty="0">
                <a:cs typeface="Times New Roman" pitchFamily="18" charset="0"/>
              </a:rPr>
              <a:t> 'Saft'</a:t>
            </a:r>
          </a:p>
          <a:p>
            <a:pPr marL="0" indent="0" defTabSz="1339850">
              <a:buClr>
                <a:schemeClr val="tx1"/>
              </a:buClr>
              <a:buFont typeface="Wingdings 2" pitchFamily="18" charset="2"/>
              <a:buNone/>
            </a:pPr>
            <a:r>
              <a:rPr lang="de-DE" altLang="de-DE" dirty="0">
                <a:cs typeface="Times New Roman" pitchFamily="18" charset="0"/>
              </a:rPr>
              <a:t>Umgebungsunterschied:</a:t>
            </a:r>
          </a:p>
          <a:p>
            <a:pPr marL="0" indent="0" defTabSz="1339850">
              <a:buClr>
                <a:schemeClr val="tx1"/>
              </a:buClr>
              <a:buFont typeface="Wingdings 2" pitchFamily="18" charset="2"/>
              <a:buNone/>
            </a:pPr>
            <a:r>
              <a:rPr lang="de-DE" altLang="de-DE" dirty="0">
                <a:cs typeface="Times New Roman" pitchFamily="18" charset="0"/>
              </a:rPr>
              <a:t>nichtbenachbartes </a:t>
            </a:r>
            <a:r>
              <a:rPr lang="de-DE" altLang="de-DE" dirty="0">
                <a:solidFill>
                  <a:srgbClr val="009999"/>
                </a:solidFill>
                <a:cs typeface="Times New Roman" pitchFamily="18" charset="0"/>
              </a:rPr>
              <a:t>[a]</a:t>
            </a:r>
            <a:r>
              <a:rPr lang="de-DE" altLang="de-DE" dirty="0">
                <a:cs typeface="Times New Roman" pitchFamily="18" charset="0"/>
              </a:rPr>
              <a:t> nach </a:t>
            </a:r>
            <a:r>
              <a:rPr lang="de-DE" altLang="de-DE" dirty="0" smtClean="0">
                <a:solidFill>
                  <a:srgbClr val="009999"/>
                </a:solidFill>
                <a:cs typeface="Times New Roman" pitchFamily="18" charset="0"/>
              </a:rPr>
              <a:t>[ɛ]</a:t>
            </a:r>
            <a:r>
              <a:rPr lang="de-DE" altLang="de-DE" dirty="0" smtClean="0">
                <a:cs typeface="Times New Roman" pitchFamily="18" charset="0"/>
              </a:rPr>
              <a:t> (</a:t>
            </a:r>
            <a:r>
              <a:rPr lang="de-DE" altLang="de-DE" dirty="0" smtClean="0">
                <a:solidFill>
                  <a:srgbClr val="009999"/>
                </a:solidFill>
                <a:cs typeface="Times New Roman" pitchFamily="18" charset="0"/>
              </a:rPr>
              <a:t>[</a:t>
            </a:r>
            <a:r>
              <a:rPr lang="de-DE" altLang="de-DE" dirty="0" err="1" smtClean="0">
                <a:solidFill>
                  <a:srgbClr val="009999"/>
                </a:solidFill>
                <a:cs typeface="Times New Roman" pitchFamily="18" charset="0"/>
              </a:rPr>
              <a:t>ɛqa</a:t>
            </a:r>
            <a:r>
              <a:rPr lang="de-DE" altLang="de-DE" dirty="0">
                <a:solidFill>
                  <a:srgbClr val="009999"/>
                </a:solidFill>
                <a:cs typeface="Times New Roman" pitchFamily="18" charset="0"/>
              </a:rPr>
              <a:t>]</a:t>
            </a:r>
            <a:r>
              <a:rPr lang="de-DE" altLang="de-DE" dirty="0">
                <a:cs typeface="Times New Roman" pitchFamily="18" charset="0"/>
              </a:rPr>
              <a:t>)</a:t>
            </a:r>
          </a:p>
          <a:p>
            <a:pPr marL="0" indent="0" defTabSz="1339850">
              <a:buClr>
                <a:schemeClr val="tx1"/>
              </a:buClr>
              <a:buFont typeface="Wingdings 2" pitchFamily="18" charset="2"/>
              <a:buNone/>
            </a:pPr>
            <a:r>
              <a:rPr lang="de-DE" altLang="de-DE" dirty="0">
                <a:cs typeface="Times New Roman" pitchFamily="18" charset="0"/>
              </a:rPr>
              <a:t>nichtbenachbartes </a:t>
            </a:r>
            <a:r>
              <a:rPr lang="de-DE" altLang="de-DE" dirty="0">
                <a:solidFill>
                  <a:srgbClr val="009999"/>
                </a:solidFill>
                <a:cs typeface="Times New Roman" pitchFamily="18" charset="0"/>
              </a:rPr>
              <a:t>[e]</a:t>
            </a:r>
            <a:r>
              <a:rPr lang="de-DE" altLang="de-DE" dirty="0">
                <a:cs typeface="Times New Roman" pitchFamily="18" charset="0"/>
              </a:rPr>
              <a:t> nach </a:t>
            </a:r>
            <a:r>
              <a:rPr lang="de-DE" altLang="de-DE" dirty="0">
                <a:solidFill>
                  <a:srgbClr val="009999"/>
                </a:solidFill>
                <a:cs typeface="Times New Roman" pitchFamily="18" charset="0"/>
              </a:rPr>
              <a:t>[e]</a:t>
            </a:r>
            <a:r>
              <a:rPr lang="de-DE" altLang="de-DE" dirty="0">
                <a:cs typeface="Times New Roman" pitchFamily="18" charset="0"/>
              </a:rPr>
              <a:t> (</a:t>
            </a:r>
            <a:r>
              <a:rPr lang="de-DE" altLang="de-DE" dirty="0">
                <a:solidFill>
                  <a:srgbClr val="009999"/>
                </a:solidFill>
                <a:cs typeface="Times New Roman" pitchFamily="18" charset="0"/>
              </a:rPr>
              <a:t>[</a:t>
            </a:r>
            <a:r>
              <a:rPr lang="de-DE" altLang="de-DE" dirty="0" err="1">
                <a:solidFill>
                  <a:srgbClr val="009999"/>
                </a:solidFill>
                <a:cs typeface="Times New Roman" pitchFamily="18" charset="0"/>
              </a:rPr>
              <a:t>eqe</a:t>
            </a:r>
            <a:r>
              <a:rPr lang="de-DE" altLang="de-DE" dirty="0">
                <a:solidFill>
                  <a:srgbClr val="009999"/>
                </a:solidFill>
                <a:cs typeface="Times New Roman" pitchFamily="18" charset="0"/>
              </a:rPr>
              <a:t>]</a:t>
            </a:r>
            <a:r>
              <a:rPr lang="de-DE" altLang="de-DE" dirty="0">
                <a:cs typeface="Times New Roman" pitchFamily="18" charset="0"/>
              </a:rPr>
              <a:t>)</a:t>
            </a:r>
          </a:p>
          <a:p>
            <a:pPr marL="0" indent="0" defTabSz="1339850">
              <a:buClr>
                <a:schemeClr val="tx1"/>
              </a:buClr>
              <a:buFont typeface="Wingdings 2" pitchFamily="18" charset="2"/>
              <a:buNone/>
            </a:pPr>
            <a:r>
              <a:rPr lang="de-DE" altLang="de-DE" dirty="0">
                <a:cs typeface="Times New Roman" pitchFamily="18" charset="0"/>
              </a:rPr>
              <a:t>Hypothese: Der Laut </a:t>
            </a:r>
            <a:r>
              <a:rPr lang="de-DE" altLang="de-DE" dirty="0" smtClean="0">
                <a:solidFill>
                  <a:srgbClr val="009999"/>
                </a:solidFill>
                <a:cs typeface="Times New Roman" pitchFamily="18" charset="0"/>
              </a:rPr>
              <a:t>[ɛ]</a:t>
            </a:r>
            <a:r>
              <a:rPr lang="de-DE" altLang="de-DE" dirty="0" smtClean="0">
                <a:cs typeface="Times New Roman" pitchFamily="18" charset="0"/>
              </a:rPr>
              <a:t> </a:t>
            </a:r>
            <a:r>
              <a:rPr lang="de-DE" altLang="de-DE" dirty="0">
                <a:cs typeface="Times New Roman" pitchFamily="18" charset="0"/>
              </a:rPr>
              <a:t>steht nur, wenn darauf nicht-benachbartes </a:t>
            </a:r>
            <a:r>
              <a:rPr lang="de-DE" altLang="de-DE" dirty="0">
                <a:solidFill>
                  <a:srgbClr val="009999"/>
                </a:solidFill>
                <a:cs typeface="Times New Roman" pitchFamily="18" charset="0"/>
              </a:rPr>
              <a:t>[a]</a:t>
            </a:r>
            <a:r>
              <a:rPr lang="de-DE" altLang="de-DE" dirty="0">
                <a:cs typeface="Times New Roman" pitchFamily="18" charset="0"/>
              </a:rPr>
              <a:t> folgt und </a:t>
            </a:r>
            <a:r>
              <a:rPr lang="de-DE" altLang="de-DE" dirty="0">
                <a:solidFill>
                  <a:srgbClr val="009999"/>
                </a:solidFill>
                <a:cs typeface="Times New Roman" pitchFamily="18" charset="0"/>
              </a:rPr>
              <a:t>[e]</a:t>
            </a:r>
            <a:r>
              <a:rPr lang="de-DE" altLang="de-DE" dirty="0">
                <a:cs typeface="Times New Roman" pitchFamily="18" charset="0"/>
              </a:rPr>
              <a:t> zu </a:t>
            </a:r>
            <a:r>
              <a:rPr lang="de-DE" altLang="de-DE" dirty="0" smtClean="0">
                <a:solidFill>
                  <a:srgbClr val="009999"/>
                </a:solidFill>
                <a:cs typeface="Times New Roman" pitchFamily="18" charset="0"/>
              </a:rPr>
              <a:t>[ɛ]</a:t>
            </a:r>
            <a:r>
              <a:rPr lang="de-DE" altLang="de-DE" dirty="0" smtClean="0">
                <a:cs typeface="Times New Roman" pitchFamily="18" charset="0"/>
              </a:rPr>
              <a:t> </a:t>
            </a:r>
            <a:r>
              <a:rPr lang="de-DE" altLang="de-DE" dirty="0">
                <a:cs typeface="Times New Roman" pitchFamily="18" charset="0"/>
              </a:rPr>
              <a:t>senkt; der Laut  </a:t>
            </a:r>
            <a:r>
              <a:rPr lang="de-DE" altLang="de-DE" dirty="0">
                <a:solidFill>
                  <a:srgbClr val="009999"/>
                </a:solidFill>
                <a:cs typeface="Times New Roman" pitchFamily="18" charset="0"/>
              </a:rPr>
              <a:t>[e]</a:t>
            </a:r>
            <a:r>
              <a:rPr lang="de-DE" altLang="de-DE" dirty="0">
                <a:cs typeface="Times New Roman" pitchFamily="18" charset="0"/>
              </a:rPr>
              <a:t> kommt in dieser Umgebung niemals vor.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11299">
                                            <p:txEl>
                                              <p:pRg st="0" end="0"/>
                                            </p:txEl>
                                          </p:spTgt>
                                        </p:tgtEl>
                                        <p:attrNameLst>
                                          <p:attrName>style.visibility</p:attrName>
                                        </p:attrNameLst>
                                      </p:cBhvr>
                                      <p:to>
                                        <p:strVal val="visible"/>
                                      </p:to>
                                    </p:set>
                                    <p:animEffect transition="in" filter="wipe(left)">
                                      <p:cBhvr>
                                        <p:cTn id="7" dur="500"/>
                                        <p:tgtEl>
                                          <p:spTgt spid="31129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11299">
                                            <p:txEl>
                                              <p:pRg st="1" end="1"/>
                                            </p:txEl>
                                          </p:spTgt>
                                        </p:tgtEl>
                                        <p:attrNameLst>
                                          <p:attrName>style.visibility</p:attrName>
                                        </p:attrNameLst>
                                      </p:cBhvr>
                                      <p:to>
                                        <p:strVal val="visible"/>
                                      </p:to>
                                    </p:set>
                                    <p:animEffect transition="in" filter="wipe(left)">
                                      <p:cBhvr>
                                        <p:cTn id="12" dur="500"/>
                                        <p:tgtEl>
                                          <p:spTgt spid="311299">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11299">
                                            <p:txEl>
                                              <p:pRg st="2" end="2"/>
                                            </p:txEl>
                                          </p:spTgt>
                                        </p:tgtEl>
                                        <p:attrNameLst>
                                          <p:attrName>style.visibility</p:attrName>
                                        </p:attrNameLst>
                                      </p:cBhvr>
                                      <p:to>
                                        <p:strVal val="visible"/>
                                      </p:to>
                                    </p:set>
                                    <p:animEffect transition="in" filter="wipe(left)">
                                      <p:cBhvr>
                                        <p:cTn id="17" dur="500"/>
                                        <p:tgtEl>
                                          <p:spTgt spid="311299">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11299">
                                            <p:txEl>
                                              <p:pRg st="3" end="3"/>
                                            </p:txEl>
                                          </p:spTgt>
                                        </p:tgtEl>
                                        <p:attrNameLst>
                                          <p:attrName>style.visibility</p:attrName>
                                        </p:attrNameLst>
                                      </p:cBhvr>
                                      <p:to>
                                        <p:strVal val="visible"/>
                                      </p:to>
                                    </p:set>
                                    <p:animEffect transition="in" filter="wipe(left)">
                                      <p:cBhvr>
                                        <p:cTn id="22" dur="500"/>
                                        <p:tgtEl>
                                          <p:spTgt spid="311299">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11299">
                                            <p:txEl>
                                              <p:pRg st="4" end="4"/>
                                            </p:txEl>
                                          </p:spTgt>
                                        </p:tgtEl>
                                        <p:attrNameLst>
                                          <p:attrName>style.visibility</p:attrName>
                                        </p:attrNameLst>
                                      </p:cBhvr>
                                      <p:to>
                                        <p:strVal val="visible"/>
                                      </p:to>
                                    </p:set>
                                    <p:animEffect transition="in" filter="wipe(left)">
                                      <p:cBhvr>
                                        <p:cTn id="27" dur="500"/>
                                        <p:tgtEl>
                                          <p:spTgt spid="311299">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11299">
                                            <p:txEl>
                                              <p:pRg st="5" end="5"/>
                                            </p:txEl>
                                          </p:spTgt>
                                        </p:tgtEl>
                                        <p:attrNameLst>
                                          <p:attrName>style.visibility</p:attrName>
                                        </p:attrNameLst>
                                      </p:cBhvr>
                                      <p:to>
                                        <p:strVal val="visible"/>
                                      </p:to>
                                    </p:set>
                                    <p:animEffect transition="in" filter="wipe(left)">
                                      <p:cBhvr>
                                        <p:cTn id="32" dur="500"/>
                                        <p:tgtEl>
                                          <p:spTgt spid="311299">
                                            <p:txEl>
                                              <p:pRg st="5" end="5"/>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311299">
                                            <p:txEl>
                                              <p:pRg st="6" end="6"/>
                                            </p:txEl>
                                          </p:spTgt>
                                        </p:tgtEl>
                                        <p:attrNameLst>
                                          <p:attrName>style.visibility</p:attrName>
                                        </p:attrNameLst>
                                      </p:cBhvr>
                                      <p:to>
                                        <p:strVal val="visible"/>
                                      </p:to>
                                    </p:set>
                                    <p:animEffect transition="in" filter="wipe(left)">
                                      <p:cBhvr>
                                        <p:cTn id="37" dur="500"/>
                                        <p:tgtEl>
                                          <p:spTgt spid="311299">
                                            <p:txEl>
                                              <p:pRg st="6" end="6"/>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311299">
                                            <p:txEl>
                                              <p:pRg st="7" end="7"/>
                                            </p:txEl>
                                          </p:spTgt>
                                        </p:tgtEl>
                                        <p:attrNameLst>
                                          <p:attrName>style.visibility</p:attrName>
                                        </p:attrNameLst>
                                      </p:cBhvr>
                                      <p:to>
                                        <p:strVal val="visible"/>
                                      </p:to>
                                    </p:set>
                                    <p:animEffect transition="in" filter="wipe(left)">
                                      <p:cBhvr>
                                        <p:cTn id="42" dur="500"/>
                                        <p:tgtEl>
                                          <p:spTgt spid="311299">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1299" grpId="0" build="p" bldLvl="2" autoUpdateAnimBg="0"/>
    </p:bldLst>
  </p:timing>
</p:sld>
</file>

<file path=ppt/slides/slide3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2322" name="Rectangle 2"/>
          <p:cNvSpPr>
            <a:spLocks noGrp="1" noChangeArrowheads="1"/>
          </p:cNvSpPr>
          <p:nvPr>
            <p:ph type="title"/>
          </p:nvPr>
        </p:nvSpPr>
        <p:spPr/>
        <p:txBody>
          <a:bodyPr/>
          <a:lstStyle/>
          <a:p>
            <a:r>
              <a:rPr lang="de-DE" altLang="de-DE"/>
              <a:t>Analyseverfahren 1b: analoge Umgebungen</a:t>
            </a:r>
          </a:p>
        </p:txBody>
      </p:sp>
      <p:sp>
        <p:nvSpPr>
          <p:cNvPr id="312323" name="Rectangle 3"/>
          <p:cNvSpPr>
            <a:spLocks noGrp="1" noChangeArrowheads="1"/>
          </p:cNvSpPr>
          <p:nvPr>
            <p:ph type="body" idx="1"/>
          </p:nvPr>
        </p:nvSpPr>
        <p:spPr>
          <a:xfrm>
            <a:off x="762000" y="1600200"/>
            <a:ext cx="8077200" cy="4495800"/>
          </a:xfrm>
        </p:spPr>
        <p:txBody>
          <a:bodyPr/>
          <a:lstStyle/>
          <a:p>
            <a:pPr marL="0" indent="0" defTabSz="1339850">
              <a:buClr>
                <a:schemeClr val="tx1"/>
              </a:buClr>
              <a:buFont typeface="Wingdings 2" pitchFamily="18" charset="2"/>
              <a:buNone/>
            </a:pPr>
            <a:r>
              <a:rPr lang="de-DE" altLang="de-DE" dirty="0">
                <a:cs typeface="Times New Roman" pitchFamily="18" charset="0"/>
              </a:rPr>
              <a:t>Evidenz zur Widerlegung der Hypothese:</a:t>
            </a:r>
          </a:p>
          <a:p>
            <a:pPr marL="0" indent="0" defTabSz="1339850">
              <a:buClr>
                <a:schemeClr val="tx1"/>
              </a:buClr>
              <a:buFont typeface="Wingdings 2" pitchFamily="18" charset="2"/>
              <a:buNone/>
            </a:pPr>
            <a:r>
              <a:rPr lang="de-DE" altLang="de-DE" dirty="0">
                <a:solidFill>
                  <a:srgbClr val="009999"/>
                </a:solidFill>
                <a:cs typeface="Times New Roman" pitchFamily="18" charset="0"/>
              </a:rPr>
              <a:t>[</a:t>
            </a:r>
            <a:r>
              <a:rPr lang="de-DE" altLang="de-DE" dirty="0" err="1">
                <a:solidFill>
                  <a:srgbClr val="009999"/>
                </a:solidFill>
                <a:cs typeface="Times New Roman" pitchFamily="18" charset="0"/>
              </a:rPr>
              <a:t>esa</a:t>
            </a:r>
            <a:r>
              <a:rPr lang="de-DE" altLang="de-DE" dirty="0">
                <a:solidFill>
                  <a:srgbClr val="009999"/>
                </a:solidFill>
                <a:cs typeface="Times New Roman" pitchFamily="18" charset="0"/>
              </a:rPr>
              <a:t>]</a:t>
            </a:r>
            <a:r>
              <a:rPr lang="de-DE" altLang="de-DE" dirty="0">
                <a:cs typeface="Times New Roman" pitchFamily="18" charset="0"/>
              </a:rPr>
              <a:t> 'Blatt', wo </a:t>
            </a:r>
            <a:r>
              <a:rPr lang="de-DE" altLang="de-DE" dirty="0">
                <a:solidFill>
                  <a:srgbClr val="009999"/>
                </a:solidFill>
                <a:cs typeface="Times New Roman" pitchFamily="18" charset="0"/>
              </a:rPr>
              <a:t>[e]</a:t>
            </a:r>
            <a:r>
              <a:rPr lang="de-DE" altLang="de-DE" dirty="0">
                <a:cs typeface="Times New Roman" pitchFamily="18" charset="0"/>
              </a:rPr>
              <a:t> einem nicht-benachbarten </a:t>
            </a:r>
            <a:r>
              <a:rPr lang="de-DE" altLang="de-DE" dirty="0">
                <a:solidFill>
                  <a:srgbClr val="009999"/>
                </a:solidFill>
                <a:cs typeface="Times New Roman" pitchFamily="18" charset="0"/>
              </a:rPr>
              <a:t>[a]</a:t>
            </a:r>
            <a:r>
              <a:rPr lang="de-DE" altLang="de-DE" dirty="0">
                <a:cs typeface="Times New Roman" pitchFamily="18" charset="0"/>
              </a:rPr>
              <a:t> vorausgeht.</a:t>
            </a:r>
          </a:p>
          <a:p>
            <a:pPr marL="0" indent="0" defTabSz="1339850">
              <a:buClr>
                <a:schemeClr val="tx1"/>
              </a:buClr>
              <a:buFont typeface="Wingdings 2" pitchFamily="18" charset="2"/>
              <a:buNone/>
            </a:pPr>
            <a:r>
              <a:rPr lang="de-DE" altLang="de-DE" dirty="0">
                <a:cs typeface="Times New Roman" pitchFamily="18" charset="0"/>
              </a:rPr>
              <a:t>Schlussfolgerung: </a:t>
            </a:r>
          </a:p>
          <a:p>
            <a:pPr marL="0" indent="0" defTabSz="1339850">
              <a:buClr>
                <a:schemeClr val="tx1"/>
              </a:buClr>
              <a:buFont typeface="Wingdings 2" pitchFamily="18" charset="2"/>
              <a:buNone/>
            </a:pPr>
            <a:r>
              <a:rPr lang="de-DE" altLang="de-DE" dirty="0">
                <a:solidFill>
                  <a:srgbClr val="009999"/>
                </a:solidFill>
                <a:cs typeface="Times New Roman" pitchFamily="18" charset="0"/>
              </a:rPr>
              <a:t>[e]</a:t>
            </a:r>
            <a:r>
              <a:rPr lang="de-DE" altLang="de-DE" dirty="0">
                <a:cs typeface="Times New Roman" pitchFamily="18" charset="0"/>
              </a:rPr>
              <a:t> und </a:t>
            </a:r>
            <a:r>
              <a:rPr lang="de-DE" altLang="de-DE" dirty="0" smtClean="0">
                <a:solidFill>
                  <a:srgbClr val="009999"/>
                </a:solidFill>
                <a:cs typeface="Times New Roman" pitchFamily="18" charset="0"/>
              </a:rPr>
              <a:t>[ɛ]</a:t>
            </a:r>
            <a:r>
              <a:rPr lang="de-DE" altLang="de-DE" dirty="0" smtClean="0">
                <a:cs typeface="Times New Roman" pitchFamily="18" charset="0"/>
              </a:rPr>
              <a:t> </a:t>
            </a:r>
            <a:r>
              <a:rPr lang="de-DE" altLang="de-DE" dirty="0">
                <a:cs typeface="Times New Roman" pitchFamily="18" charset="0"/>
              </a:rPr>
              <a:t>kontrastieren in analogen Umgebungen und gehören zu verschiedenen Phonemen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12323">
                                            <p:txEl>
                                              <p:pRg st="0" end="0"/>
                                            </p:txEl>
                                          </p:spTgt>
                                        </p:tgtEl>
                                        <p:attrNameLst>
                                          <p:attrName>style.visibility</p:attrName>
                                        </p:attrNameLst>
                                      </p:cBhvr>
                                      <p:to>
                                        <p:strVal val="visible"/>
                                      </p:to>
                                    </p:set>
                                    <p:animEffect transition="in" filter="wipe(left)">
                                      <p:cBhvr>
                                        <p:cTn id="7" dur="500"/>
                                        <p:tgtEl>
                                          <p:spTgt spid="31232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12323">
                                            <p:txEl>
                                              <p:pRg st="1" end="1"/>
                                            </p:txEl>
                                          </p:spTgt>
                                        </p:tgtEl>
                                        <p:attrNameLst>
                                          <p:attrName>style.visibility</p:attrName>
                                        </p:attrNameLst>
                                      </p:cBhvr>
                                      <p:to>
                                        <p:strVal val="visible"/>
                                      </p:to>
                                    </p:set>
                                    <p:animEffect transition="in" filter="wipe(left)">
                                      <p:cBhvr>
                                        <p:cTn id="12" dur="500"/>
                                        <p:tgtEl>
                                          <p:spTgt spid="31232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12323">
                                            <p:txEl>
                                              <p:pRg st="2" end="2"/>
                                            </p:txEl>
                                          </p:spTgt>
                                        </p:tgtEl>
                                        <p:attrNameLst>
                                          <p:attrName>style.visibility</p:attrName>
                                        </p:attrNameLst>
                                      </p:cBhvr>
                                      <p:to>
                                        <p:strVal val="visible"/>
                                      </p:to>
                                    </p:set>
                                    <p:animEffect transition="in" filter="wipe(left)">
                                      <p:cBhvr>
                                        <p:cTn id="17" dur="500"/>
                                        <p:tgtEl>
                                          <p:spTgt spid="312323">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12323">
                                            <p:txEl>
                                              <p:pRg st="3" end="3"/>
                                            </p:txEl>
                                          </p:spTgt>
                                        </p:tgtEl>
                                        <p:attrNameLst>
                                          <p:attrName>style.visibility</p:attrName>
                                        </p:attrNameLst>
                                      </p:cBhvr>
                                      <p:to>
                                        <p:strVal val="visible"/>
                                      </p:to>
                                    </p:set>
                                    <p:animEffect transition="in" filter="wipe(left)">
                                      <p:cBhvr>
                                        <p:cTn id="22" dur="500"/>
                                        <p:tgtEl>
                                          <p:spTgt spid="31232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2323" grpId="0" build="p" bldLvl="2" autoUpdateAnimBg="0"/>
    </p:bldLst>
  </p:timing>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3346" name="Rectangle 2"/>
          <p:cNvSpPr>
            <a:spLocks noGrp="1" noChangeArrowheads="1"/>
          </p:cNvSpPr>
          <p:nvPr>
            <p:ph type="title"/>
          </p:nvPr>
        </p:nvSpPr>
        <p:spPr/>
        <p:txBody>
          <a:bodyPr/>
          <a:lstStyle/>
          <a:p>
            <a:r>
              <a:rPr lang="de-DE" altLang="de-DE"/>
              <a:t>Analyseverfahren 1b: analoge Umgebungen</a:t>
            </a:r>
          </a:p>
        </p:txBody>
      </p:sp>
      <p:sp>
        <p:nvSpPr>
          <p:cNvPr id="313347" name="Rectangle 3"/>
          <p:cNvSpPr>
            <a:spLocks noGrp="1" noChangeArrowheads="1"/>
          </p:cNvSpPr>
          <p:nvPr>
            <p:ph type="body" idx="1"/>
          </p:nvPr>
        </p:nvSpPr>
        <p:spPr>
          <a:xfrm>
            <a:off x="762000" y="1600200"/>
            <a:ext cx="8077200" cy="4495800"/>
          </a:xfrm>
        </p:spPr>
        <p:txBody>
          <a:bodyPr/>
          <a:lstStyle/>
          <a:p>
            <a:pPr marL="0" indent="0" defTabSz="1339850">
              <a:lnSpc>
                <a:spcPct val="90000"/>
              </a:lnSpc>
              <a:buClr>
                <a:schemeClr val="tx1"/>
              </a:buClr>
              <a:buFont typeface="Wingdings 2" pitchFamily="18" charset="2"/>
              <a:buNone/>
            </a:pPr>
            <a:r>
              <a:rPr lang="de-DE" altLang="de-DE" dirty="0">
                <a:cs typeface="Times New Roman" pitchFamily="18" charset="0"/>
              </a:rPr>
              <a:t>Für </a:t>
            </a:r>
            <a:r>
              <a:rPr lang="de-DE" altLang="de-DE" dirty="0">
                <a:solidFill>
                  <a:srgbClr val="009999"/>
                </a:solidFill>
                <a:cs typeface="Times New Roman" pitchFamily="18" charset="0"/>
              </a:rPr>
              <a:t>[t]</a:t>
            </a:r>
            <a:r>
              <a:rPr lang="de-DE" altLang="de-DE" dirty="0">
                <a:cs typeface="Times New Roman" pitchFamily="18" charset="0"/>
              </a:rPr>
              <a:t> und </a:t>
            </a:r>
            <a:r>
              <a:rPr lang="de-DE" altLang="de-DE" dirty="0">
                <a:solidFill>
                  <a:srgbClr val="009999"/>
                </a:solidFill>
                <a:cs typeface="Times New Roman" pitchFamily="18" charset="0"/>
              </a:rPr>
              <a:t>[d]</a:t>
            </a:r>
            <a:r>
              <a:rPr lang="de-DE" altLang="de-DE" dirty="0">
                <a:cs typeface="Times New Roman" pitchFamily="18" charset="0"/>
              </a:rPr>
              <a:t>:</a:t>
            </a:r>
          </a:p>
          <a:p>
            <a:pPr marL="0" indent="0" defTabSz="1339850">
              <a:lnSpc>
                <a:spcPct val="90000"/>
              </a:lnSpc>
              <a:buClr>
                <a:schemeClr val="tx1"/>
              </a:buClr>
              <a:buFont typeface="Wingdings 2" pitchFamily="18" charset="2"/>
              <a:buNone/>
            </a:pPr>
            <a:r>
              <a:rPr lang="de-DE" altLang="de-DE" dirty="0">
                <a:cs typeface="Times New Roman" pitchFamily="18" charset="0"/>
              </a:rPr>
              <a:t>Phonetischer Unterschied: </a:t>
            </a:r>
            <a:r>
              <a:rPr lang="de-DE" altLang="de-DE" dirty="0">
                <a:solidFill>
                  <a:srgbClr val="009999"/>
                </a:solidFill>
                <a:cs typeface="Times New Roman" pitchFamily="18" charset="0"/>
              </a:rPr>
              <a:t>[t]</a:t>
            </a:r>
            <a:r>
              <a:rPr lang="de-DE" altLang="de-DE" dirty="0">
                <a:cs typeface="Times New Roman" pitchFamily="18" charset="0"/>
              </a:rPr>
              <a:t> stimmlos, </a:t>
            </a:r>
            <a:r>
              <a:rPr lang="de-DE" altLang="de-DE" dirty="0">
                <a:solidFill>
                  <a:srgbClr val="009999"/>
                </a:solidFill>
                <a:cs typeface="Times New Roman" pitchFamily="18" charset="0"/>
              </a:rPr>
              <a:t>[d]</a:t>
            </a:r>
            <a:r>
              <a:rPr lang="de-DE" altLang="de-DE" dirty="0">
                <a:cs typeface="Times New Roman" pitchFamily="18" charset="0"/>
              </a:rPr>
              <a:t> stimmhaft</a:t>
            </a:r>
          </a:p>
          <a:p>
            <a:pPr marL="0" indent="0" defTabSz="1339850">
              <a:lnSpc>
                <a:spcPct val="90000"/>
              </a:lnSpc>
              <a:buClr>
                <a:schemeClr val="tx1"/>
              </a:buClr>
              <a:buFont typeface="Wingdings 2" pitchFamily="18" charset="2"/>
              <a:buNone/>
            </a:pPr>
            <a:r>
              <a:rPr lang="de-DE" altLang="de-DE" dirty="0">
                <a:cs typeface="Times New Roman" pitchFamily="18" charset="0"/>
              </a:rPr>
              <a:t>Ähnlichste Umgebungen:</a:t>
            </a:r>
          </a:p>
          <a:p>
            <a:pPr marL="0" indent="0" defTabSz="1339850">
              <a:lnSpc>
                <a:spcPct val="90000"/>
              </a:lnSpc>
              <a:buClr>
                <a:schemeClr val="tx1"/>
              </a:buClr>
              <a:buFont typeface="Wingdings 2" pitchFamily="18" charset="2"/>
              <a:buNone/>
            </a:pPr>
            <a:r>
              <a:rPr lang="de-DE" altLang="de-DE" dirty="0">
                <a:solidFill>
                  <a:srgbClr val="009999"/>
                </a:solidFill>
                <a:cs typeface="Times New Roman" pitchFamily="18" charset="0"/>
              </a:rPr>
              <a:t>[</a:t>
            </a:r>
            <a:r>
              <a:rPr lang="de-DE" altLang="de-DE" dirty="0" err="1">
                <a:solidFill>
                  <a:srgbClr val="009999"/>
                </a:solidFill>
                <a:cs typeface="Times New Roman" pitchFamily="18" charset="0"/>
              </a:rPr>
              <a:t>tatsa</a:t>
            </a:r>
            <a:r>
              <a:rPr lang="de-DE" altLang="de-DE" dirty="0">
                <a:solidFill>
                  <a:srgbClr val="009999"/>
                </a:solidFill>
                <a:cs typeface="Times New Roman" pitchFamily="18" charset="0"/>
              </a:rPr>
              <a:t>]</a:t>
            </a:r>
            <a:r>
              <a:rPr lang="de-DE" altLang="de-DE" dirty="0">
                <a:cs typeface="Times New Roman" pitchFamily="18" charset="0"/>
              </a:rPr>
              <a:t> 'Blume' vs. </a:t>
            </a:r>
            <a:r>
              <a:rPr lang="de-DE" altLang="de-DE" dirty="0">
                <a:solidFill>
                  <a:srgbClr val="009999"/>
                </a:solidFill>
                <a:cs typeface="Times New Roman" pitchFamily="18" charset="0"/>
              </a:rPr>
              <a:t>[</a:t>
            </a:r>
            <a:r>
              <a:rPr lang="de-DE" altLang="de-DE" dirty="0" err="1">
                <a:solidFill>
                  <a:srgbClr val="009999"/>
                </a:solidFill>
                <a:cs typeface="Times New Roman" pitchFamily="18" charset="0"/>
              </a:rPr>
              <a:t>tadza</a:t>
            </a:r>
            <a:r>
              <a:rPr lang="de-DE" altLang="de-DE" dirty="0">
                <a:solidFill>
                  <a:srgbClr val="009999"/>
                </a:solidFill>
                <a:cs typeface="Times New Roman" pitchFamily="18" charset="0"/>
              </a:rPr>
              <a:t>]</a:t>
            </a:r>
            <a:r>
              <a:rPr lang="de-DE" altLang="de-DE" dirty="0">
                <a:cs typeface="Times New Roman" pitchFamily="18" charset="0"/>
              </a:rPr>
              <a:t> 'Zweig'</a:t>
            </a:r>
          </a:p>
          <a:p>
            <a:pPr marL="0" indent="0" defTabSz="1339850">
              <a:lnSpc>
                <a:spcPct val="90000"/>
              </a:lnSpc>
              <a:buClr>
                <a:schemeClr val="tx1"/>
              </a:buClr>
              <a:buFont typeface="Wingdings 2" pitchFamily="18" charset="2"/>
              <a:buNone/>
            </a:pPr>
            <a:r>
              <a:rPr lang="de-DE" altLang="de-DE" dirty="0">
                <a:cs typeface="Times New Roman" pitchFamily="18" charset="0"/>
              </a:rPr>
              <a:t>Umgebungsunterschied:</a:t>
            </a:r>
          </a:p>
          <a:p>
            <a:pPr marL="0" indent="0" defTabSz="1339850">
              <a:lnSpc>
                <a:spcPct val="90000"/>
              </a:lnSpc>
              <a:buClr>
                <a:schemeClr val="tx1"/>
              </a:buClr>
              <a:buFont typeface="Wingdings 2" pitchFamily="18" charset="2"/>
              <a:buNone/>
            </a:pPr>
            <a:r>
              <a:rPr lang="de-DE" altLang="de-DE" dirty="0">
                <a:cs typeface="Times New Roman" pitchFamily="18" charset="0"/>
              </a:rPr>
              <a:t>wir haben bereits ermittelt, dass </a:t>
            </a:r>
            <a:r>
              <a:rPr lang="de-DE" altLang="de-DE" dirty="0">
                <a:solidFill>
                  <a:srgbClr val="009999"/>
                </a:solidFill>
                <a:cs typeface="Times New Roman" pitchFamily="18" charset="0"/>
              </a:rPr>
              <a:t>[s]</a:t>
            </a:r>
            <a:r>
              <a:rPr lang="de-DE" altLang="de-DE" dirty="0">
                <a:cs typeface="Times New Roman" pitchFamily="18" charset="0"/>
              </a:rPr>
              <a:t> und </a:t>
            </a:r>
            <a:r>
              <a:rPr lang="de-DE" altLang="de-DE" dirty="0">
                <a:solidFill>
                  <a:srgbClr val="009999"/>
                </a:solidFill>
                <a:cs typeface="Times New Roman" pitchFamily="18" charset="0"/>
              </a:rPr>
              <a:t>[z]</a:t>
            </a:r>
            <a:r>
              <a:rPr lang="de-DE" altLang="de-DE" dirty="0">
                <a:cs typeface="Times New Roman" pitchFamily="18" charset="0"/>
              </a:rPr>
              <a:t> zu verschiedenen Phonemen gehören, d.h. der Unterschied zwischen </a:t>
            </a:r>
            <a:r>
              <a:rPr lang="de-DE" altLang="de-DE" dirty="0">
                <a:solidFill>
                  <a:srgbClr val="009999"/>
                </a:solidFill>
                <a:cs typeface="Times New Roman" pitchFamily="18" charset="0"/>
              </a:rPr>
              <a:t>[s]</a:t>
            </a:r>
            <a:r>
              <a:rPr lang="de-DE" altLang="de-DE" dirty="0">
                <a:cs typeface="Times New Roman" pitchFamily="18" charset="0"/>
              </a:rPr>
              <a:t> und </a:t>
            </a:r>
            <a:r>
              <a:rPr lang="de-DE" altLang="de-DE" dirty="0">
                <a:solidFill>
                  <a:srgbClr val="009999"/>
                </a:solidFill>
                <a:cs typeface="Times New Roman" pitchFamily="18" charset="0"/>
              </a:rPr>
              <a:t>[z]</a:t>
            </a:r>
            <a:r>
              <a:rPr lang="de-DE" altLang="de-DE" dirty="0">
                <a:cs typeface="Times New Roman" pitchFamily="18" charset="0"/>
              </a:rPr>
              <a:t> kann nicht auf die Umgebung zurückgeführt werden.</a:t>
            </a:r>
          </a:p>
          <a:p>
            <a:pPr marL="0" indent="0" defTabSz="1339850">
              <a:lnSpc>
                <a:spcPct val="90000"/>
              </a:lnSpc>
              <a:buClr>
                <a:schemeClr val="tx1"/>
              </a:buClr>
              <a:buFont typeface="Wingdings 2" pitchFamily="18" charset="2"/>
              <a:buNone/>
            </a:pPr>
            <a:r>
              <a:rPr lang="de-DE" altLang="de-DE" dirty="0">
                <a:solidFill>
                  <a:srgbClr val="009999"/>
                </a:solidFill>
                <a:cs typeface="Times New Roman" pitchFamily="18" charset="0"/>
              </a:rPr>
              <a:t>[t]</a:t>
            </a:r>
            <a:r>
              <a:rPr lang="de-DE" altLang="de-DE" dirty="0">
                <a:cs typeface="Times New Roman" pitchFamily="18" charset="0"/>
              </a:rPr>
              <a:t> vor einem stimmlosen Laut</a:t>
            </a:r>
          </a:p>
          <a:p>
            <a:pPr marL="0" indent="0" defTabSz="1339850">
              <a:lnSpc>
                <a:spcPct val="90000"/>
              </a:lnSpc>
              <a:buClr>
                <a:schemeClr val="tx1"/>
              </a:buClr>
              <a:buFont typeface="Wingdings 2" pitchFamily="18" charset="2"/>
              <a:buNone/>
            </a:pPr>
            <a:r>
              <a:rPr lang="de-DE" altLang="de-DE" dirty="0">
                <a:solidFill>
                  <a:srgbClr val="009999"/>
                </a:solidFill>
                <a:cs typeface="Times New Roman" pitchFamily="18" charset="0"/>
              </a:rPr>
              <a:t>[d]</a:t>
            </a:r>
            <a:r>
              <a:rPr lang="de-DE" altLang="de-DE" dirty="0">
                <a:cs typeface="Times New Roman" pitchFamily="18" charset="0"/>
              </a:rPr>
              <a:t> vor einem stimmhaften Laut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13347">
                                            <p:txEl>
                                              <p:pRg st="0" end="0"/>
                                            </p:txEl>
                                          </p:spTgt>
                                        </p:tgtEl>
                                        <p:attrNameLst>
                                          <p:attrName>style.visibility</p:attrName>
                                        </p:attrNameLst>
                                      </p:cBhvr>
                                      <p:to>
                                        <p:strVal val="visible"/>
                                      </p:to>
                                    </p:set>
                                    <p:animEffect transition="in" filter="wipe(left)">
                                      <p:cBhvr>
                                        <p:cTn id="7" dur="500"/>
                                        <p:tgtEl>
                                          <p:spTgt spid="31334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13347">
                                            <p:txEl>
                                              <p:pRg st="1" end="1"/>
                                            </p:txEl>
                                          </p:spTgt>
                                        </p:tgtEl>
                                        <p:attrNameLst>
                                          <p:attrName>style.visibility</p:attrName>
                                        </p:attrNameLst>
                                      </p:cBhvr>
                                      <p:to>
                                        <p:strVal val="visible"/>
                                      </p:to>
                                    </p:set>
                                    <p:animEffect transition="in" filter="wipe(left)">
                                      <p:cBhvr>
                                        <p:cTn id="12" dur="500"/>
                                        <p:tgtEl>
                                          <p:spTgt spid="313347">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13347">
                                            <p:txEl>
                                              <p:pRg st="2" end="2"/>
                                            </p:txEl>
                                          </p:spTgt>
                                        </p:tgtEl>
                                        <p:attrNameLst>
                                          <p:attrName>style.visibility</p:attrName>
                                        </p:attrNameLst>
                                      </p:cBhvr>
                                      <p:to>
                                        <p:strVal val="visible"/>
                                      </p:to>
                                    </p:set>
                                    <p:animEffect transition="in" filter="wipe(left)">
                                      <p:cBhvr>
                                        <p:cTn id="17" dur="500"/>
                                        <p:tgtEl>
                                          <p:spTgt spid="313347">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13347">
                                            <p:txEl>
                                              <p:pRg st="3" end="3"/>
                                            </p:txEl>
                                          </p:spTgt>
                                        </p:tgtEl>
                                        <p:attrNameLst>
                                          <p:attrName>style.visibility</p:attrName>
                                        </p:attrNameLst>
                                      </p:cBhvr>
                                      <p:to>
                                        <p:strVal val="visible"/>
                                      </p:to>
                                    </p:set>
                                    <p:animEffect transition="in" filter="wipe(left)">
                                      <p:cBhvr>
                                        <p:cTn id="22" dur="500"/>
                                        <p:tgtEl>
                                          <p:spTgt spid="313347">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13347">
                                            <p:txEl>
                                              <p:pRg st="4" end="4"/>
                                            </p:txEl>
                                          </p:spTgt>
                                        </p:tgtEl>
                                        <p:attrNameLst>
                                          <p:attrName>style.visibility</p:attrName>
                                        </p:attrNameLst>
                                      </p:cBhvr>
                                      <p:to>
                                        <p:strVal val="visible"/>
                                      </p:to>
                                    </p:set>
                                    <p:animEffect transition="in" filter="wipe(left)">
                                      <p:cBhvr>
                                        <p:cTn id="27" dur="500"/>
                                        <p:tgtEl>
                                          <p:spTgt spid="313347">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13347">
                                            <p:txEl>
                                              <p:pRg st="5" end="5"/>
                                            </p:txEl>
                                          </p:spTgt>
                                        </p:tgtEl>
                                        <p:attrNameLst>
                                          <p:attrName>style.visibility</p:attrName>
                                        </p:attrNameLst>
                                      </p:cBhvr>
                                      <p:to>
                                        <p:strVal val="visible"/>
                                      </p:to>
                                    </p:set>
                                    <p:animEffect transition="in" filter="wipe(left)">
                                      <p:cBhvr>
                                        <p:cTn id="32" dur="500"/>
                                        <p:tgtEl>
                                          <p:spTgt spid="313347">
                                            <p:txEl>
                                              <p:pRg st="5" end="5"/>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313347">
                                            <p:txEl>
                                              <p:pRg st="6" end="6"/>
                                            </p:txEl>
                                          </p:spTgt>
                                        </p:tgtEl>
                                        <p:attrNameLst>
                                          <p:attrName>style.visibility</p:attrName>
                                        </p:attrNameLst>
                                      </p:cBhvr>
                                      <p:to>
                                        <p:strVal val="visible"/>
                                      </p:to>
                                    </p:set>
                                    <p:animEffect transition="in" filter="wipe(left)">
                                      <p:cBhvr>
                                        <p:cTn id="37" dur="500"/>
                                        <p:tgtEl>
                                          <p:spTgt spid="313347">
                                            <p:txEl>
                                              <p:pRg st="6" end="6"/>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313347">
                                            <p:txEl>
                                              <p:pRg st="7" end="7"/>
                                            </p:txEl>
                                          </p:spTgt>
                                        </p:tgtEl>
                                        <p:attrNameLst>
                                          <p:attrName>style.visibility</p:attrName>
                                        </p:attrNameLst>
                                      </p:cBhvr>
                                      <p:to>
                                        <p:strVal val="visible"/>
                                      </p:to>
                                    </p:set>
                                    <p:animEffect transition="in" filter="wipe(left)">
                                      <p:cBhvr>
                                        <p:cTn id="42" dur="500"/>
                                        <p:tgtEl>
                                          <p:spTgt spid="313347">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3347" grpId="0" build="p" bldLvl="2" autoUpdateAnimBg="0"/>
    </p:bldLst>
  </p:timing>
</p:sld>
</file>

<file path=ppt/slides/slide3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4370" name="Rectangle 2"/>
          <p:cNvSpPr>
            <a:spLocks noGrp="1" noChangeArrowheads="1"/>
          </p:cNvSpPr>
          <p:nvPr>
            <p:ph type="title"/>
          </p:nvPr>
        </p:nvSpPr>
        <p:spPr/>
        <p:txBody>
          <a:bodyPr/>
          <a:lstStyle/>
          <a:p>
            <a:r>
              <a:rPr lang="de-DE" altLang="de-DE"/>
              <a:t>Analyseverfahren 1b: analoge Umgebungen</a:t>
            </a:r>
          </a:p>
        </p:txBody>
      </p:sp>
      <p:sp>
        <p:nvSpPr>
          <p:cNvPr id="314371" name="Rectangle 3"/>
          <p:cNvSpPr>
            <a:spLocks noGrp="1" noChangeArrowheads="1"/>
          </p:cNvSpPr>
          <p:nvPr>
            <p:ph type="body" idx="1"/>
          </p:nvPr>
        </p:nvSpPr>
        <p:spPr>
          <a:xfrm>
            <a:off x="762000" y="1600200"/>
            <a:ext cx="8382000" cy="4495800"/>
          </a:xfrm>
        </p:spPr>
        <p:txBody>
          <a:bodyPr/>
          <a:lstStyle/>
          <a:p>
            <a:pPr marL="0" indent="0" defTabSz="1339850">
              <a:lnSpc>
                <a:spcPct val="90000"/>
              </a:lnSpc>
              <a:buClr>
                <a:schemeClr val="tx1"/>
              </a:buClr>
              <a:buFont typeface="Wingdings 2" pitchFamily="18" charset="2"/>
              <a:buNone/>
            </a:pPr>
            <a:r>
              <a:rPr lang="de-DE" altLang="de-DE" dirty="0">
                <a:cs typeface="Times New Roman" pitchFamily="18" charset="0"/>
              </a:rPr>
              <a:t>Hypothese:</a:t>
            </a:r>
          </a:p>
          <a:p>
            <a:pPr marL="0" indent="0" defTabSz="1339850">
              <a:lnSpc>
                <a:spcPct val="90000"/>
              </a:lnSpc>
              <a:buClr>
                <a:schemeClr val="tx1"/>
              </a:buClr>
              <a:buFont typeface="Wingdings 2" pitchFamily="18" charset="2"/>
              <a:buNone/>
            </a:pPr>
            <a:r>
              <a:rPr lang="de-DE" altLang="de-DE" dirty="0">
                <a:cs typeface="Times New Roman" pitchFamily="18" charset="0"/>
              </a:rPr>
              <a:t>Der Laut </a:t>
            </a:r>
            <a:r>
              <a:rPr lang="de-DE" altLang="de-DE" dirty="0">
                <a:solidFill>
                  <a:srgbClr val="009999"/>
                </a:solidFill>
                <a:cs typeface="Times New Roman" pitchFamily="18" charset="0"/>
              </a:rPr>
              <a:t>[d]</a:t>
            </a:r>
            <a:r>
              <a:rPr lang="de-DE" altLang="de-DE" dirty="0">
                <a:cs typeface="Times New Roman" pitchFamily="18" charset="0"/>
              </a:rPr>
              <a:t> kommt nur vor einem stimmhaften Konsonanten vor, </a:t>
            </a:r>
            <a:r>
              <a:rPr lang="de-DE" altLang="de-DE" dirty="0">
                <a:solidFill>
                  <a:srgbClr val="009999"/>
                </a:solidFill>
                <a:cs typeface="Times New Roman" pitchFamily="18" charset="0"/>
              </a:rPr>
              <a:t>[t]</a:t>
            </a:r>
            <a:r>
              <a:rPr lang="de-DE" altLang="de-DE" dirty="0">
                <a:cs typeface="Times New Roman" pitchFamily="18" charset="0"/>
              </a:rPr>
              <a:t> kommt in dieser Umgebung niemals vor (Implikation: eine stimmhafter Konsonant bewirkt stets, dass ein unmittelbar vorausgehendes </a:t>
            </a:r>
            <a:r>
              <a:rPr lang="de-DE" altLang="de-DE" dirty="0">
                <a:solidFill>
                  <a:srgbClr val="009999"/>
                </a:solidFill>
                <a:cs typeface="Times New Roman" pitchFamily="18" charset="0"/>
              </a:rPr>
              <a:t>[t]</a:t>
            </a:r>
            <a:r>
              <a:rPr lang="de-DE" altLang="de-DE" dirty="0">
                <a:cs typeface="Times New Roman" pitchFamily="18" charset="0"/>
              </a:rPr>
              <a:t> stimmhaft wird.</a:t>
            </a:r>
          </a:p>
          <a:p>
            <a:pPr marL="0" indent="0" defTabSz="1339850">
              <a:lnSpc>
                <a:spcPct val="90000"/>
              </a:lnSpc>
              <a:buClr>
                <a:schemeClr val="tx1"/>
              </a:buClr>
              <a:buFont typeface="Wingdings 2" pitchFamily="18" charset="2"/>
              <a:buNone/>
            </a:pPr>
            <a:r>
              <a:rPr lang="de-DE" altLang="de-DE" dirty="0">
                <a:cs typeface="Times New Roman" pitchFamily="18" charset="0"/>
              </a:rPr>
              <a:t>Evidenz  zur Widerlegung der Hypothese:</a:t>
            </a:r>
          </a:p>
          <a:p>
            <a:pPr marL="0" indent="0" defTabSz="1339850">
              <a:lnSpc>
                <a:spcPct val="90000"/>
              </a:lnSpc>
              <a:buClr>
                <a:schemeClr val="tx1"/>
              </a:buClr>
              <a:buFont typeface="Wingdings 2" pitchFamily="18" charset="2"/>
              <a:buNone/>
            </a:pPr>
            <a:r>
              <a:rPr lang="de-DE" altLang="de-DE" dirty="0">
                <a:cs typeface="Times New Roman" pitchFamily="18" charset="0"/>
              </a:rPr>
              <a:t>keine</a:t>
            </a:r>
          </a:p>
          <a:p>
            <a:pPr marL="0" indent="0" defTabSz="1339850">
              <a:lnSpc>
                <a:spcPct val="90000"/>
              </a:lnSpc>
              <a:buClr>
                <a:schemeClr val="tx1"/>
              </a:buClr>
              <a:buFont typeface="Wingdings 2" pitchFamily="18" charset="2"/>
              <a:buNone/>
            </a:pPr>
            <a:r>
              <a:rPr lang="de-DE" altLang="de-DE" dirty="0">
                <a:cs typeface="Times New Roman" pitchFamily="18" charset="0"/>
              </a:rPr>
              <a:t>Schlussfolgerung:</a:t>
            </a:r>
          </a:p>
          <a:p>
            <a:pPr marL="0" indent="0" defTabSz="1339850">
              <a:lnSpc>
                <a:spcPct val="90000"/>
              </a:lnSpc>
              <a:buClr>
                <a:schemeClr val="tx1"/>
              </a:buClr>
              <a:buFont typeface="Wingdings 2" pitchFamily="18" charset="2"/>
              <a:buNone/>
            </a:pPr>
            <a:r>
              <a:rPr lang="de-DE" altLang="de-DE" dirty="0">
                <a:solidFill>
                  <a:srgbClr val="009999"/>
                </a:solidFill>
                <a:cs typeface="Times New Roman" pitchFamily="18" charset="0"/>
              </a:rPr>
              <a:t>[t]</a:t>
            </a:r>
            <a:r>
              <a:rPr lang="de-DE" altLang="de-DE" dirty="0">
                <a:cs typeface="Times New Roman" pitchFamily="18" charset="0"/>
              </a:rPr>
              <a:t> und </a:t>
            </a:r>
            <a:r>
              <a:rPr lang="de-DE" altLang="de-DE" dirty="0">
                <a:solidFill>
                  <a:srgbClr val="009999"/>
                </a:solidFill>
                <a:cs typeface="Times New Roman" pitchFamily="18" charset="0"/>
              </a:rPr>
              <a:t>[d]</a:t>
            </a:r>
            <a:r>
              <a:rPr lang="de-DE" altLang="de-DE" dirty="0">
                <a:cs typeface="Times New Roman" pitchFamily="18" charset="0"/>
              </a:rPr>
              <a:t> kommen nicht in analogen Umgebungen vor (und können daher nicht kontrastieren); es kann nicht nachgewiesen werden, dass sie zu separaten Phonemen gehören.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314371">
                                            <p:txEl>
                                              <p:pRg st="0" end="0"/>
                                            </p:txEl>
                                          </p:spTgt>
                                        </p:tgtEl>
                                        <p:attrNameLst>
                                          <p:attrName>style.visibility</p:attrName>
                                        </p:attrNameLst>
                                      </p:cBhvr>
                                      <p:to>
                                        <p:strVal val="visible"/>
                                      </p:to>
                                    </p:set>
                                    <p:animEffect transition="in" filter="wipe(left)">
                                      <p:cBhvr>
                                        <p:cTn id="7" dur="500"/>
                                        <p:tgtEl>
                                          <p:spTgt spid="314371">
                                            <p:txEl>
                                              <p:pRg st="0" end="0"/>
                                            </p:txEl>
                                          </p:spTgt>
                                        </p:tgtEl>
                                      </p:cBhvr>
                                    </p:animEffect>
                                  </p:childTnLst>
                                </p:cTn>
                              </p:par>
                            </p:childTnLst>
                          </p:cTn>
                        </p:par>
                        <p:par>
                          <p:cTn id="8" fill="hold" nodeType="afterGroup">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314371">
                                            <p:txEl>
                                              <p:pRg st="1" end="1"/>
                                            </p:txEl>
                                          </p:spTgt>
                                        </p:tgtEl>
                                        <p:attrNameLst>
                                          <p:attrName>style.visibility</p:attrName>
                                        </p:attrNameLst>
                                      </p:cBhvr>
                                      <p:to>
                                        <p:strVal val="visible"/>
                                      </p:to>
                                    </p:set>
                                    <p:animEffect transition="in" filter="wipe(left)">
                                      <p:cBhvr>
                                        <p:cTn id="11" dur="500"/>
                                        <p:tgtEl>
                                          <p:spTgt spid="314371">
                                            <p:txEl>
                                              <p:pRg st="1" end="1"/>
                                            </p:txEl>
                                          </p:spTgt>
                                        </p:tgtEl>
                                      </p:cBhvr>
                                    </p:animEffect>
                                  </p:childTnLst>
                                </p:cTn>
                              </p:par>
                            </p:childTnLst>
                          </p:cTn>
                        </p:par>
                        <p:par>
                          <p:cTn id="12" fill="hold" nodeType="afterGroup">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314371">
                                            <p:txEl>
                                              <p:pRg st="2" end="2"/>
                                            </p:txEl>
                                          </p:spTgt>
                                        </p:tgtEl>
                                        <p:attrNameLst>
                                          <p:attrName>style.visibility</p:attrName>
                                        </p:attrNameLst>
                                      </p:cBhvr>
                                      <p:to>
                                        <p:strVal val="visible"/>
                                      </p:to>
                                    </p:set>
                                    <p:animEffect transition="in" filter="wipe(left)">
                                      <p:cBhvr>
                                        <p:cTn id="15" dur="500"/>
                                        <p:tgtEl>
                                          <p:spTgt spid="314371">
                                            <p:txEl>
                                              <p:pRg st="2" end="2"/>
                                            </p:txEl>
                                          </p:spTgt>
                                        </p:tgtEl>
                                      </p:cBhvr>
                                    </p:animEffect>
                                  </p:childTnLst>
                                </p:cTn>
                              </p:par>
                            </p:childTnLst>
                          </p:cTn>
                        </p:par>
                        <p:par>
                          <p:cTn id="16" fill="hold" nodeType="afterGroup">
                            <p:stCondLst>
                              <p:cond delay="1500"/>
                            </p:stCondLst>
                            <p:childTnLst>
                              <p:par>
                                <p:cTn id="17" presetID="22" presetClass="entr" presetSubtype="8" fill="hold" grpId="0" nodeType="afterEffect">
                                  <p:stCondLst>
                                    <p:cond delay="0"/>
                                  </p:stCondLst>
                                  <p:childTnLst>
                                    <p:set>
                                      <p:cBhvr>
                                        <p:cTn id="18" dur="1" fill="hold">
                                          <p:stCondLst>
                                            <p:cond delay="0"/>
                                          </p:stCondLst>
                                        </p:cTn>
                                        <p:tgtEl>
                                          <p:spTgt spid="314371">
                                            <p:txEl>
                                              <p:pRg st="3" end="3"/>
                                            </p:txEl>
                                          </p:spTgt>
                                        </p:tgtEl>
                                        <p:attrNameLst>
                                          <p:attrName>style.visibility</p:attrName>
                                        </p:attrNameLst>
                                      </p:cBhvr>
                                      <p:to>
                                        <p:strVal val="visible"/>
                                      </p:to>
                                    </p:set>
                                    <p:animEffect transition="in" filter="wipe(left)">
                                      <p:cBhvr>
                                        <p:cTn id="19" dur="500"/>
                                        <p:tgtEl>
                                          <p:spTgt spid="314371">
                                            <p:txEl>
                                              <p:pRg st="3" end="3"/>
                                            </p:txEl>
                                          </p:spTgt>
                                        </p:tgtEl>
                                      </p:cBhvr>
                                    </p:animEffect>
                                  </p:childTnLst>
                                </p:cTn>
                              </p:par>
                            </p:childTnLst>
                          </p:cTn>
                        </p:par>
                        <p:par>
                          <p:cTn id="20" fill="hold" nodeType="afterGroup">
                            <p:stCondLst>
                              <p:cond delay="2000"/>
                            </p:stCondLst>
                            <p:childTnLst>
                              <p:par>
                                <p:cTn id="21" presetID="22" presetClass="entr" presetSubtype="8" fill="hold" grpId="0" nodeType="afterEffect">
                                  <p:stCondLst>
                                    <p:cond delay="0"/>
                                  </p:stCondLst>
                                  <p:childTnLst>
                                    <p:set>
                                      <p:cBhvr>
                                        <p:cTn id="22" dur="1" fill="hold">
                                          <p:stCondLst>
                                            <p:cond delay="0"/>
                                          </p:stCondLst>
                                        </p:cTn>
                                        <p:tgtEl>
                                          <p:spTgt spid="314371">
                                            <p:txEl>
                                              <p:pRg st="4" end="4"/>
                                            </p:txEl>
                                          </p:spTgt>
                                        </p:tgtEl>
                                        <p:attrNameLst>
                                          <p:attrName>style.visibility</p:attrName>
                                        </p:attrNameLst>
                                      </p:cBhvr>
                                      <p:to>
                                        <p:strVal val="visible"/>
                                      </p:to>
                                    </p:set>
                                    <p:animEffect transition="in" filter="wipe(left)">
                                      <p:cBhvr>
                                        <p:cTn id="23" dur="500"/>
                                        <p:tgtEl>
                                          <p:spTgt spid="314371">
                                            <p:txEl>
                                              <p:pRg st="4" end="4"/>
                                            </p:txEl>
                                          </p:spTgt>
                                        </p:tgtEl>
                                      </p:cBhvr>
                                    </p:animEffect>
                                  </p:childTnLst>
                                </p:cTn>
                              </p:par>
                            </p:childTnLst>
                          </p:cTn>
                        </p:par>
                        <p:par>
                          <p:cTn id="24" fill="hold" nodeType="afterGroup">
                            <p:stCondLst>
                              <p:cond delay="2500"/>
                            </p:stCondLst>
                            <p:childTnLst>
                              <p:par>
                                <p:cTn id="25" presetID="22" presetClass="entr" presetSubtype="8" fill="hold" grpId="0" nodeType="afterEffect">
                                  <p:stCondLst>
                                    <p:cond delay="0"/>
                                  </p:stCondLst>
                                  <p:childTnLst>
                                    <p:set>
                                      <p:cBhvr>
                                        <p:cTn id="26" dur="1" fill="hold">
                                          <p:stCondLst>
                                            <p:cond delay="0"/>
                                          </p:stCondLst>
                                        </p:cTn>
                                        <p:tgtEl>
                                          <p:spTgt spid="314371">
                                            <p:txEl>
                                              <p:pRg st="5" end="5"/>
                                            </p:txEl>
                                          </p:spTgt>
                                        </p:tgtEl>
                                        <p:attrNameLst>
                                          <p:attrName>style.visibility</p:attrName>
                                        </p:attrNameLst>
                                      </p:cBhvr>
                                      <p:to>
                                        <p:strVal val="visible"/>
                                      </p:to>
                                    </p:set>
                                    <p:animEffect transition="in" filter="wipe(left)">
                                      <p:cBhvr>
                                        <p:cTn id="27" dur="500"/>
                                        <p:tgtEl>
                                          <p:spTgt spid="314371">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4371" grpId="0" build="p" bldLvl="2" autoUpdateAnimBg="0" advAuto="0"/>
    </p:bldLst>
  </p:timing>
</p:sld>
</file>

<file path=ppt/slides/slide3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5394" name="Rectangle 2"/>
          <p:cNvSpPr>
            <a:spLocks noGrp="1" noChangeArrowheads="1"/>
          </p:cNvSpPr>
          <p:nvPr>
            <p:ph type="title"/>
          </p:nvPr>
        </p:nvSpPr>
        <p:spPr/>
        <p:txBody>
          <a:bodyPr/>
          <a:lstStyle/>
          <a:p>
            <a:r>
              <a:rPr lang="de-DE" altLang="de-DE"/>
              <a:t>Analyseverfahren 1b: analoge Umgebungen</a:t>
            </a:r>
          </a:p>
        </p:txBody>
      </p:sp>
      <p:sp>
        <p:nvSpPr>
          <p:cNvPr id="315395" name="Rectangle 3"/>
          <p:cNvSpPr>
            <a:spLocks noGrp="1" noChangeArrowheads="1"/>
          </p:cNvSpPr>
          <p:nvPr>
            <p:ph type="body" idx="1"/>
          </p:nvPr>
        </p:nvSpPr>
        <p:spPr>
          <a:xfrm>
            <a:off x="762000" y="1600200"/>
            <a:ext cx="8077200" cy="4495800"/>
          </a:xfrm>
        </p:spPr>
        <p:txBody>
          <a:bodyPr/>
          <a:lstStyle/>
          <a:p>
            <a:pPr marL="0" indent="0" defTabSz="1339850">
              <a:buClr>
                <a:schemeClr val="tx1"/>
              </a:buClr>
              <a:buFont typeface="Wingdings 2" pitchFamily="18" charset="2"/>
              <a:buNone/>
              <a:tabLst>
                <a:tab pos="1517650" algn="l"/>
                <a:tab pos="4092575" algn="l"/>
              </a:tabLst>
            </a:pPr>
            <a:r>
              <a:rPr lang="de-DE" altLang="de-DE" dirty="0">
                <a:solidFill>
                  <a:srgbClr val="0066FF"/>
                </a:solidFill>
                <a:cs typeface="Times New Roman" pitchFamily="18" charset="0"/>
              </a:rPr>
              <a:t>[</a:t>
            </a:r>
            <a:r>
              <a:rPr lang="de-DE" altLang="de-DE" dirty="0" err="1">
                <a:solidFill>
                  <a:srgbClr val="0066FF"/>
                </a:solidFill>
                <a:cs typeface="Times New Roman" pitchFamily="18" charset="0"/>
              </a:rPr>
              <a:t>nisi</a:t>
            </a:r>
            <a:r>
              <a:rPr lang="de-DE" altLang="de-DE" dirty="0">
                <a:solidFill>
                  <a:srgbClr val="0066FF"/>
                </a:solidFill>
                <a:cs typeface="Times New Roman" pitchFamily="18" charset="0"/>
              </a:rPr>
              <a:t>]	'zwei'	[</a:t>
            </a:r>
            <a:r>
              <a:rPr lang="de-DE" altLang="de-DE" dirty="0" err="1">
                <a:solidFill>
                  <a:srgbClr val="0066FF"/>
                </a:solidFill>
                <a:cs typeface="Times New Roman" pitchFamily="18" charset="0"/>
              </a:rPr>
              <a:t>saga</a:t>
            </a:r>
            <a:r>
              <a:rPr lang="de-DE" altLang="de-DE" dirty="0">
                <a:solidFill>
                  <a:srgbClr val="0066FF"/>
                </a:solidFill>
                <a:cs typeface="Times New Roman" pitchFamily="18" charset="0"/>
              </a:rPr>
              <a:t>]	'mischen'</a:t>
            </a:r>
          </a:p>
          <a:p>
            <a:pPr marL="0" indent="0" defTabSz="1339850">
              <a:buClr>
                <a:schemeClr val="tx1"/>
              </a:buClr>
              <a:buFont typeface="Wingdings 2" pitchFamily="18" charset="2"/>
              <a:buNone/>
              <a:tabLst>
                <a:tab pos="1517650" algn="l"/>
                <a:tab pos="4092575" algn="l"/>
              </a:tabLst>
            </a:pPr>
            <a:r>
              <a:rPr lang="de-DE" altLang="de-DE" dirty="0">
                <a:solidFill>
                  <a:srgbClr val="0066FF"/>
                </a:solidFill>
                <a:cs typeface="Times New Roman" pitchFamily="18" charset="0"/>
              </a:rPr>
              <a:t>[</a:t>
            </a:r>
            <a:r>
              <a:rPr lang="de-DE" altLang="de-DE" dirty="0" err="1">
                <a:solidFill>
                  <a:srgbClr val="0066FF"/>
                </a:solidFill>
                <a:cs typeface="Times New Roman" pitchFamily="18" charset="0"/>
              </a:rPr>
              <a:t>fabi</a:t>
            </a:r>
            <a:r>
              <a:rPr lang="de-DE" altLang="de-DE" dirty="0">
                <a:solidFill>
                  <a:srgbClr val="0066FF"/>
                </a:solidFill>
                <a:cs typeface="Times New Roman" pitchFamily="18" charset="0"/>
              </a:rPr>
              <a:t>]	'Bad'	[</a:t>
            </a:r>
            <a:r>
              <a:rPr lang="de-DE" altLang="de-DE" dirty="0" err="1">
                <a:solidFill>
                  <a:srgbClr val="0066FF"/>
                </a:solidFill>
                <a:cs typeface="Times New Roman" pitchFamily="18" charset="0"/>
              </a:rPr>
              <a:t>zibi</a:t>
            </a:r>
            <a:r>
              <a:rPr lang="de-DE" altLang="de-DE" dirty="0">
                <a:solidFill>
                  <a:srgbClr val="0066FF"/>
                </a:solidFill>
                <a:cs typeface="Times New Roman" pitchFamily="18" charset="0"/>
              </a:rPr>
              <a:t>]	'</a:t>
            </a:r>
            <a:r>
              <a:rPr lang="de-DE" altLang="de-DE" dirty="0" err="1">
                <a:solidFill>
                  <a:srgbClr val="0066FF"/>
                </a:solidFill>
                <a:cs typeface="Times New Roman" pitchFamily="18" charset="0"/>
              </a:rPr>
              <a:t>rauh</a:t>
            </a:r>
            <a:r>
              <a:rPr lang="de-DE" altLang="de-DE" dirty="0">
                <a:solidFill>
                  <a:srgbClr val="0066FF"/>
                </a:solidFill>
                <a:cs typeface="Times New Roman" pitchFamily="18" charset="0"/>
              </a:rPr>
              <a:t>'</a:t>
            </a:r>
          </a:p>
          <a:p>
            <a:pPr marL="0" indent="0" defTabSz="1339850">
              <a:buClr>
                <a:schemeClr val="tx1"/>
              </a:buClr>
              <a:buFont typeface="Wingdings 2" pitchFamily="18" charset="2"/>
              <a:buNone/>
              <a:tabLst>
                <a:tab pos="1517650" algn="l"/>
                <a:tab pos="4092575" algn="l"/>
              </a:tabLst>
            </a:pPr>
            <a:r>
              <a:rPr lang="de-DE" altLang="de-DE" dirty="0">
                <a:solidFill>
                  <a:srgbClr val="0066FF"/>
                </a:solidFill>
                <a:cs typeface="Times New Roman" pitchFamily="18" charset="0"/>
              </a:rPr>
              <a:t>[</a:t>
            </a:r>
            <a:r>
              <a:rPr lang="de-DE" altLang="de-DE" dirty="0" err="1">
                <a:solidFill>
                  <a:srgbClr val="0066FF"/>
                </a:solidFill>
                <a:cs typeface="Times New Roman" pitchFamily="18" charset="0"/>
              </a:rPr>
              <a:t>niza</a:t>
            </a:r>
            <a:r>
              <a:rPr lang="de-DE" altLang="de-DE" dirty="0">
                <a:solidFill>
                  <a:srgbClr val="0066FF"/>
                </a:solidFill>
                <a:cs typeface="Times New Roman" pitchFamily="18" charset="0"/>
              </a:rPr>
              <a:t>]	'Fremder'	[</a:t>
            </a:r>
            <a:r>
              <a:rPr lang="de-DE" altLang="de-DE" dirty="0" err="1">
                <a:solidFill>
                  <a:srgbClr val="0066FF"/>
                </a:solidFill>
                <a:cs typeface="Times New Roman" pitchFamily="18" charset="0"/>
              </a:rPr>
              <a:t>vibi</a:t>
            </a:r>
            <a:r>
              <a:rPr lang="de-DE" altLang="de-DE" dirty="0">
                <a:solidFill>
                  <a:srgbClr val="0066FF"/>
                </a:solidFill>
                <a:cs typeface="Times New Roman" pitchFamily="18" charset="0"/>
              </a:rPr>
              <a:t>]	'Nüster'</a:t>
            </a:r>
          </a:p>
          <a:p>
            <a:pPr marL="0" indent="0" defTabSz="1339850">
              <a:buClr>
                <a:schemeClr val="tx1"/>
              </a:buClr>
              <a:buFont typeface="Wingdings 2" pitchFamily="18" charset="2"/>
              <a:buNone/>
              <a:tabLst>
                <a:tab pos="1517650" algn="l"/>
                <a:tab pos="4092575" algn="l"/>
              </a:tabLst>
            </a:pPr>
            <a:r>
              <a:rPr lang="de-DE" altLang="de-DE" dirty="0">
                <a:solidFill>
                  <a:srgbClr val="0066FF"/>
                </a:solidFill>
                <a:cs typeface="Times New Roman" pitchFamily="18" charset="0"/>
              </a:rPr>
              <a:t>[</a:t>
            </a:r>
            <a:r>
              <a:rPr lang="de-DE" altLang="de-DE" dirty="0" err="1">
                <a:solidFill>
                  <a:srgbClr val="0066FF"/>
                </a:solidFill>
                <a:cs typeface="Times New Roman" pitchFamily="18" charset="0"/>
              </a:rPr>
              <a:t>taka</a:t>
            </a:r>
            <a:r>
              <a:rPr lang="de-DE" altLang="de-DE" dirty="0">
                <a:solidFill>
                  <a:srgbClr val="0066FF"/>
                </a:solidFill>
                <a:cs typeface="Times New Roman" pitchFamily="18" charset="0"/>
              </a:rPr>
              <a:t>]	'alle'	[</a:t>
            </a:r>
            <a:r>
              <a:rPr lang="de-DE" altLang="de-DE" dirty="0" err="1">
                <a:solidFill>
                  <a:srgbClr val="0066FF"/>
                </a:solidFill>
                <a:cs typeface="Times New Roman" pitchFamily="18" charset="0"/>
              </a:rPr>
              <a:t>daki</a:t>
            </a:r>
            <a:r>
              <a:rPr lang="de-DE" altLang="de-DE" dirty="0">
                <a:solidFill>
                  <a:srgbClr val="0066FF"/>
                </a:solidFill>
                <a:cs typeface="Times New Roman" pitchFamily="18" charset="0"/>
              </a:rPr>
              <a:t>]	'Norden'</a:t>
            </a:r>
          </a:p>
          <a:p>
            <a:pPr marL="0" indent="0" defTabSz="1339850">
              <a:buClr>
                <a:schemeClr val="tx1"/>
              </a:buClr>
              <a:buFont typeface="Wingdings 2" pitchFamily="18" charset="2"/>
              <a:buNone/>
              <a:tabLst>
                <a:tab pos="1517650" algn="l"/>
                <a:tab pos="4092575" algn="l"/>
              </a:tabLst>
            </a:pPr>
            <a:r>
              <a:rPr lang="de-DE" altLang="de-DE" dirty="0">
                <a:solidFill>
                  <a:srgbClr val="0066FF"/>
                </a:solidFill>
                <a:cs typeface="Times New Roman" pitchFamily="18" charset="0"/>
              </a:rPr>
              <a:t>[</a:t>
            </a:r>
            <a:r>
              <a:rPr lang="de-DE" altLang="de-DE" dirty="0" err="1">
                <a:solidFill>
                  <a:srgbClr val="0066FF"/>
                </a:solidFill>
                <a:cs typeface="Times New Roman" pitchFamily="18" charset="0"/>
              </a:rPr>
              <a:t>sipa</a:t>
            </a:r>
            <a:r>
              <a:rPr lang="de-DE" altLang="de-DE" dirty="0">
                <a:solidFill>
                  <a:srgbClr val="0066FF"/>
                </a:solidFill>
                <a:cs typeface="Times New Roman" pitchFamily="18" charset="0"/>
              </a:rPr>
              <a:t>]	'Schokolade'	[</a:t>
            </a:r>
            <a:r>
              <a:rPr lang="de-DE" altLang="de-DE" dirty="0" err="1">
                <a:solidFill>
                  <a:srgbClr val="0066FF"/>
                </a:solidFill>
                <a:cs typeface="Times New Roman" pitchFamily="18" charset="0"/>
              </a:rPr>
              <a:t>niti</a:t>
            </a:r>
            <a:r>
              <a:rPr lang="de-DE" altLang="de-DE" dirty="0">
                <a:solidFill>
                  <a:srgbClr val="0066FF"/>
                </a:solidFill>
                <a:cs typeface="Times New Roman" pitchFamily="18" charset="0"/>
              </a:rPr>
              <a:t>] 	'Kürbis'</a:t>
            </a:r>
          </a:p>
          <a:p>
            <a:pPr marL="0" indent="0" defTabSz="1339850">
              <a:buClr>
                <a:schemeClr val="tx1"/>
              </a:buClr>
              <a:buFont typeface="Wingdings 2" pitchFamily="18" charset="2"/>
              <a:buNone/>
              <a:tabLst>
                <a:tab pos="1517650" algn="l"/>
                <a:tab pos="4092575" algn="l"/>
              </a:tabLst>
            </a:pPr>
            <a:r>
              <a:rPr lang="de-DE" altLang="de-DE" dirty="0">
                <a:solidFill>
                  <a:srgbClr val="0066FF"/>
                </a:solidFill>
                <a:cs typeface="Times New Roman" pitchFamily="18" charset="0"/>
              </a:rPr>
              <a:t>[</a:t>
            </a:r>
            <a:r>
              <a:rPr lang="de-DE" altLang="de-DE" dirty="0" err="1">
                <a:solidFill>
                  <a:srgbClr val="0066FF"/>
                </a:solidFill>
                <a:cs typeface="Times New Roman" pitchFamily="18" charset="0"/>
              </a:rPr>
              <a:t>kizi</a:t>
            </a:r>
            <a:r>
              <a:rPr lang="de-DE" altLang="de-DE" dirty="0">
                <a:solidFill>
                  <a:srgbClr val="0066FF"/>
                </a:solidFill>
                <a:cs typeface="Times New Roman" pitchFamily="18" charset="0"/>
              </a:rPr>
              <a:t>]	'schmutzig'	[</a:t>
            </a:r>
            <a:r>
              <a:rPr lang="de-DE" altLang="de-DE" dirty="0" err="1">
                <a:solidFill>
                  <a:srgbClr val="0066FF"/>
                </a:solidFill>
                <a:cs typeface="Times New Roman" pitchFamily="18" charset="0"/>
              </a:rPr>
              <a:t>zabi</a:t>
            </a:r>
            <a:r>
              <a:rPr lang="de-DE" altLang="de-DE" dirty="0">
                <a:solidFill>
                  <a:srgbClr val="0066FF"/>
                </a:solidFill>
                <a:cs typeface="Times New Roman" pitchFamily="18" charset="0"/>
              </a:rPr>
              <a:t>]	'Palme'</a:t>
            </a:r>
          </a:p>
          <a:p>
            <a:pPr marL="0" indent="0" defTabSz="1339850">
              <a:buClr>
                <a:schemeClr val="tx1"/>
              </a:buClr>
              <a:buFont typeface="Wingdings 2" pitchFamily="18" charset="2"/>
              <a:buNone/>
              <a:tabLst>
                <a:tab pos="1517650" algn="l"/>
                <a:tab pos="4092575" algn="l"/>
              </a:tabLst>
            </a:pPr>
            <a:r>
              <a:rPr lang="de-DE" altLang="de-DE" dirty="0">
                <a:solidFill>
                  <a:srgbClr val="0066FF"/>
                </a:solidFill>
                <a:cs typeface="Times New Roman" pitchFamily="18" charset="0"/>
              </a:rPr>
              <a:t>[</a:t>
            </a:r>
            <a:r>
              <a:rPr lang="de-DE" altLang="de-DE" dirty="0" err="1">
                <a:solidFill>
                  <a:srgbClr val="0066FF"/>
                </a:solidFill>
                <a:cs typeface="Times New Roman" pitchFamily="18" charset="0"/>
              </a:rPr>
              <a:t>vapi</a:t>
            </a:r>
            <a:r>
              <a:rPr lang="de-DE" altLang="de-DE" dirty="0">
                <a:solidFill>
                  <a:srgbClr val="0066FF"/>
                </a:solidFill>
                <a:cs typeface="Times New Roman" pitchFamily="18" charset="0"/>
              </a:rPr>
              <a:t>]	'kurz'	[</a:t>
            </a:r>
            <a:r>
              <a:rPr lang="de-DE" altLang="de-DE" dirty="0" err="1">
                <a:solidFill>
                  <a:srgbClr val="0066FF"/>
                </a:solidFill>
                <a:cs typeface="Times New Roman" pitchFamily="18" charset="0"/>
              </a:rPr>
              <a:t>kaki</a:t>
            </a:r>
            <a:r>
              <a:rPr lang="de-DE" altLang="de-DE" dirty="0">
                <a:solidFill>
                  <a:srgbClr val="0066FF"/>
                </a:solidFill>
                <a:cs typeface="Times New Roman" pitchFamily="18" charset="0"/>
              </a:rPr>
              <a:t>]	'Daumen'</a:t>
            </a:r>
          </a:p>
          <a:p>
            <a:pPr marL="0" indent="0" defTabSz="1339850">
              <a:buClr>
                <a:schemeClr val="tx1"/>
              </a:buClr>
              <a:buFont typeface="Wingdings 2" pitchFamily="18" charset="2"/>
              <a:buNone/>
              <a:tabLst>
                <a:tab pos="1517650" algn="l"/>
                <a:tab pos="4092575" algn="l"/>
              </a:tabLst>
            </a:pPr>
            <a:r>
              <a:rPr lang="de-DE" altLang="de-DE" dirty="0">
                <a:solidFill>
                  <a:srgbClr val="0066FF"/>
                </a:solidFill>
                <a:cs typeface="Times New Roman" pitchFamily="18" charset="0"/>
              </a:rPr>
              <a:t>[</a:t>
            </a:r>
            <a:r>
              <a:rPr lang="de-DE" altLang="de-DE" dirty="0" err="1">
                <a:solidFill>
                  <a:srgbClr val="0066FF"/>
                </a:solidFill>
                <a:cs typeface="Times New Roman" pitchFamily="18" charset="0"/>
              </a:rPr>
              <a:t>faki</a:t>
            </a:r>
            <a:r>
              <a:rPr lang="de-DE" altLang="de-DE" dirty="0">
                <a:solidFill>
                  <a:srgbClr val="0066FF"/>
                </a:solidFill>
                <a:cs typeface="Times New Roman" pitchFamily="18" charset="0"/>
              </a:rPr>
              <a:t>] 	'neun'</a:t>
            </a:r>
          </a:p>
          <a:p>
            <a:pPr marL="0" indent="0" defTabSz="1339850">
              <a:buClr>
                <a:schemeClr val="tx1"/>
              </a:buClr>
              <a:buFont typeface="Wingdings 2" pitchFamily="18" charset="2"/>
              <a:buNone/>
              <a:tabLst>
                <a:tab pos="1517650" algn="l"/>
                <a:tab pos="4092575" algn="l"/>
              </a:tabLst>
            </a:pPr>
            <a:r>
              <a:rPr lang="de-DE" altLang="de-DE" dirty="0">
                <a:cs typeface="Times New Roman" pitchFamily="18" charset="0"/>
              </a:rPr>
              <a:t>Diskussion auf separatem Blatt!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315395">
                                            <p:txEl>
                                              <p:pRg st="0" end="0"/>
                                            </p:txEl>
                                          </p:spTgt>
                                        </p:tgtEl>
                                        <p:attrNameLst>
                                          <p:attrName>style.visibility</p:attrName>
                                        </p:attrNameLst>
                                      </p:cBhvr>
                                      <p:to>
                                        <p:strVal val="visible"/>
                                      </p:to>
                                    </p:set>
                                    <p:animEffect transition="in" filter="wipe(left)">
                                      <p:cBhvr>
                                        <p:cTn id="7" dur="500"/>
                                        <p:tgtEl>
                                          <p:spTgt spid="315395">
                                            <p:txEl>
                                              <p:pRg st="0" end="0"/>
                                            </p:txEl>
                                          </p:spTgt>
                                        </p:tgtEl>
                                      </p:cBhvr>
                                    </p:animEffect>
                                  </p:childTnLst>
                                </p:cTn>
                              </p:par>
                            </p:childTnLst>
                          </p:cTn>
                        </p:par>
                        <p:par>
                          <p:cTn id="8" fill="hold" nodeType="afterGroup">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315395">
                                            <p:txEl>
                                              <p:pRg st="1" end="1"/>
                                            </p:txEl>
                                          </p:spTgt>
                                        </p:tgtEl>
                                        <p:attrNameLst>
                                          <p:attrName>style.visibility</p:attrName>
                                        </p:attrNameLst>
                                      </p:cBhvr>
                                      <p:to>
                                        <p:strVal val="visible"/>
                                      </p:to>
                                    </p:set>
                                    <p:animEffect transition="in" filter="wipe(left)">
                                      <p:cBhvr>
                                        <p:cTn id="11" dur="500"/>
                                        <p:tgtEl>
                                          <p:spTgt spid="315395">
                                            <p:txEl>
                                              <p:pRg st="1" end="1"/>
                                            </p:txEl>
                                          </p:spTgt>
                                        </p:tgtEl>
                                      </p:cBhvr>
                                    </p:animEffect>
                                  </p:childTnLst>
                                </p:cTn>
                              </p:par>
                            </p:childTnLst>
                          </p:cTn>
                        </p:par>
                        <p:par>
                          <p:cTn id="12" fill="hold" nodeType="afterGroup">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315395">
                                            <p:txEl>
                                              <p:pRg st="2" end="2"/>
                                            </p:txEl>
                                          </p:spTgt>
                                        </p:tgtEl>
                                        <p:attrNameLst>
                                          <p:attrName>style.visibility</p:attrName>
                                        </p:attrNameLst>
                                      </p:cBhvr>
                                      <p:to>
                                        <p:strVal val="visible"/>
                                      </p:to>
                                    </p:set>
                                    <p:animEffect transition="in" filter="wipe(left)">
                                      <p:cBhvr>
                                        <p:cTn id="15" dur="500"/>
                                        <p:tgtEl>
                                          <p:spTgt spid="315395">
                                            <p:txEl>
                                              <p:pRg st="2" end="2"/>
                                            </p:txEl>
                                          </p:spTgt>
                                        </p:tgtEl>
                                      </p:cBhvr>
                                    </p:animEffect>
                                  </p:childTnLst>
                                </p:cTn>
                              </p:par>
                            </p:childTnLst>
                          </p:cTn>
                        </p:par>
                        <p:par>
                          <p:cTn id="16" fill="hold" nodeType="afterGroup">
                            <p:stCondLst>
                              <p:cond delay="1500"/>
                            </p:stCondLst>
                            <p:childTnLst>
                              <p:par>
                                <p:cTn id="17" presetID="22" presetClass="entr" presetSubtype="8" fill="hold" grpId="0" nodeType="afterEffect">
                                  <p:stCondLst>
                                    <p:cond delay="0"/>
                                  </p:stCondLst>
                                  <p:childTnLst>
                                    <p:set>
                                      <p:cBhvr>
                                        <p:cTn id="18" dur="1" fill="hold">
                                          <p:stCondLst>
                                            <p:cond delay="0"/>
                                          </p:stCondLst>
                                        </p:cTn>
                                        <p:tgtEl>
                                          <p:spTgt spid="315395">
                                            <p:txEl>
                                              <p:pRg st="3" end="3"/>
                                            </p:txEl>
                                          </p:spTgt>
                                        </p:tgtEl>
                                        <p:attrNameLst>
                                          <p:attrName>style.visibility</p:attrName>
                                        </p:attrNameLst>
                                      </p:cBhvr>
                                      <p:to>
                                        <p:strVal val="visible"/>
                                      </p:to>
                                    </p:set>
                                    <p:animEffect transition="in" filter="wipe(left)">
                                      <p:cBhvr>
                                        <p:cTn id="19" dur="500"/>
                                        <p:tgtEl>
                                          <p:spTgt spid="315395">
                                            <p:txEl>
                                              <p:pRg st="3" end="3"/>
                                            </p:txEl>
                                          </p:spTgt>
                                        </p:tgtEl>
                                      </p:cBhvr>
                                    </p:animEffect>
                                  </p:childTnLst>
                                </p:cTn>
                              </p:par>
                            </p:childTnLst>
                          </p:cTn>
                        </p:par>
                        <p:par>
                          <p:cTn id="20" fill="hold" nodeType="afterGroup">
                            <p:stCondLst>
                              <p:cond delay="2000"/>
                            </p:stCondLst>
                            <p:childTnLst>
                              <p:par>
                                <p:cTn id="21" presetID="22" presetClass="entr" presetSubtype="8" fill="hold" grpId="0" nodeType="afterEffect">
                                  <p:stCondLst>
                                    <p:cond delay="0"/>
                                  </p:stCondLst>
                                  <p:childTnLst>
                                    <p:set>
                                      <p:cBhvr>
                                        <p:cTn id="22" dur="1" fill="hold">
                                          <p:stCondLst>
                                            <p:cond delay="0"/>
                                          </p:stCondLst>
                                        </p:cTn>
                                        <p:tgtEl>
                                          <p:spTgt spid="315395">
                                            <p:txEl>
                                              <p:pRg st="4" end="4"/>
                                            </p:txEl>
                                          </p:spTgt>
                                        </p:tgtEl>
                                        <p:attrNameLst>
                                          <p:attrName>style.visibility</p:attrName>
                                        </p:attrNameLst>
                                      </p:cBhvr>
                                      <p:to>
                                        <p:strVal val="visible"/>
                                      </p:to>
                                    </p:set>
                                    <p:animEffect transition="in" filter="wipe(left)">
                                      <p:cBhvr>
                                        <p:cTn id="23" dur="500"/>
                                        <p:tgtEl>
                                          <p:spTgt spid="315395">
                                            <p:txEl>
                                              <p:pRg st="4" end="4"/>
                                            </p:txEl>
                                          </p:spTgt>
                                        </p:tgtEl>
                                      </p:cBhvr>
                                    </p:animEffect>
                                  </p:childTnLst>
                                </p:cTn>
                              </p:par>
                            </p:childTnLst>
                          </p:cTn>
                        </p:par>
                        <p:par>
                          <p:cTn id="24" fill="hold" nodeType="afterGroup">
                            <p:stCondLst>
                              <p:cond delay="2500"/>
                            </p:stCondLst>
                            <p:childTnLst>
                              <p:par>
                                <p:cTn id="25" presetID="22" presetClass="entr" presetSubtype="8" fill="hold" grpId="0" nodeType="afterEffect">
                                  <p:stCondLst>
                                    <p:cond delay="0"/>
                                  </p:stCondLst>
                                  <p:childTnLst>
                                    <p:set>
                                      <p:cBhvr>
                                        <p:cTn id="26" dur="1" fill="hold">
                                          <p:stCondLst>
                                            <p:cond delay="0"/>
                                          </p:stCondLst>
                                        </p:cTn>
                                        <p:tgtEl>
                                          <p:spTgt spid="315395">
                                            <p:txEl>
                                              <p:pRg st="5" end="5"/>
                                            </p:txEl>
                                          </p:spTgt>
                                        </p:tgtEl>
                                        <p:attrNameLst>
                                          <p:attrName>style.visibility</p:attrName>
                                        </p:attrNameLst>
                                      </p:cBhvr>
                                      <p:to>
                                        <p:strVal val="visible"/>
                                      </p:to>
                                    </p:set>
                                    <p:animEffect transition="in" filter="wipe(left)">
                                      <p:cBhvr>
                                        <p:cTn id="27" dur="500"/>
                                        <p:tgtEl>
                                          <p:spTgt spid="315395">
                                            <p:txEl>
                                              <p:pRg st="5" end="5"/>
                                            </p:txEl>
                                          </p:spTgt>
                                        </p:tgtEl>
                                      </p:cBhvr>
                                    </p:animEffect>
                                  </p:childTnLst>
                                </p:cTn>
                              </p:par>
                            </p:childTnLst>
                          </p:cTn>
                        </p:par>
                        <p:par>
                          <p:cTn id="28" fill="hold" nodeType="afterGroup">
                            <p:stCondLst>
                              <p:cond delay="3000"/>
                            </p:stCondLst>
                            <p:childTnLst>
                              <p:par>
                                <p:cTn id="29" presetID="22" presetClass="entr" presetSubtype="8" fill="hold" grpId="0" nodeType="afterEffect">
                                  <p:stCondLst>
                                    <p:cond delay="0"/>
                                  </p:stCondLst>
                                  <p:childTnLst>
                                    <p:set>
                                      <p:cBhvr>
                                        <p:cTn id="30" dur="1" fill="hold">
                                          <p:stCondLst>
                                            <p:cond delay="0"/>
                                          </p:stCondLst>
                                        </p:cTn>
                                        <p:tgtEl>
                                          <p:spTgt spid="315395">
                                            <p:txEl>
                                              <p:pRg st="6" end="6"/>
                                            </p:txEl>
                                          </p:spTgt>
                                        </p:tgtEl>
                                        <p:attrNameLst>
                                          <p:attrName>style.visibility</p:attrName>
                                        </p:attrNameLst>
                                      </p:cBhvr>
                                      <p:to>
                                        <p:strVal val="visible"/>
                                      </p:to>
                                    </p:set>
                                    <p:animEffect transition="in" filter="wipe(left)">
                                      <p:cBhvr>
                                        <p:cTn id="31" dur="500"/>
                                        <p:tgtEl>
                                          <p:spTgt spid="315395">
                                            <p:txEl>
                                              <p:pRg st="6" end="6"/>
                                            </p:txEl>
                                          </p:spTgt>
                                        </p:tgtEl>
                                      </p:cBhvr>
                                    </p:animEffect>
                                  </p:childTnLst>
                                </p:cTn>
                              </p:par>
                            </p:childTnLst>
                          </p:cTn>
                        </p:par>
                        <p:par>
                          <p:cTn id="32" fill="hold" nodeType="afterGroup">
                            <p:stCondLst>
                              <p:cond delay="3500"/>
                            </p:stCondLst>
                            <p:childTnLst>
                              <p:par>
                                <p:cTn id="33" presetID="22" presetClass="entr" presetSubtype="8" fill="hold" grpId="0" nodeType="afterEffect">
                                  <p:stCondLst>
                                    <p:cond delay="0"/>
                                  </p:stCondLst>
                                  <p:childTnLst>
                                    <p:set>
                                      <p:cBhvr>
                                        <p:cTn id="34" dur="1" fill="hold">
                                          <p:stCondLst>
                                            <p:cond delay="0"/>
                                          </p:stCondLst>
                                        </p:cTn>
                                        <p:tgtEl>
                                          <p:spTgt spid="315395">
                                            <p:txEl>
                                              <p:pRg st="7" end="7"/>
                                            </p:txEl>
                                          </p:spTgt>
                                        </p:tgtEl>
                                        <p:attrNameLst>
                                          <p:attrName>style.visibility</p:attrName>
                                        </p:attrNameLst>
                                      </p:cBhvr>
                                      <p:to>
                                        <p:strVal val="visible"/>
                                      </p:to>
                                    </p:set>
                                    <p:animEffect transition="in" filter="wipe(left)">
                                      <p:cBhvr>
                                        <p:cTn id="35" dur="500"/>
                                        <p:tgtEl>
                                          <p:spTgt spid="315395">
                                            <p:txEl>
                                              <p:pRg st="7" end="7"/>
                                            </p:txEl>
                                          </p:spTgt>
                                        </p:tgtEl>
                                      </p:cBhvr>
                                    </p:animEffect>
                                  </p:childTnLst>
                                </p:cTn>
                              </p:par>
                            </p:childTnLst>
                          </p:cTn>
                        </p:par>
                        <p:par>
                          <p:cTn id="36" fill="hold" nodeType="afterGroup">
                            <p:stCondLst>
                              <p:cond delay="4000"/>
                            </p:stCondLst>
                            <p:childTnLst>
                              <p:par>
                                <p:cTn id="37" presetID="22" presetClass="entr" presetSubtype="8" fill="hold" grpId="0" nodeType="afterEffect">
                                  <p:stCondLst>
                                    <p:cond delay="0"/>
                                  </p:stCondLst>
                                  <p:childTnLst>
                                    <p:set>
                                      <p:cBhvr>
                                        <p:cTn id="38" dur="1" fill="hold">
                                          <p:stCondLst>
                                            <p:cond delay="0"/>
                                          </p:stCondLst>
                                        </p:cTn>
                                        <p:tgtEl>
                                          <p:spTgt spid="315395">
                                            <p:txEl>
                                              <p:pRg st="8" end="8"/>
                                            </p:txEl>
                                          </p:spTgt>
                                        </p:tgtEl>
                                        <p:attrNameLst>
                                          <p:attrName>style.visibility</p:attrName>
                                        </p:attrNameLst>
                                      </p:cBhvr>
                                      <p:to>
                                        <p:strVal val="visible"/>
                                      </p:to>
                                    </p:set>
                                    <p:animEffect transition="in" filter="wipe(left)">
                                      <p:cBhvr>
                                        <p:cTn id="39" dur="500"/>
                                        <p:tgtEl>
                                          <p:spTgt spid="315395">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5395" grpId="0" build="p" bldLvl="2" autoUpdateAnimBg="0" advAuto="0"/>
    </p:bldLst>
  </p:timing>
</p:sld>
</file>

<file path=ppt/slides/slide3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6418" name="Rectangle 2"/>
          <p:cNvSpPr>
            <a:spLocks noGrp="1" noChangeArrowheads="1"/>
          </p:cNvSpPr>
          <p:nvPr>
            <p:ph type="title"/>
          </p:nvPr>
        </p:nvSpPr>
        <p:spPr/>
        <p:txBody>
          <a:bodyPr/>
          <a:lstStyle/>
          <a:p>
            <a:r>
              <a:rPr lang="de-DE" altLang="de-DE" dirty="0"/>
              <a:t>Analyseverfahren 2: Vereinigung</a:t>
            </a:r>
          </a:p>
        </p:txBody>
      </p:sp>
      <p:sp>
        <p:nvSpPr>
          <p:cNvPr id="316419" name="Rectangle 3"/>
          <p:cNvSpPr>
            <a:spLocks noGrp="1" noChangeArrowheads="1"/>
          </p:cNvSpPr>
          <p:nvPr>
            <p:ph type="body" idx="1"/>
          </p:nvPr>
        </p:nvSpPr>
        <p:spPr>
          <a:xfrm>
            <a:off x="762000" y="1600200"/>
            <a:ext cx="8077200" cy="4495800"/>
          </a:xfrm>
        </p:spPr>
        <p:txBody>
          <a:bodyPr/>
          <a:lstStyle/>
          <a:p>
            <a:pPr marL="0" indent="0" defTabSz="1339850">
              <a:lnSpc>
                <a:spcPct val="90000"/>
              </a:lnSpc>
              <a:buClr>
                <a:schemeClr val="tx1"/>
              </a:buClr>
              <a:buFont typeface="Wingdings 2" pitchFamily="18" charset="2"/>
              <a:buNone/>
              <a:tabLst>
                <a:tab pos="1517650" algn="l"/>
                <a:tab pos="3810000" algn="l"/>
              </a:tabLst>
            </a:pPr>
            <a:r>
              <a:rPr lang="de-DE" altLang="de-DE" dirty="0">
                <a:solidFill>
                  <a:srgbClr val="0066FF"/>
                </a:solidFill>
                <a:cs typeface="Times New Roman" pitchFamily="18" charset="0"/>
              </a:rPr>
              <a:t>[</a:t>
            </a:r>
            <a:r>
              <a:rPr lang="de-DE" altLang="de-DE" dirty="0" err="1">
                <a:solidFill>
                  <a:srgbClr val="0066FF"/>
                </a:solidFill>
                <a:cs typeface="Times New Roman" pitchFamily="18" charset="0"/>
              </a:rPr>
              <a:t>tofo</a:t>
            </a:r>
            <a:r>
              <a:rPr lang="de-DE" altLang="de-DE" dirty="0">
                <a:solidFill>
                  <a:srgbClr val="0066FF"/>
                </a:solidFill>
                <a:cs typeface="Times New Roman" pitchFamily="18" charset="0"/>
              </a:rPr>
              <a:t>]	'Konstellation'	[</a:t>
            </a:r>
            <a:r>
              <a:rPr lang="de-DE" altLang="de-DE" dirty="0" err="1">
                <a:solidFill>
                  <a:srgbClr val="0066FF"/>
                </a:solidFill>
                <a:cs typeface="Times New Roman" pitchFamily="18" charset="0"/>
              </a:rPr>
              <a:t>kex</a:t>
            </a:r>
            <a:r>
              <a:rPr lang="de-DE" altLang="de-DE" dirty="0">
                <a:solidFill>
                  <a:srgbClr val="0066FF"/>
                </a:solidFill>
                <a:cs typeface="Times New Roman" pitchFamily="18" charset="0"/>
              </a:rPr>
              <a:t>]	'Schnee'</a:t>
            </a:r>
          </a:p>
          <a:p>
            <a:pPr marL="0" indent="0" defTabSz="1339850">
              <a:lnSpc>
                <a:spcPct val="90000"/>
              </a:lnSpc>
              <a:buClr>
                <a:schemeClr val="tx1"/>
              </a:buClr>
              <a:buFont typeface="Wingdings 2" pitchFamily="18" charset="2"/>
              <a:buNone/>
              <a:tabLst>
                <a:tab pos="1517650" algn="l"/>
                <a:tab pos="3810000" algn="l"/>
              </a:tabLst>
            </a:pPr>
            <a:r>
              <a:rPr lang="de-DE" altLang="de-DE" dirty="0">
                <a:solidFill>
                  <a:srgbClr val="0066FF"/>
                </a:solidFill>
                <a:cs typeface="Times New Roman" pitchFamily="18" charset="0"/>
              </a:rPr>
              <a:t>[</a:t>
            </a:r>
            <a:r>
              <a:rPr lang="de-DE" altLang="de-DE" dirty="0" err="1">
                <a:solidFill>
                  <a:srgbClr val="0066FF"/>
                </a:solidFill>
                <a:cs typeface="Times New Roman" pitchFamily="18" charset="0"/>
              </a:rPr>
              <a:t>ose</a:t>
            </a:r>
            <a:r>
              <a:rPr lang="de-DE" altLang="de-DE" dirty="0">
                <a:solidFill>
                  <a:srgbClr val="0066FF"/>
                </a:solidFill>
                <a:cs typeface="Times New Roman" pitchFamily="18" charset="0"/>
              </a:rPr>
              <a:t>]	'verfinstern'	[</a:t>
            </a:r>
            <a:r>
              <a:rPr lang="de-DE" altLang="de-DE" dirty="0" err="1" smtClean="0">
                <a:solidFill>
                  <a:srgbClr val="0066FF"/>
                </a:solidFill>
                <a:cs typeface="Times New Roman" pitchFamily="18" charset="0"/>
              </a:rPr>
              <a:t>toɸo</a:t>
            </a:r>
            <a:r>
              <a:rPr lang="de-DE" altLang="de-DE" dirty="0">
                <a:solidFill>
                  <a:srgbClr val="0066FF"/>
                </a:solidFill>
                <a:cs typeface="Times New Roman" pitchFamily="18" charset="0"/>
              </a:rPr>
              <a:t>]	'Zehe'</a:t>
            </a:r>
          </a:p>
          <a:p>
            <a:pPr marL="0" indent="0" defTabSz="1339850">
              <a:lnSpc>
                <a:spcPct val="90000"/>
              </a:lnSpc>
              <a:buClr>
                <a:schemeClr val="tx1"/>
              </a:buClr>
              <a:buFont typeface="Wingdings 2" pitchFamily="18" charset="2"/>
              <a:buNone/>
              <a:tabLst>
                <a:tab pos="1517650" algn="l"/>
                <a:tab pos="3810000" algn="l"/>
              </a:tabLst>
            </a:pPr>
            <a:r>
              <a:rPr lang="de-DE" altLang="de-DE" dirty="0" smtClean="0">
                <a:solidFill>
                  <a:srgbClr val="0066FF"/>
                </a:solidFill>
                <a:cs typeface="Times New Roman" pitchFamily="18" charset="0"/>
              </a:rPr>
              <a:t>[</a:t>
            </a:r>
            <a:r>
              <a:rPr lang="de-DE" altLang="de-DE" dirty="0" err="1" smtClean="0">
                <a:solidFill>
                  <a:srgbClr val="0066FF"/>
                </a:solidFill>
                <a:cs typeface="Times New Roman" pitchFamily="18" charset="0"/>
              </a:rPr>
              <a:t>ɸexɔ</a:t>
            </a:r>
            <a:r>
              <a:rPr lang="de-DE" altLang="de-DE" dirty="0" smtClean="0">
                <a:solidFill>
                  <a:srgbClr val="0066FF"/>
                </a:solidFill>
                <a:cs typeface="Times New Roman" pitchFamily="18" charset="0"/>
              </a:rPr>
              <a:t>]</a:t>
            </a:r>
            <a:r>
              <a:rPr lang="de-DE" altLang="de-DE" dirty="0">
                <a:solidFill>
                  <a:srgbClr val="0066FF"/>
                </a:solidFill>
                <a:cs typeface="Times New Roman" pitchFamily="18" charset="0"/>
              </a:rPr>
              <a:t>	</a:t>
            </a:r>
            <a:r>
              <a:rPr lang="de-DE" altLang="de-DE" dirty="0" smtClean="0">
                <a:solidFill>
                  <a:srgbClr val="0066FF"/>
                </a:solidFill>
                <a:cs typeface="Times New Roman" pitchFamily="18" charset="0"/>
              </a:rPr>
              <a:t>Sonne</a:t>
            </a:r>
            <a:r>
              <a:rPr lang="de-DE" altLang="de-DE" dirty="0">
                <a:solidFill>
                  <a:srgbClr val="0066FF"/>
                </a:solidFill>
                <a:cs typeface="Times New Roman" pitchFamily="18" charset="0"/>
              </a:rPr>
              <a:t>'	[</a:t>
            </a:r>
            <a:r>
              <a:rPr lang="de-DE" altLang="de-DE" dirty="0" err="1">
                <a:solidFill>
                  <a:srgbClr val="0066FF"/>
                </a:solidFill>
                <a:cs typeface="Times New Roman" pitchFamily="18" charset="0"/>
              </a:rPr>
              <a:t>seso</a:t>
            </a:r>
            <a:r>
              <a:rPr lang="de-DE" altLang="de-DE" dirty="0">
                <a:solidFill>
                  <a:srgbClr val="0066FF"/>
                </a:solidFill>
                <a:cs typeface="Times New Roman" pitchFamily="18" charset="0"/>
              </a:rPr>
              <a:t>]	'schätzen'</a:t>
            </a:r>
          </a:p>
          <a:p>
            <a:pPr marL="0" indent="0" defTabSz="1339850">
              <a:lnSpc>
                <a:spcPct val="90000"/>
              </a:lnSpc>
              <a:buClr>
                <a:schemeClr val="tx1"/>
              </a:buClr>
              <a:buFont typeface="Wingdings 2" pitchFamily="18" charset="2"/>
              <a:buNone/>
              <a:tabLst>
                <a:tab pos="1517650" algn="l"/>
                <a:tab pos="3810000" algn="l"/>
              </a:tabLst>
            </a:pPr>
            <a:r>
              <a:rPr lang="de-DE" altLang="de-DE" dirty="0">
                <a:solidFill>
                  <a:srgbClr val="0066FF"/>
                </a:solidFill>
                <a:cs typeface="Times New Roman" pitchFamily="18" charset="0"/>
              </a:rPr>
              <a:t>[</a:t>
            </a:r>
            <a:r>
              <a:rPr lang="de-DE" altLang="de-DE" dirty="0" err="1">
                <a:solidFill>
                  <a:srgbClr val="0066FF"/>
                </a:solidFill>
                <a:cs typeface="Times New Roman" pitchFamily="18" charset="0"/>
              </a:rPr>
              <a:t>efes</a:t>
            </a:r>
            <a:r>
              <a:rPr lang="de-DE" altLang="de-DE" dirty="0">
                <a:solidFill>
                  <a:srgbClr val="0066FF"/>
                </a:solidFill>
                <a:cs typeface="Times New Roman" pitchFamily="18" charset="0"/>
              </a:rPr>
              <a:t>]	'gestern'	[</a:t>
            </a:r>
            <a:r>
              <a:rPr lang="de-DE" altLang="de-DE" dirty="0" err="1" smtClean="0">
                <a:solidFill>
                  <a:srgbClr val="0066FF"/>
                </a:solidFill>
                <a:cs typeface="Times New Roman" pitchFamily="18" charset="0"/>
              </a:rPr>
              <a:t>feɸe</a:t>
            </a:r>
            <a:r>
              <a:rPr lang="de-DE" altLang="de-DE" dirty="0">
                <a:solidFill>
                  <a:srgbClr val="0066FF"/>
                </a:solidFill>
                <a:cs typeface="Times New Roman" pitchFamily="18" charset="0"/>
              </a:rPr>
              <a:t>]	'scharf'</a:t>
            </a:r>
          </a:p>
          <a:p>
            <a:pPr marL="0" indent="0" defTabSz="1339850">
              <a:lnSpc>
                <a:spcPct val="90000"/>
              </a:lnSpc>
              <a:buClr>
                <a:schemeClr val="tx1"/>
              </a:buClr>
              <a:buFont typeface="Wingdings 2" pitchFamily="18" charset="2"/>
              <a:buNone/>
              <a:tabLst>
                <a:tab pos="1517650" algn="l"/>
                <a:tab pos="3810000" algn="l"/>
              </a:tabLst>
            </a:pPr>
            <a:r>
              <a:rPr lang="de-DE" altLang="de-DE" dirty="0">
                <a:solidFill>
                  <a:srgbClr val="0066FF"/>
                </a:solidFill>
                <a:cs typeface="Times New Roman" pitchFamily="18" charset="0"/>
              </a:rPr>
              <a:t>[</a:t>
            </a:r>
            <a:r>
              <a:rPr lang="de-DE" altLang="de-DE" dirty="0" err="1">
                <a:solidFill>
                  <a:srgbClr val="0066FF"/>
                </a:solidFill>
                <a:cs typeface="Times New Roman" pitchFamily="18" charset="0"/>
              </a:rPr>
              <a:t>tefot</a:t>
            </a:r>
            <a:r>
              <a:rPr lang="de-DE" altLang="de-DE" dirty="0">
                <a:solidFill>
                  <a:srgbClr val="0066FF"/>
                </a:solidFill>
                <a:cs typeface="Times New Roman" pitchFamily="18" charset="0"/>
              </a:rPr>
              <a:t>]	'ich'	[</a:t>
            </a:r>
            <a:r>
              <a:rPr lang="de-DE" altLang="de-DE" dirty="0" err="1">
                <a:solidFill>
                  <a:srgbClr val="0066FF"/>
                </a:solidFill>
                <a:cs typeface="Times New Roman" pitchFamily="18" charset="0"/>
              </a:rPr>
              <a:t>xot</a:t>
            </a:r>
            <a:r>
              <a:rPr lang="de-DE" altLang="de-DE" dirty="0">
                <a:solidFill>
                  <a:srgbClr val="0066FF"/>
                </a:solidFill>
                <a:cs typeface="Times New Roman" pitchFamily="18" charset="0"/>
              </a:rPr>
              <a:t>]	'zwölf'</a:t>
            </a:r>
          </a:p>
          <a:p>
            <a:pPr marL="0" indent="0" defTabSz="1339850">
              <a:lnSpc>
                <a:spcPct val="90000"/>
              </a:lnSpc>
              <a:buClr>
                <a:schemeClr val="tx1"/>
              </a:buClr>
              <a:buFont typeface="Wingdings 2" pitchFamily="18" charset="2"/>
              <a:buNone/>
              <a:tabLst>
                <a:tab pos="1517650" algn="l"/>
                <a:tab pos="3810000" algn="l"/>
              </a:tabLst>
            </a:pPr>
            <a:r>
              <a:rPr lang="de-DE" altLang="de-DE" dirty="0">
                <a:solidFill>
                  <a:srgbClr val="0066FF"/>
                </a:solidFill>
                <a:cs typeface="Times New Roman" pitchFamily="18" charset="0"/>
              </a:rPr>
              <a:t>[</a:t>
            </a:r>
            <a:r>
              <a:rPr lang="de-DE" altLang="de-DE" dirty="0" err="1">
                <a:solidFill>
                  <a:srgbClr val="0066FF"/>
                </a:solidFill>
                <a:cs typeface="Times New Roman" pitchFamily="18" charset="0"/>
              </a:rPr>
              <a:t>tefod</a:t>
            </a:r>
            <a:r>
              <a:rPr lang="de-DE" altLang="de-DE" dirty="0">
                <a:solidFill>
                  <a:srgbClr val="0066FF"/>
                </a:solidFill>
                <a:cs typeface="Times New Roman" pitchFamily="18" charset="0"/>
              </a:rPr>
              <a:t>]	'ich'	[</a:t>
            </a:r>
            <a:r>
              <a:rPr lang="de-DE" altLang="de-DE" dirty="0" err="1">
                <a:solidFill>
                  <a:srgbClr val="0066FF"/>
                </a:solidFill>
                <a:cs typeface="Times New Roman" pitchFamily="18" charset="0"/>
              </a:rPr>
              <a:t>xod</a:t>
            </a:r>
            <a:r>
              <a:rPr lang="de-DE" altLang="de-DE" dirty="0">
                <a:solidFill>
                  <a:srgbClr val="0066FF"/>
                </a:solidFill>
                <a:cs typeface="Times New Roman" pitchFamily="18" charset="0"/>
              </a:rPr>
              <a:t>]	'zwölf'</a:t>
            </a:r>
          </a:p>
          <a:p>
            <a:pPr marL="0" indent="0" defTabSz="1339850">
              <a:lnSpc>
                <a:spcPct val="90000"/>
              </a:lnSpc>
              <a:buClr>
                <a:schemeClr val="tx1"/>
              </a:buClr>
              <a:buFont typeface="Wingdings 2" pitchFamily="18" charset="2"/>
              <a:buNone/>
              <a:tabLst>
                <a:tab pos="1517650" algn="l"/>
                <a:tab pos="3810000" algn="l"/>
              </a:tabLst>
            </a:pPr>
            <a:r>
              <a:rPr lang="de-DE" altLang="de-DE" dirty="0">
                <a:solidFill>
                  <a:srgbClr val="0066FF"/>
                </a:solidFill>
                <a:cs typeface="Times New Roman" pitchFamily="18" charset="0"/>
              </a:rPr>
              <a:t>[</a:t>
            </a:r>
            <a:r>
              <a:rPr lang="de-DE" altLang="de-DE" dirty="0" err="1">
                <a:solidFill>
                  <a:srgbClr val="0066FF"/>
                </a:solidFill>
                <a:cs typeface="Times New Roman" pitchFamily="18" charset="0"/>
              </a:rPr>
              <a:t>toxos</a:t>
            </a:r>
            <a:r>
              <a:rPr lang="de-DE" altLang="de-DE" dirty="0">
                <a:solidFill>
                  <a:srgbClr val="0066FF"/>
                </a:solidFill>
                <a:cs typeface="Times New Roman" pitchFamily="18" charset="0"/>
              </a:rPr>
              <a:t>]	'möglich'	[</a:t>
            </a:r>
            <a:r>
              <a:rPr lang="de-DE" altLang="de-DE" dirty="0" err="1">
                <a:solidFill>
                  <a:srgbClr val="0066FF"/>
                </a:solidFill>
                <a:cs typeface="Times New Roman" pitchFamily="18" charset="0"/>
              </a:rPr>
              <a:t>tokox</a:t>
            </a:r>
            <a:r>
              <a:rPr lang="de-DE" altLang="de-DE" dirty="0">
                <a:solidFill>
                  <a:srgbClr val="0066FF"/>
                </a:solidFill>
                <a:cs typeface="Times New Roman" pitchFamily="18" charset="0"/>
              </a:rPr>
              <a:t>]	'singen'</a:t>
            </a:r>
          </a:p>
          <a:p>
            <a:pPr marL="0" indent="0" defTabSz="1339850">
              <a:lnSpc>
                <a:spcPct val="90000"/>
              </a:lnSpc>
              <a:buClr>
                <a:schemeClr val="tx1"/>
              </a:buClr>
              <a:buFont typeface="Wingdings 2" pitchFamily="18" charset="2"/>
              <a:buNone/>
              <a:tabLst>
                <a:tab pos="1517650" algn="l"/>
                <a:tab pos="3810000" algn="l"/>
              </a:tabLst>
            </a:pPr>
            <a:r>
              <a:rPr lang="de-DE" altLang="de-DE" dirty="0">
                <a:solidFill>
                  <a:srgbClr val="0066FF"/>
                </a:solidFill>
                <a:cs typeface="Times New Roman" pitchFamily="18" charset="0"/>
              </a:rPr>
              <a:t>[</a:t>
            </a:r>
            <a:r>
              <a:rPr lang="de-DE" altLang="de-DE" dirty="0" err="1" smtClean="0">
                <a:solidFill>
                  <a:srgbClr val="0066FF"/>
                </a:solidFill>
                <a:cs typeface="Times New Roman" pitchFamily="18" charset="0"/>
              </a:rPr>
              <a:t>fi</a:t>
            </a:r>
            <a:r>
              <a:rPr lang="de-DE" altLang="de-DE" dirty="0" err="1" smtClean="0">
                <a:solidFill>
                  <a:srgbClr val="0066FF"/>
                </a:solidFill>
                <a:latin typeface="SILSophia IPA93" panose="00000400000000000000" pitchFamily="2" charset="2"/>
                <a:ea typeface="Microsoft MHei" panose="020B0402040204020203" pitchFamily="34" charset="-120"/>
                <a:cs typeface="Times New Roman" pitchFamily="18" charset="0"/>
              </a:rPr>
              <a:t>x</a:t>
            </a:r>
            <a:r>
              <a:rPr lang="de-DE" altLang="de-DE" dirty="0" err="1" smtClean="0">
                <a:solidFill>
                  <a:srgbClr val="0066FF"/>
                </a:solidFill>
                <a:cs typeface="Times New Roman" pitchFamily="18" charset="0"/>
              </a:rPr>
              <a:t>ɔ</a:t>
            </a:r>
            <a:r>
              <a:rPr lang="de-DE" altLang="de-DE" dirty="0" smtClean="0">
                <a:solidFill>
                  <a:srgbClr val="0066FF"/>
                </a:solidFill>
                <a:cs typeface="Times New Roman" pitchFamily="18" charset="0"/>
              </a:rPr>
              <a:t>]</a:t>
            </a:r>
            <a:r>
              <a:rPr lang="de-DE" altLang="de-DE" dirty="0">
                <a:solidFill>
                  <a:srgbClr val="0066FF"/>
                </a:solidFill>
                <a:cs typeface="Times New Roman" pitchFamily="18" charset="0"/>
              </a:rPr>
              <a:t>	'stumpf'	[</a:t>
            </a:r>
            <a:r>
              <a:rPr lang="de-DE" altLang="de-DE" dirty="0" err="1" smtClean="0">
                <a:solidFill>
                  <a:srgbClr val="0066FF"/>
                </a:solidFill>
                <a:cs typeface="Times New Roman" pitchFamily="18" charset="0"/>
              </a:rPr>
              <a:t>xoɸe</a:t>
            </a:r>
            <a:r>
              <a:rPr lang="de-DE" altLang="de-DE" dirty="0">
                <a:solidFill>
                  <a:srgbClr val="0066FF"/>
                </a:solidFill>
                <a:cs typeface="Times New Roman" pitchFamily="18" charset="0"/>
              </a:rPr>
              <a:t>]	'Amsel'</a:t>
            </a:r>
          </a:p>
          <a:p>
            <a:pPr marL="0" indent="0" defTabSz="1339850">
              <a:lnSpc>
                <a:spcPct val="90000"/>
              </a:lnSpc>
              <a:buClr>
                <a:schemeClr val="tx1"/>
              </a:buClr>
              <a:buFont typeface="Wingdings 2" pitchFamily="18" charset="2"/>
              <a:buNone/>
              <a:tabLst>
                <a:tab pos="1517650" algn="l"/>
                <a:tab pos="3810000" algn="l"/>
              </a:tabLst>
            </a:pPr>
            <a:r>
              <a:rPr lang="de-DE" altLang="de-DE" dirty="0">
                <a:solidFill>
                  <a:srgbClr val="0066FF"/>
                </a:solidFill>
                <a:cs typeface="Times New Roman" pitchFamily="18" charset="0"/>
              </a:rPr>
              <a:t>[</a:t>
            </a:r>
            <a:r>
              <a:rPr lang="de-DE" altLang="de-DE" dirty="0" err="1">
                <a:solidFill>
                  <a:srgbClr val="0066FF"/>
                </a:solidFill>
                <a:cs typeface="Times New Roman" pitchFamily="18" charset="0"/>
              </a:rPr>
              <a:t>xexe</a:t>
            </a:r>
            <a:r>
              <a:rPr lang="de-DE" altLang="de-DE" dirty="0">
                <a:solidFill>
                  <a:srgbClr val="0066FF"/>
                </a:solidFill>
                <a:cs typeface="Times New Roman" pitchFamily="18" charset="0"/>
              </a:rPr>
              <a:t>]	'versagen'		</a:t>
            </a:r>
          </a:p>
          <a:p>
            <a:pPr marL="0" indent="0" defTabSz="1339850">
              <a:lnSpc>
                <a:spcPct val="90000"/>
              </a:lnSpc>
              <a:buClr>
                <a:schemeClr val="tx1"/>
              </a:buClr>
              <a:buFont typeface="Wingdings 2" pitchFamily="18" charset="2"/>
              <a:buNone/>
              <a:tabLst>
                <a:tab pos="1517650" algn="l"/>
                <a:tab pos="3810000" algn="l"/>
              </a:tabLst>
            </a:pPr>
            <a:r>
              <a:rPr lang="de-DE" altLang="de-DE" dirty="0" smtClean="0">
                <a:solidFill>
                  <a:srgbClr val="0066FF"/>
                </a:solidFill>
                <a:cs typeface="Times New Roman" pitchFamily="18" charset="0"/>
              </a:rPr>
              <a:t>[</a:t>
            </a:r>
            <a:r>
              <a:rPr lang="de-DE" altLang="de-DE" dirty="0" err="1" smtClean="0">
                <a:solidFill>
                  <a:srgbClr val="0066FF"/>
                </a:solidFill>
                <a:cs typeface="Times New Roman" pitchFamily="18" charset="0"/>
              </a:rPr>
              <a:t>ɸexɔ</a:t>
            </a:r>
            <a:r>
              <a:rPr lang="de-DE" altLang="de-DE" dirty="0" smtClean="0">
                <a:solidFill>
                  <a:srgbClr val="0066FF"/>
                </a:solidFill>
                <a:cs typeface="Times New Roman" pitchFamily="18" charset="0"/>
              </a:rPr>
              <a:t> </a:t>
            </a:r>
            <a:r>
              <a:rPr lang="de-DE" altLang="de-DE" dirty="0" err="1">
                <a:solidFill>
                  <a:srgbClr val="0066FF"/>
                </a:solidFill>
                <a:cs typeface="Times New Roman" pitchFamily="18" charset="0"/>
              </a:rPr>
              <a:t>o</a:t>
            </a:r>
            <a:r>
              <a:rPr lang="de-DE" altLang="de-DE" dirty="0" err="1" smtClean="0">
                <a:solidFill>
                  <a:srgbClr val="0066FF"/>
                </a:solidFill>
                <a:cs typeface="Times New Roman" pitchFamily="18" charset="0"/>
              </a:rPr>
              <a:t>se</a:t>
            </a:r>
            <a:r>
              <a:rPr lang="de-DE" altLang="de-DE" dirty="0" smtClean="0">
                <a:solidFill>
                  <a:srgbClr val="0066FF"/>
                </a:solidFill>
                <a:cs typeface="Times New Roman" pitchFamily="18" charset="0"/>
              </a:rPr>
              <a:t>]</a:t>
            </a:r>
            <a:r>
              <a:rPr lang="de-DE" altLang="de-DE" dirty="0">
                <a:solidFill>
                  <a:srgbClr val="0066FF"/>
                </a:solidFill>
                <a:cs typeface="Times New Roman" pitchFamily="18" charset="0"/>
              </a:rPr>
              <a:t>		'die Sonne ist verfinstert'</a:t>
            </a:r>
          </a:p>
          <a:p>
            <a:pPr marL="0" indent="0" defTabSz="1339850">
              <a:lnSpc>
                <a:spcPct val="90000"/>
              </a:lnSpc>
              <a:buClr>
                <a:schemeClr val="tx1"/>
              </a:buClr>
              <a:buFont typeface="Wingdings 2" pitchFamily="18" charset="2"/>
              <a:buNone/>
              <a:tabLst>
                <a:tab pos="1517650" algn="l"/>
                <a:tab pos="3810000" algn="l"/>
              </a:tabLst>
            </a:pPr>
            <a:r>
              <a:rPr lang="de-DE" altLang="de-DE" dirty="0" smtClean="0">
                <a:solidFill>
                  <a:srgbClr val="0066FF"/>
                </a:solidFill>
                <a:latin typeface="SILSophia IPA93" panose="00000400000000000000" pitchFamily="2" charset="2"/>
                <a:cs typeface="Times New Roman" pitchFamily="18" charset="0"/>
              </a:rPr>
              <a:t>[</a:t>
            </a:r>
            <a:r>
              <a:rPr lang="de-DE" altLang="de-DE" dirty="0" err="1" smtClean="0">
                <a:solidFill>
                  <a:srgbClr val="0066FF"/>
                </a:solidFill>
                <a:cs typeface="Times New Roman" pitchFamily="18" charset="0"/>
              </a:rPr>
              <a:t>ɸexɔ</a:t>
            </a:r>
            <a:r>
              <a:rPr lang="de-DE" altLang="de-DE" dirty="0" smtClean="0">
                <a:solidFill>
                  <a:srgbClr val="0066FF"/>
                </a:solidFill>
                <a:cs typeface="Times New Roman" pitchFamily="18" charset="0"/>
              </a:rPr>
              <a:t> </a:t>
            </a:r>
            <a:r>
              <a:rPr lang="de-DE" altLang="de-DE" dirty="0" err="1" smtClean="0">
                <a:solidFill>
                  <a:srgbClr val="0066FF"/>
                </a:solidFill>
                <a:cs typeface="Times New Roman" pitchFamily="18" charset="0"/>
              </a:rPr>
              <a:t>feɸe</a:t>
            </a:r>
            <a:r>
              <a:rPr lang="de-DE" altLang="de-DE" dirty="0" smtClean="0">
                <a:solidFill>
                  <a:srgbClr val="0066FF"/>
                </a:solidFill>
                <a:cs typeface="Times New Roman" pitchFamily="18" charset="0"/>
              </a:rPr>
              <a:t> </a:t>
            </a:r>
            <a:r>
              <a:rPr lang="de-DE" altLang="de-DE" dirty="0" err="1">
                <a:solidFill>
                  <a:srgbClr val="0066FF"/>
                </a:solidFill>
                <a:cs typeface="Times New Roman" pitchFamily="18" charset="0"/>
              </a:rPr>
              <a:t>efes</a:t>
            </a:r>
            <a:r>
              <a:rPr lang="de-DE" altLang="de-DE" dirty="0">
                <a:solidFill>
                  <a:srgbClr val="0066FF"/>
                </a:solidFill>
                <a:cs typeface="Times New Roman" pitchFamily="18" charset="0"/>
              </a:rPr>
              <a:t>]	'die Sonne war gestern grell'</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316419">
                                            <p:txEl>
                                              <p:pRg st="0" end="0"/>
                                            </p:txEl>
                                          </p:spTgt>
                                        </p:tgtEl>
                                        <p:attrNameLst>
                                          <p:attrName>style.visibility</p:attrName>
                                        </p:attrNameLst>
                                      </p:cBhvr>
                                      <p:to>
                                        <p:strVal val="visible"/>
                                      </p:to>
                                    </p:set>
                                    <p:animEffect transition="in" filter="wipe(left)">
                                      <p:cBhvr>
                                        <p:cTn id="7" dur="500"/>
                                        <p:tgtEl>
                                          <p:spTgt spid="316419">
                                            <p:txEl>
                                              <p:pRg st="0" end="0"/>
                                            </p:txEl>
                                          </p:spTgt>
                                        </p:tgtEl>
                                      </p:cBhvr>
                                    </p:animEffect>
                                  </p:childTnLst>
                                </p:cTn>
                              </p:par>
                            </p:childTnLst>
                          </p:cTn>
                        </p:par>
                        <p:par>
                          <p:cTn id="8" fill="hold" nodeType="afterGroup">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316419">
                                            <p:txEl>
                                              <p:pRg st="1" end="1"/>
                                            </p:txEl>
                                          </p:spTgt>
                                        </p:tgtEl>
                                        <p:attrNameLst>
                                          <p:attrName>style.visibility</p:attrName>
                                        </p:attrNameLst>
                                      </p:cBhvr>
                                      <p:to>
                                        <p:strVal val="visible"/>
                                      </p:to>
                                    </p:set>
                                    <p:animEffect transition="in" filter="wipe(left)">
                                      <p:cBhvr>
                                        <p:cTn id="11" dur="500"/>
                                        <p:tgtEl>
                                          <p:spTgt spid="316419">
                                            <p:txEl>
                                              <p:pRg st="1" end="1"/>
                                            </p:txEl>
                                          </p:spTgt>
                                        </p:tgtEl>
                                      </p:cBhvr>
                                    </p:animEffect>
                                  </p:childTnLst>
                                </p:cTn>
                              </p:par>
                            </p:childTnLst>
                          </p:cTn>
                        </p:par>
                        <p:par>
                          <p:cTn id="12" fill="hold" nodeType="afterGroup">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316419">
                                            <p:txEl>
                                              <p:pRg st="2" end="2"/>
                                            </p:txEl>
                                          </p:spTgt>
                                        </p:tgtEl>
                                        <p:attrNameLst>
                                          <p:attrName>style.visibility</p:attrName>
                                        </p:attrNameLst>
                                      </p:cBhvr>
                                      <p:to>
                                        <p:strVal val="visible"/>
                                      </p:to>
                                    </p:set>
                                    <p:animEffect transition="in" filter="wipe(left)">
                                      <p:cBhvr>
                                        <p:cTn id="15" dur="500"/>
                                        <p:tgtEl>
                                          <p:spTgt spid="316419">
                                            <p:txEl>
                                              <p:pRg st="2" end="2"/>
                                            </p:txEl>
                                          </p:spTgt>
                                        </p:tgtEl>
                                      </p:cBhvr>
                                    </p:animEffect>
                                  </p:childTnLst>
                                </p:cTn>
                              </p:par>
                            </p:childTnLst>
                          </p:cTn>
                        </p:par>
                        <p:par>
                          <p:cTn id="16" fill="hold" nodeType="afterGroup">
                            <p:stCondLst>
                              <p:cond delay="1500"/>
                            </p:stCondLst>
                            <p:childTnLst>
                              <p:par>
                                <p:cTn id="17" presetID="22" presetClass="entr" presetSubtype="8" fill="hold" grpId="0" nodeType="afterEffect">
                                  <p:stCondLst>
                                    <p:cond delay="0"/>
                                  </p:stCondLst>
                                  <p:childTnLst>
                                    <p:set>
                                      <p:cBhvr>
                                        <p:cTn id="18" dur="1" fill="hold">
                                          <p:stCondLst>
                                            <p:cond delay="0"/>
                                          </p:stCondLst>
                                        </p:cTn>
                                        <p:tgtEl>
                                          <p:spTgt spid="316419">
                                            <p:txEl>
                                              <p:pRg st="3" end="3"/>
                                            </p:txEl>
                                          </p:spTgt>
                                        </p:tgtEl>
                                        <p:attrNameLst>
                                          <p:attrName>style.visibility</p:attrName>
                                        </p:attrNameLst>
                                      </p:cBhvr>
                                      <p:to>
                                        <p:strVal val="visible"/>
                                      </p:to>
                                    </p:set>
                                    <p:animEffect transition="in" filter="wipe(left)">
                                      <p:cBhvr>
                                        <p:cTn id="19" dur="500"/>
                                        <p:tgtEl>
                                          <p:spTgt spid="316419">
                                            <p:txEl>
                                              <p:pRg st="3" end="3"/>
                                            </p:txEl>
                                          </p:spTgt>
                                        </p:tgtEl>
                                      </p:cBhvr>
                                    </p:animEffect>
                                  </p:childTnLst>
                                </p:cTn>
                              </p:par>
                            </p:childTnLst>
                          </p:cTn>
                        </p:par>
                        <p:par>
                          <p:cTn id="20" fill="hold" nodeType="afterGroup">
                            <p:stCondLst>
                              <p:cond delay="2000"/>
                            </p:stCondLst>
                            <p:childTnLst>
                              <p:par>
                                <p:cTn id="21" presetID="22" presetClass="entr" presetSubtype="8" fill="hold" grpId="0" nodeType="afterEffect">
                                  <p:stCondLst>
                                    <p:cond delay="0"/>
                                  </p:stCondLst>
                                  <p:childTnLst>
                                    <p:set>
                                      <p:cBhvr>
                                        <p:cTn id="22" dur="1" fill="hold">
                                          <p:stCondLst>
                                            <p:cond delay="0"/>
                                          </p:stCondLst>
                                        </p:cTn>
                                        <p:tgtEl>
                                          <p:spTgt spid="316419">
                                            <p:txEl>
                                              <p:pRg st="4" end="4"/>
                                            </p:txEl>
                                          </p:spTgt>
                                        </p:tgtEl>
                                        <p:attrNameLst>
                                          <p:attrName>style.visibility</p:attrName>
                                        </p:attrNameLst>
                                      </p:cBhvr>
                                      <p:to>
                                        <p:strVal val="visible"/>
                                      </p:to>
                                    </p:set>
                                    <p:animEffect transition="in" filter="wipe(left)">
                                      <p:cBhvr>
                                        <p:cTn id="23" dur="500"/>
                                        <p:tgtEl>
                                          <p:spTgt spid="316419">
                                            <p:txEl>
                                              <p:pRg st="4" end="4"/>
                                            </p:txEl>
                                          </p:spTgt>
                                        </p:tgtEl>
                                      </p:cBhvr>
                                    </p:animEffect>
                                  </p:childTnLst>
                                </p:cTn>
                              </p:par>
                            </p:childTnLst>
                          </p:cTn>
                        </p:par>
                        <p:par>
                          <p:cTn id="24" fill="hold" nodeType="afterGroup">
                            <p:stCondLst>
                              <p:cond delay="2500"/>
                            </p:stCondLst>
                            <p:childTnLst>
                              <p:par>
                                <p:cTn id="25" presetID="22" presetClass="entr" presetSubtype="8" fill="hold" grpId="0" nodeType="afterEffect">
                                  <p:stCondLst>
                                    <p:cond delay="0"/>
                                  </p:stCondLst>
                                  <p:childTnLst>
                                    <p:set>
                                      <p:cBhvr>
                                        <p:cTn id="26" dur="1" fill="hold">
                                          <p:stCondLst>
                                            <p:cond delay="0"/>
                                          </p:stCondLst>
                                        </p:cTn>
                                        <p:tgtEl>
                                          <p:spTgt spid="316419">
                                            <p:txEl>
                                              <p:pRg st="5" end="5"/>
                                            </p:txEl>
                                          </p:spTgt>
                                        </p:tgtEl>
                                        <p:attrNameLst>
                                          <p:attrName>style.visibility</p:attrName>
                                        </p:attrNameLst>
                                      </p:cBhvr>
                                      <p:to>
                                        <p:strVal val="visible"/>
                                      </p:to>
                                    </p:set>
                                    <p:animEffect transition="in" filter="wipe(left)">
                                      <p:cBhvr>
                                        <p:cTn id="27" dur="500"/>
                                        <p:tgtEl>
                                          <p:spTgt spid="316419">
                                            <p:txEl>
                                              <p:pRg st="5" end="5"/>
                                            </p:txEl>
                                          </p:spTgt>
                                        </p:tgtEl>
                                      </p:cBhvr>
                                    </p:animEffect>
                                  </p:childTnLst>
                                </p:cTn>
                              </p:par>
                            </p:childTnLst>
                          </p:cTn>
                        </p:par>
                        <p:par>
                          <p:cTn id="28" fill="hold" nodeType="afterGroup">
                            <p:stCondLst>
                              <p:cond delay="3000"/>
                            </p:stCondLst>
                            <p:childTnLst>
                              <p:par>
                                <p:cTn id="29" presetID="22" presetClass="entr" presetSubtype="8" fill="hold" grpId="0" nodeType="afterEffect">
                                  <p:stCondLst>
                                    <p:cond delay="0"/>
                                  </p:stCondLst>
                                  <p:childTnLst>
                                    <p:set>
                                      <p:cBhvr>
                                        <p:cTn id="30" dur="1" fill="hold">
                                          <p:stCondLst>
                                            <p:cond delay="0"/>
                                          </p:stCondLst>
                                        </p:cTn>
                                        <p:tgtEl>
                                          <p:spTgt spid="316419">
                                            <p:txEl>
                                              <p:pRg st="6" end="6"/>
                                            </p:txEl>
                                          </p:spTgt>
                                        </p:tgtEl>
                                        <p:attrNameLst>
                                          <p:attrName>style.visibility</p:attrName>
                                        </p:attrNameLst>
                                      </p:cBhvr>
                                      <p:to>
                                        <p:strVal val="visible"/>
                                      </p:to>
                                    </p:set>
                                    <p:animEffect transition="in" filter="wipe(left)">
                                      <p:cBhvr>
                                        <p:cTn id="31" dur="500"/>
                                        <p:tgtEl>
                                          <p:spTgt spid="316419">
                                            <p:txEl>
                                              <p:pRg st="6" end="6"/>
                                            </p:txEl>
                                          </p:spTgt>
                                        </p:tgtEl>
                                      </p:cBhvr>
                                    </p:animEffect>
                                  </p:childTnLst>
                                </p:cTn>
                              </p:par>
                            </p:childTnLst>
                          </p:cTn>
                        </p:par>
                        <p:par>
                          <p:cTn id="32" fill="hold" nodeType="afterGroup">
                            <p:stCondLst>
                              <p:cond delay="3500"/>
                            </p:stCondLst>
                            <p:childTnLst>
                              <p:par>
                                <p:cTn id="33" presetID="22" presetClass="entr" presetSubtype="8" fill="hold" grpId="0" nodeType="afterEffect">
                                  <p:stCondLst>
                                    <p:cond delay="0"/>
                                  </p:stCondLst>
                                  <p:childTnLst>
                                    <p:set>
                                      <p:cBhvr>
                                        <p:cTn id="34" dur="1" fill="hold">
                                          <p:stCondLst>
                                            <p:cond delay="0"/>
                                          </p:stCondLst>
                                        </p:cTn>
                                        <p:tgtEl>
                                          <p:spTgt spid="316419">
                                            <p:txEl>
                                              <p:pRg st="7" end="7"/>
                                            </p:txEl>
                                          </p:spTgt>
                                        </p:tgtEl>
                                        <p:attrNameLst>
                                          <p:attrName>style.visibility</p:attrName>
                                        </p:attrNameLst>
                                      </p:cBhvr>
                                      <p:to>
                                        <p:strVal val="visible"/>
                                      </p:to>
                                    </p:set>
                                    <p:animEffect transition="in" filter="wipe(left)">
                                      <p:cBhvr>
                                        <p:cTn id="35" dur="500"/>
                                        <p:tgtEl>
                                          <p:spTgt spid="316419">
                                            <p:txEl>
                                              <p:pRg st="7" end="7"/>
                                            </p:txEl>
                                          </p:spTgt>
                                        </p:tgtEl>
                                      </p:cBhvr>
                                    </p:animEffect>
                                  </p:childTnLst>
                                </p:cTn>
                              </p:par>
                            </p:childTnLst>
                          </p:cTn>
                        </p:par>
                        <p:par>
                          <p:cTn id="36" fill="hold" nodeType="afterGroup">
                            <p:stCondLst>
                              <p:cond delay="4000"/>
                            </p:stCondLst>
                            <p:childTnLst>
                              <p:par>
                                <p:cTn id="37" presetID="22" presetClass="entr" presetSubtype="8" fill="hold" grpId="0" nodeType="afterEffect">
                                  <p:stCondLst>
                                    <p:cond delay="0"/>
                                  </p:stCondLst>
                                  <p:childTnLst>
                                    <p:set>
                                      <p:cBhvr>
                                        <p:cTn id="38" dur="1" fill="hold">
                                          <p:stCondLst>
                                            <p:cond delay="0"/>
                                          </p:stCondLst>
                                        </p:cTn>
                                        <p:tgtEl>
                                          <p:spTgt spid="316419">
                                            <p:txEl>
                                              <p:pRg st="8" end="8"/>
                                            </p:txEl>
                                          </p:spTgt>
                                        </p:tgtEl>
                                        <p:attrNameLst>
                                          <p:attrName>style.visibility</p:attrName>
                                        </p:attrNameLst>
                                      </p:cBhvr>
                                      <p:to>
                                        <p:strVal val="visible"/>
                                      </p:to>
                                    </p:set>
                                    <p:animEffect transition="in" filter="wipe(left)">
                                      <p:cBhvr>
                                        <p:cTn id="39" dur="500"/>
                                        <p:tgtEl>
                                          <p:spTgt spid="316419">
                                            <p:txEl>
                                              <p:pRg st="8" end="8"/>
                                            </p:txEl>
                                          </p:spTgt>
                                        </p:tgtEl>
                                      </p:cBhvr>
                                    </p:animEffect>
                                  </p:childTnLst>
                                </p:cTn>
                              </p:par>
                            </p:childTnLst>
                          </p:cTn>
                        </p:par>
                        <p:par>
                          <p:cTn id="40" fill="hold" nodeType="afterGroup">
                            <p:stCondLst>
                              <p:cond delay="4500"/>
                            </p:stCondLst>
                            <p:childTnLst>
                              <p:par>
                                <p:cTn id="41" presetID="22" presetClass="entr" presetSubtype="8" fill="hold" grpId="0" nodeType="afterEffect">
                                  <p:stCondLst>
                                    <p:cond delay="0"/>
                                  </p:stCondLst>
                                  <p:childTnLst>
                                    <p:set>
                                      <p:cBhvr>
                                        <p:cTn id="42" dur="1" fill="hold">
                                          <p:stCondLst>
                                            <p:cond delay="0"/>
                                          </p:stCondLst>
                                        </p:cTn>
                                        <p:tgtEl>
                                          <p:spTgt spid="316419">
                                            <p:txEl>
                                              <p:pRg st="9" end="9"/>
                                            </p:txEl>
                                          </p:spTgt>
                                        </p:tgtEl>
                                        <p:attrNameLst>
                                          <p:attrName>style.visibility</p:attrName>
                                        </p:attrNameLst>
                                      </p:cBhvr>
                                      <p:to>
                                        <p:strVal val="visible"/>
                                      </p:to>
                                    </p:set>
                                    <p:animEffect transition="in" filter="wipe(left)">
                                      <p:cBhvr>
                                        <p:cTn id="43" dur="500"/>
                                        <p:tgtEl>
                                          <p:spTgt spid="316419">
                                            <p:txEl>
                                              <p:pRg st="9" end="9"/>
                                            </p:txEl>
                                          </p:spTgt>
                                        </p:tgtEl>
                                      </p:cBhvr>
                                    </p:animEffect>
                                  </p:childTnLst>
                                </p:cTn>
                              </p:par>
                            </p:childTnLst>
                          </p:cTn>
                        </p:par>
                        <p:par>
                          <p:cTn id="44" fill="hold" nodeType="afterGroup">
                            <p:stCondLst>
                              <p:cond delay="5000"/>
                            </p:stCondLst>
                            <p:childTnLst>
                              <p:par>
                                <p:cTn id="45" presetID="22" presetClass="entr" presetSubtype="8" fill="hold" grpId="0" nodeType="afterEffect">
                                  <p:stCondLst>
                                    <p:cond delay="0"/>
                                  </p:stCondLst>
                                  <p:childTnLst>
                                    <p:set>
                                      <p:cBhvr>
                                        <p:cTn id="46" dur="1" fill="hold">
                                          <p:stCondLst>
                                            <p:cond delay="0"/>
                                          </p:stCondLst>
                                        </p:cTn>
                                        <p:tgtEl>
                                          <p:spTgt spid="316419">
                                            <p:txEl>
                                              <p:pRg st="10" end="10"/>
                                            </p:txEl>
                                          </p:spTgt>
                                        </p:tgtEl>
                                        <p:attrNameLst>
                                          <p:attrName>style.visibility</p:attrName>
                                        </p:attrNameLst>
                                      </p:cBhvr>
                                      <p:to>
                                        <p:strVal val="visible"/>
                                      </p:to>
                                    </p:set>
                                    <p:animEffect transition="in" filter="wipe(left)">
                                      <p:cBhvr>
                                        <p:cTn id="47" dur="500"/>
                                        <p:tgtEl>
                                          <p:spTgt spid="316419">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6419" grpId="0" build="p" bldLvl="2" autoUpdateAnimBg="0" advAuto="0"/>
    </p:bldLst>
  </p:timing>
</p:sld>
</file>

<file path=ppt/slides/slide3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7442" name="Rectangle 2"/>
          <p:cNvSpPr>
            <a:spLocks noGrp="1" noChangeArrowheads="1"/>
          </p:cNvSpPr>
          <p:nvPr>
            <p:ph type="title"/>
          </p:nvPr>
        </p:nvSpPr>
        <p:spPr/>
        <p:txBody>
          <a:bodyPr/>
          <a:lstStyle/>
          <a:p>
            <a:r>
              <a:rPr lang="de-DE" altLang="de-DE"/>
              <a:t>Analyseverfahren 2: Vereinigung</a:t>
            </a:r>
          </a:p>
        </p:txBody>
      </p:sp>
      <p:sp>
        <p:nvSpPr>
          <p:cNvPr id="317443" name="Rectangle 3"/>
          <p:cNvSpPr>
            <a:spLocks noGrp="1" noChangeArrowheads="1"/>
          </p:cNvSpPr>
          <p:nvPr>
            <p:ph type="body" idx="1"/>
          </p:nvPr>
        </p:nvSpPr>
        <p:spPr>
          <a:xfrm>
            <a:off x="762000" y="1600200"/>
            <a:ext cx="8077200" cy="4495800"/>
          </a:xfrm>
        </p:spPr>
        <p:txBody>
          <a:bodyPr/>
          <a:lstStyle/>
          <a:p>
            <a:pPr marL="457200" indent="-457200" algn="just" defTabSz="1339850">
              <a:buClr>
                <a:schemeClr val="tx1"/>
              </a:buClr>
              <a:buFont typeface="Wingdings" pitchFamily="2" charset="2"/>
              <a:buAutoNum type="arabicParenBoth"/>
              <a:tabLst>
                <a:tab pos="1517650" algn="l"/>
                <a:tab pos="3810000" algn="l"/>
              </a:tabLst>
            </a:pPr>
            <a:r>
              <a:rPr lang="de-DE" altLang="de-DE">
                <a:cs typeface="Times New Roman" pitchFamily="18" charset="0"/>
              </a:rPr>
              <a:t>Stelle eine Hypothese </a:t>
            </a:r>
            <a:r>
              <a:rPr lang="de-DE" altLang="de-DE">
                <a:latin typeface="Arial"/>
                <a:cs typeface="Times New Roman" pitchFamily="18" charset="0"/>
              </a:rPr>
              <a:t>ü</a:t>
            </a:r>
            <a:r>
              <a:rPr lang="de-DE" altLang="de-DE">
                <a:cs typeface="Times New Roman" pitchFamily="18" charset="0"/>
              </a:rPr>
              <a:t>ber die komplement</a:t>
            </a:r>
            <a:r>
              <a:rPr lang="de-DE" altLang="de-DE">
                <a:latin typeface="Arial"/>
                <a:cs typeface="Times New Roman" pitchFamily="18" charset="0"/>
              </a:rPr>
              <a:t>ä</a:t>
            </a:r>
            <a:r>
              <a:rPr lang="de-DE" altLang="de-DE">
                <a:cs typeface="Times New Roman" pitchFamily="18" charset="0"/>
              </a:rPr>
              <a:t>re Verteilung der Segmente auf, durch die festgestellt wird, dass das eine Segment nur in bestimmten Positionen vorkommt, w</a:t>
            </a:r>
            <a:r>
              <a:rPr lang="de-DE" altLang="de-DE">
                <a:latin typeface="Arial"/>
                <a:cs typeface="Times New Roman" pitchFamily="18" charset="0"/>
              </a:rPr>
              <a:t>ä</a:t>
            </a:r>
            <a:r>
              <a:rPr lang="de-DE" altLang="de-DE">
                <a:cs typeface="Times New Roman" pitchFamily="18" charset="0"/>
              </a:rPr>
              <a:t>hrend das andere Segment in dieser Position </a:t>
            </a:r>
            <a:r>
              <a:rPr lang="de-DE" altLang="de-DE" u="sng">
                <a:cs typeface="Times New Roman" pitchFamily="18" charset="0"/>
              </a:rPr>
              <a:t>niemals</a:t>
            </a:r>
            <a:r>
              <a:rPr lang="de-DE" altLang="de-DE">
                <a:cs typeface="Times New Roman" pitchFamily="18" charset="0"/>
              </a:rPr>
              <a:t> vorkommt.</a:t>
            </a:r>
          </a:p>
          <a:p>
            <a:pPr marL="457200" indent="-457200" algn="just" defTabSz="1339850">
              <a:buClr>
                <a:schemeClr val="tx1"/>
              </a:buClr>
              <a:buFont typeface="Wingdings" pitchFamily="2" charset="2"/>
              <a:buAutoNum type="arabicParenBoth"/>
              <a:tabLst>
                <a:tab pos="1517650" algn="l"/>
                <a:tab pos="3810000" algn="l"/>
              </a:tabLst>
            </a:pPr>
            <a:r>
              <a:rPr lang="de-DE" altLang="de-DE">
                <a:latin typeface="Arial"/>
                <a:cs typeface="Times New Roman" pitchFamily="18" charset="0"/>
              </a:rPr>
              <a:t>Ü</a:t>
            </a:r>
            <a:r>
              <a:rPr lang="de-DE" altLang="de-DE">
                <a:cs typeface="Times New Roman" pitchFamily="18" charset="0"/>
              </a:rPr>
              <a:t>berpr</a:t>
            </a:r>
            <a:r>
              <a:rPr lang="de-DE" altLang="de-DE">
                <a:latin typeface="Arial"/>
                <a:cs typeface="Times New Roman" pitchFamily="18" charset="0"/>
              </a:rPr>
              <a:t>ü</a:t>
            </a:r>
            <a:r>
              <a:rPr lang="de-DE" altLang="de-DE">
                <a:cs typeface="Times New Roman" pitchFamily="18" charset="0"/>
              </a:rPr>
              <a:t>fe die Hypothese durch eine Tabelle, die folgendes enth</a:t>
            </a:r>
            <a:r>
              <a:rPr lang="de-DE" altLang="de-DE">
                <a:latin typeface="Arial"/>
                <a:cs typeface="Times New Roman" pitchFamily="18" charset="0"/>
              </a:rPr>
              <a:t>ä</a:t>
            </a:r>
            <a:r>
              <a:rPr lang="de-DE" altLang="de-DE">
                <a:cs typeface="Times New Roman" pitchFamily="18" charset="0"/>
              </a:rPr>
              <a:t>lt</a:t>
            </a:r>
          </a:p>
          <a:p>
            <a:pPr marL="1146175" lvl="1" indent="-479425" algn="just" defTabSz="1339850">
              <a:buClr>
                <a:schemeClr val="tx1"/>
              </a:buClr>
              <a:buFont typeface="Wingdings" pitchFamily="2" charset="2"/>
              <a:buAutoNum type="alphaLcParenR"/>
              <a:tabLst>
                <a:tab pos="1517650" algn="l"/>
                <a:tab pos="3810000" algn="l"/>
              </a:tabLst>
            </a:pPr>
            <a:r>
              <a:rPr lang="de-DE" altLang="de-DE">
                <a:cs typeface="Times New Roman" pitchFamily="18" charset="0"/>
              </a:rPr>
              <a:t>die Umgebungsmerkmale, welche f</a:t>
            </a:r>
            <a:r>
              <a:rPr lang="de-DE" altLang="de-DE">
                <a:latin typeface="Arial"/>
                <a:cs typeface="Times New Roman" pitchFamily="18" charset="0"/>
              </a:rPr>
              <a:t>ü</a:t>
            </a:r>
            <a:r>
              <a:rPr lang="de-DE" altLang="de-DE">
                <a:cs typeface="Times New Roman" pitchFamily="18" charset="0"/>
              </a:rPr>
              <a:t>r den Lautunterschied verantwortlich sind</a:t>
            </a:r>
          </a:p>
          <a:p>
            <a:pPr marL="1146175" lvl="1" indent="-479425" algn="just" defTabSz="1339850">
              <a:buClr>
                <a:schemeClr val="tx1"/>
              </a:buClr>
              <a:buFont typeface="Wingdings" pitchFamily="2" charset="2"/>
              <a:buAutoNum type="alphaLcParenR"/>
              <a:tabLst>
                <a:tab pos="1517650" algn="l"/>
                <a:tab pos="3810000" algn="l"/>
              </a:tabLst>
            </a:pPr>
            <a:r>
              <a:rPr lang="de-DE" altLang="de-DE">
                <a:cs typeface="Times New Roman" pitchFamily="18" charset="0"/>
              </a:rPr>
              <a:t>das Vorkommen aller in den Daten enthaltenen fraglichen Segmente in den jeweiligen Umgebungsklassen.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17443">
                                            <p:txEl>
                                              <p:pRg st="0" end="0"/>
                                            </p:txEl>
                                          </p:spTgt>
                                        </p:tgtEl>
                                        <p:attrNameLst>
                                          <p:attrName>style.visibility</p:attrName>
                                        </p:attrNameLst>
                                      </p:cBhvr>
                                      <p:to>
                                        <p:strVal val="visible"/>
                                      </p:to>
                                    </p:set>
                                    <p:animEffect transition="in" filter="wipe(left)">
                                      <p:cBhvr>
                                        <p:cTn id="7" dur="500"/>
                                        <p:tgtEl>
                                          <p:spTgt spid="31744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17443">
                                            <p:txEl>
                                              <p:pRg st="1" end="1"/>
                                            </p:txEl>
                                          </p:spTgt>
                                        </p:tgtEl>
                                        <p:attrNameLst>
                                          <p:attrName>style.visibility</p:attrName>
                                        </p:attrNameLst>
                                      </p:cBhvr>
                                      <p:to>
                                        <p:strVal val="visible"/>
                                      </p:to>
                                    </p:set>
                                    <p:animEffect transition="in" filter="wipe(left)">
                                      <p:cBhvr>
                                        <p:cTn id="12" dur="500"/>
                                        <p:tgtEl>
                                          <p:spTgt spid="31744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17443">
                                            <p:txEl>
                                              <p:pRg st="2" end="2"/>
                                            </p:txEl>
                                          </p:spTgt>
                                        </p:tgtEl>
                                        <p:attrNameLst>
                                          <p:attrName>style.visibility</p:attrName>
                                        </p:attrNameLst>
                                      </p:cBhvr>
                                      <p:to>
                                        <p:strVal val="visible"/>
                                      </p:to>
                                    </p:set>
                                    <p:animEffect transition="in" filter="wipe(left)">
                                      <p:cBhvr>
                                        <p:cTn id="17" dur="500"/>
                                        <p:tgtEl>
                                          <p:spTgt spid="317443">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17443">
                                            <p:txEl>
                                              <p:pRg st="3" end="3"/>
                                            </p:txEl>
                                          </p:spTgt>
                                        </p:tgtEl>
                                        <p:attrNameLst>
                                          <p:attrName>style.visibility</p:attrName>
                                        </p:attrNameLst>
                                      </p:cBhvr>
                                      <p:to>
                                        <p:strVal val="visible"/>
                                      </p:to>
                                    </p:set>
                                    <p:animEffect transition="in" filter="wipe(left)">
                                      <p:cBhvr>
                                        <p:cTn id="22" dur="500"/>
                                        <p:tgtEl>
                                          <p:spTgt spid="31744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43" grpId="0" build="p" bldLvl="2" autoUpdateAnimBg="0"/>
    </p:bldLst>
  </p:timing>
</p:sld>
</file>

<file path=ppt/slides/slide3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8466" name="Rectangle 2"/>
          <p:cNvSpPr>
            <a:spLocks noGrp="1" noChangeArrowheads="1"/>
          </p:cNvSpPr>
          <p:nvPr>
            <p:ph type="title"/>
          </p:nvPr>
        </p:nvSpPr>
        <p:spPr/>
        <p:txBody>
          <a:bodyPr/>
          <a:lstStyle/>
          <a:p>
            <a:r>
              <a:rPr lang="de-DE" altLang="de-DE"/>
              <a:t>Analyseverfahren 2: Vereinigung</a:t>
            </a:r>
          </a:p>
        </p:txBody>
      </p:sp>
      <p:sp>
        <p:nvSpPr>
          <p:cNvPr id="318467" name="Rectangle 3"/>
          <p:cNvSpPr>
            <a:spLocks noGrp="1" noChangeArrowheads="1"/>
          </p:cNvSpPr>
          <p:nvPr>
            <p:ph type="body" idx="1"/>
          </p:nvPr>
        </p:nvSpPr>
        <p:spPr>
          <a:xfrm>
            <a:off x="762000" y="1600200"/>
            <a:ext cx="8077200" cy="4495800"/>
          </a:xfrm>
        </p:spPr>
        <p:txBody>
          <a:bodyPr/>
          <a:lstStyle/>
          <a:p>
            <a:pPr marL="457200" indent="-457200" algn="just" defTabSz="1339850">
              <a:buClr>
                <a:schemeClr val="tx1"/>
              </a:buClr>
              <a:buFont typeface="Wingdings" pitchFamily="2" charset="2"/>
              <a:buAutoNum type="arabicParenBoth" startAt="3"/>
              <a:tabLst>
                <a:tab pos="1517650" algn="l"/>
                <a:tab pos="3810000" algn="l"/>
              </a:tabLst>
            </a:pPr>
            <a:r>
              <a:rPr lang="de-DE" altLang="de-DE">
                <a:cs typeface="Times New Roman" pitchFamily="18" charset="0"/>
              </a:rPr>
              <a:t>Wenn die Hypothese durch alle Belege best</a:t>
            </a:r>
            <a:r>
              <a:rPr lang="de-DE" altLang="de-DE">
                <a:latin typeface="Arial"/>
                <a:cs typeface="Times New Roman" pitchFamily="18" charset="0"/>
              </a:rPr>
              <a:t>ä</a:t>
            </a:r>
            <a:r>
              <a:rPr lang="de-DE" altLang="de-DE">
                <a:cs typeface="Times New Roman" pitchFamily="18" charset="0"/>
              </a:rPr>
              <a:t>tigt wird, dann</a:t>
            </a:r>
          </a:p>
          <a:p>
            <a:pPr marL="1146175" lvl="1" indent="-479425" algn="just" defTabSz="1339850">
              <a:buClr>
                <a:schemeClr val="tx1"/>
              </a:buClr>
              <a:buFont typeface="Wingdings" pitchFamily="2" charset="2"/>
              <a:buAutoNum type="alphaLcParenR"/>
              <a:tabLst>
                <a:tab pos="1517650" algn="l"/>
                <a:tab pos="3810000" algn="l"/>
              </a:tabLst>
            </a:pPr>
            <a:r>
              <a:rPr lang="de-DE" altLang="de-DE">
                <a:cs typeface="Times New Roman" pitchFamily="18" charset="0"/>
              </a:rPr>
              <a:t>stelle fest, dass die Laute Allophone eines einzigen Phonems sind, weil sie</a:t>
            </a:r>
          </a:p>
          <a:p>
            <a:pPr marL="1717675" lvl="2" indent="-381000" algn="just" defTabSz="1339850">
              <a:buClr>
                <a:schemeClr val="tx1"/>
              </a:buClr>
              <a:buFont typeface="Wingdings" pitchFamily="2" charset="2"/>
              <a:buChar char="l"/>
              <a:tabLst>
                <a:tab pos="1517650" algn="l"/>
                <a:tab pos="3810000" algn="l"/>
              </a:tabLst>
            </a:pPr>
            <a:r>
              <a:rPr lang="de-DE" altLang="de-DE">
                <a:cs typeface="Times New Roman" pitchFamily="18" charset="0"/>
              </a:rPr>
              <a:t>phonetisch </a:t>
            </a:r>
            <a:r>
              <a:rPr lang="de-DE" altLang="de-DE">
                <a:latin typeface="Arial"/>
                <a:cs typeface="Times New Roman" pitchFamily="18" charset="0"/>
              </a:rPr>
              <a:t>ä</a:t>
            </a:r>
            <a:r>
              <a:rPr lang="de-DE" altLang="de-DE">
                <a:cs typeface="Times New Roman" pitchFamily="18" charset="0"/>
              </a:rPr>
              <a:t>hnlich sind</a:t>
            </a:r>
          </a:p>
          <a:p>
            <a:pPr marL="1717675" lvl="2" indent="-381000" algn="just" defTabSz="1339850">
              <a:buClr>
                <a:schemeClr val="tx1"/>
              </a:buClr>
              <a:buFont typeface="Wingdings" pitchFamily="2" charset="2"/>
              <a:buChar char="l"/>
              <a:tabLst>
                <a:tab pos="1517650" algn="l"/>
                <a:tab pos="3810000" algn="l"/>
              </a:tabLst>
            </a:pPr>
            <a:r>
              <a:rPr lang="de-DE" altLang="de-DE">
                <a:cs typeface="Times New Roman" pitchFamily="18" charset="0"/>
              </a:rPr>
              <a:t>komplement</a:t>
            </a:r>
            <a:r>
              <a:rPr lang="de-DE" altLang="de-DE">
                <a:latin typeface="Arial"/>
                <a:cs typeface="Times New Roman" pitchFamily="18" charset="0"/>
              </a:rPr>
              <a:t>ä</a:t>
            </a:r>
            <a:r>
              <a:rPr lang="de-DE" altLang="de-DE">
                <a:cs typeface="Times New Roman" pitchFamily="18" charset="0"/>
              </a:rPr>
              <a:t>r verteilt sind.</a:t>
            </a:r>
          </a:p>
          <a:p>
            <a:pPr marL="1146175" lvl="1" indent="-479425" algn="just" defTabSz="1339850">
              <a:buClr>
                <a:schemeClr val="tx1"/>
              </a:buClr>
              <a:buFont typeface="Wingdings" pitchFamily="2" charset="2"/>
              <a:buAutoNum type="alphaLcParenR"/>
              <a:tabLst>
                <a:tab pos="1517650" algn="l"/>
                <a:tab pos="3810000" algn="l"/>
              </a:tabLst>
            </a:pPr>
            <a:r>
              <a:rPr lang="de-DE" altLang="de-DE">
                <a:cs typeface="Times New Roman" pitchFamily="18" charset="0"/>
              </a:rPr>
              <a:t>w</a:t>
            </a:r>
            <a:r>
              <a:rPr lang="de-DE" altLang="de-DE">
                <a:latin typeface="Arial"/>
                <a:cs typeface="Times New Roman" pitchFamily="18" charset="0"/>
              </a:rPr>
              <a:t>ä</a:t>
            </a:r>
            <a:r>
              <a:rPr lang="de-DE" altLang="de-DE">
                <a:cs typeface="Times New Roman" pitchFamily="18" charset="0"/>
              </a:rPr>
              <a:t>hle als die phonematische Norm ein Allophon, das</a:t>
            </a:r>
          </a:p>
          <a:p>
            <a:pPr marL="1717675" lvl="2" indent="-381000" algn="just" defTabSz="1339850">
              <a:buClr>
                <a:schemeClr val="tx1"/>
              </a:buClr>
              <a:buFont typeface="Wingdings" pitchFamily="2" charset="2"/>
              <a:buChar char="l"/>
              <a:tabLst>
                <a:tab pos="1517650" algn="l"/>
                <a:tab pos="3810000" algn="l"/>
              </a:tabLst>
            </a:pPr>
            <a:r>
              <a:rPr lang="de-DE" altLang="de-DE">
                <a:cs typeface="Times New Roman" pitchFamily="18" charset="0"/>
              </a:rPr>
              <a:t>hinsichtlich der Verteilung am wenigsten restringiert ist</a:t>
            </a:r>
          </a:p>
          <a:p>
            <a:pPr marL="1717675" lvl="2" indent="-381000" algn="just" defTabSz="1339850">
              <a:buClr>
                <a:schemeClr val="tx1"/>
              </a:buClr>
              <a:buFont typeface="Wingdings" pitchFamily="2" charset="2"/>
              <a:buChar char="l"/>
              <a:tabLst>
                <a:tab pos="1517650" algn="l"/>
                <a:tab pos="3810000" algn="l"/>
              </a:tabLst>
            </a:pPr>
            <a:r>
              <a:rPr lang="de-DE" altLang="de-DE">
                <a:cs typeface="Times New Roman" pitchFamily="18" charset="0"/>
              </a:rPr>
              <a:t>durch seine Umgebung am wenigsten beeinflusst wird.</a:t>
            </a:r>
          </a:p>
          <a:p>
            <a:pPr marL="457200" indent="-457200" algn="just" defTabSz="1339850">
              <a:buClr>
                <a:schemeClr val="tx1"/>
              </a:buClr>
              <a:buFont typeface="Wingdings" pitchFamily="2" charset="2"/>
              <a:buAutoNum type="arabicParenBoth" startAt="3"/>
              <a:tabLst>
                <a:tab pos="1517650" algn="l"/>
                <a:tab pos="3810000" algn="l"/>
              </a:tabLst>
            </a:pPr>
            <a:r>
              <a:rPr lang="de-DE" altLang="de-DE">
                <a:cs typeface="Times New Roman" pitchFamily="18" charset="0"/>
              </a:rPr>
              <a:t>Falls die Hypothese nicht durch alle Belege best</a:t>
            </a:r>
            <a:r>
              <a:rPr lang="de-DE" altLang="de-DE">
                <a:latin typeface="Arial"/>
                <a:cs typeface="Times New Roman" pitchFamily="18" charset="0"/>
              </a:rPr>
              <a:t>ä</a:t>
            </a:r>
            <a:r>
              <a:rPr lang="de-DE" altLang="de-DE">
                <a:cs typeface="Times New Roman" pitchFamily="18" charset="0"/>
              </a:rPr>
              <a:t>tigt wird, versuche die Hypothese zu modifizieren.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18467">
                                            <p:txEl>
                                              <p:pRg st="0" end="0"/>
                                            </p:txEl>
                                          </p:spTgt>
                                        </p:tgtEl>
                                        <p:attrNameLst>
                                          <p:attrName>style.visibility</p:attrName>
                                        </p:attrNameLst>
                                      </p:cBhvr>
                                      <p:to>
                                        <p:strVal val="visible"/>
                                      </p:to>
                                    </p:set>
                                    <p:animEffect transition="in" filter="wipe(left)">
                                      <p:cBhvr>
                                        <p:cTn id="7" dur="500"/>
                                        <p:tgtEl>
                                          <p:spTgt spid="31846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18467">
                                            <p:txEl>
                                              <p:pRg st="1" end="1"/>
                                            </p:txEl>
                                          </p:spTgt>
                                        </p:tgtEl>
                                        <p:attrNameLst>
                                          <p:attrName>style.visibility</p:attrName>
                                        </p:attrNameLst>
                                      </p:cBhvr>
                                      <p:to>
                                        <p:strVal val="visible"/>
                                      </p:to>
                                    </p:set>
                                    <p:animEffect transition="in" filter="wipe(left)">
                                      <p:cBhvr>
                                        <p:cTn id="12" dur="500"/>
                                        <p:tgtEl>
                                          <p:spTgt spid="318467">
                                            <p:txEl>
                                              <p:pRg st="1" end="1"/>
                                            </p:txEl>
                                          </p:spTgt>
                                        </p:tgtEl>
                                      </p:cBhvr>
                                    </p:animEffect>
                                  </p:childTnLst>
                                </p:cTn>
                              </p:par>
                              <p:par>
                                <p:cTn id="13" presetID="22" presetClass="entr" presetSubtype="8" fill="hold" grpId="0" nodeType="withEffect">
                                  <p:stCondLst>
                                    <p:cond delay="0"/>
                                  </p:stCondLst>
                                  <p:childTnLst>
                                    <p:set>
                                      <p:cBhvr>
                                        <p:cTn id="14" dur="1" fill="hold">
                                          <p:stCondLst>
                                            <p:cond delay="0"/>
                                          </p:stCondLst>
                                        </p:cTn>
                                        <p:tgtEl>
                                          <p:spTgt spid="318467">
                                            <p:txEl>
                                              <p:pRg st="2" end="2"/>
                                            </p:txEl>
                                          </p:spTgt>
                                        </p:tgtEl>
                                        <p:attrNameLst>
                                          <p:attrName>style.visibility</p:attrName>
                                        </p:attrNameLst>
                                      </p:cBhvr>
                                      <p:to>
                                        <p:strVal val="visible"/>
                                      </p:to>
                                    </p:set>
                                    <p:animEffect transition="in" filter="wipe(left)">
                                      <p:cBhvr>
                                        <p:cTn id="15" dur="500"/>
                                        <p:tgtEl>
                                          <p:spTgt spid="318467">
                                            <p:txEl>
                                              <p:pRg st="2" end="2"/>
                                            </p:txEl>
                                          </p:spTgt>
                                        </p:tgtEl>
                                      </p:cBhvr>
                                    </p:animEffect>
                                  </p:childTnLst>
                                </p:cTn>
                              </p:par>
                              <p:par>
                                <p:cTn id="16" presetID="22" presetClass="entr" presetSubtype="8" fill="hold" grpId="0" nodeType="withEffect">
                                  <p:stCondLst>
                                    <p:cond delay="0"/>
                                  </p:stCondLst>
                                  <p:childTnLst>
                                    <p:set>
                                      <p:cBhvr>
                                        <p:cTn id="17" dur="1" fill="hold">
                                          <p:stCondLst>
                                            <p:cond delay="0"/>
                                          </p:stCondLst>
                                        </p:cTn>
                                        <p:tgtEl>
                                          <p:spTgt spid="318467">
                                            <p:txEl>
                                              <p:pRg st="3" end="3"/>
                                            </p:txEl>
                                          </p:spTgt>
                                        </p:tgtEl>
                                        <p:attrNameLst>
                                          <p:attrName>style.visibility</p:attrName>
                                        </p:attrNameLst>
                                      </p:cBhvr>
                                      <p:to>
                                        <p:strVal val="visible"/>
                                      </p:to>
                                    </p:set>
                                    <p:animEffect transition="in" filter="wipe(left)">
                                      <p:cBhvr>
                                        <p:cTn id="18" dur="500"/>
                                        <p:tgtEl>
                                          <p:spTgt spid="318467">
                                            <p:txEl>
                                              <p:pRg st="3" end="3"/>
                                            </p:txEl>
                                          </p:spTgt>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22" presetClass="entr" presetSubtype="8" fill="hold" grpId="0" nodeType="clickEffect">
                                  <p:stCondLst>
                                    <p:cond delay="0"/>
                                  </p:stCondLst>
                                  <p:childTnLst>
                                    <p:set>
                                      <p:cBhvr>
                                        <p:cTn id="22" dur="1" fill="hold">
                                          <p:stCondLst>
                                            <p:cond delay="0"/>
                                          </p:stCondLst>
                                        </p:cTn>
                                        <p:tgtEl>
                                          <p:spTgt spid="318467">
                                            <p:txEl>
                                              <p:pRg st="4" end="4"/>
                                            </p:txEl>
                                          </p:spTgt>
                                        </p:tgtEl>
                                        <p:attrNameLst>
                                          <p:attrName>style.visibility</p:attrName>
                                        </p:attrNameLst>
                                      </p:cBhvr>
                                      <p:to>
                                        <p:strVal val="visible"/>
                                      </p:to>
                                    </p:set>
                                    <p:animEffect transition="in" filter="wipe(left)">
                                      <p:cBhvr>
                                        <p:cTn id="23" dur="500"/>
                                        <p:tgtEl>
                                          <p:spTgt spid="318467">
                                            <p:txEl>
                                              <p:pRg st="4" end="4"/>
                                            </p:txEl>
                                          </p:spTgt>
                                        </p:tgtEl>
                                      </p:cBhvr>
                                    </p:animEffect>
                                  </p:childTnLst>
                                </p:cTn>
                              </p:par>
                              <p:par>
                                <p:cTn id="24" presetID="22" presetClass="entr" presetSubtype="8" fill="hold" grpId="0" nodeType="withEffect">
                                  <p:stCondLst>
                                    <p:cond delay="0"/>
                                  </p:stCondLst>
                                  <p:childTnLst>
                                    <p:set>
                                      <p:cBhvr>
                                        <p:cTn id="25" dur="1" fill="hold">
                                          <p:stCondLst>
                                            <p:cond delay="0"/>
                                          </p:stCondLst>
                                        </p:cTn>
                                        <p:tgtEl>
                                          <p:spTgt spid="318467">
                                            <p:txEl>
                                              <p:pRg st="5" end="5"/>
                                            </p:txEl>
                                          </p:spTgt>
                                        </p:tgtEl>
                                        <p:attrNameLst>
                                          <p:attrName>style.visibility</p:attrName>
                                        </p:attrNameLst>
                                      </p:cBhvr>
                                      <p:to>
                                        <p:strVal val="visible"/>
                                      </p:to>
                                    </p:set>
                                    <p:animEffect transition="in" filter="wipe(left)">
                                      <p:cBhvr>
                                        <p:cTn id="26" dur="500"/>
                                        <p:tgtEl>
                                          <p:spTgt spid="318467">
                                            <p:txEl>
                                              <p:pRg st="5" end="5"/>
                                            </p:txEl>
                                          </p:spTgt>
                                        </p:tgtEl>
                                      </p:cBhvr>
                                    </p:animEffect>
                                  </p:childTnLst>
                                </p:cTn>
                              </p:par>
                              <p:par>
                                <p:cTn id="27" presetID="22" presetClass="entr" presetSubtype="8" fill="hold" grpId="0" nodeType="withEffect">
                                  <p:stCondLst>
                                    <p:cond delay="0"/>
                                  </p:stCondLst>
                                  <p:childTnLst>
                                    <p:set>
                                      <p:cBhvr>
                                        <p:cTn id="28" dur="1" fill="hold">
                                          <p:stCondLst>
                                            <p:cond delay="0"/>
                                          </p:stCondLst>
                                        </p:cTn>
                                        <p:tgtEl>
                                          <p:spTgt spid="318467">
                                            <p:txEl>
                                              <p:pRg st="6" end="6"/>
                                            </p:txEl>
                                          </p:spTgt>
                                        </p:tgtEl>
                                        <p:attrNameLst>
                                          <p:attrName>style.visibility</p:attrName>
                                        </p:attrNameLst>
                                      </p:cBhvr>
                                      <p:to>
                                        <p:strVal val="visible"/>
                                      </p:to>
                                    </p:set>
                                    <p:animEffect transition="in" filter="wipe(left)">
                                      <p:cBhvr>
                                        <p:cTn id="29" dur="500"/>
                                        <p:tgtEl>
                                          <p:spTgt spid="318467">
                                            <p:txEl>
                                              <p:pRg st="6" end="6"/>
                                            </p:txEl>
                                          </p:spTgt>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22" presetClass="entr" presetSubtype="8" fill="hold" grpId="0" nodeType="clickEffect">
                                  <p:stCondLst>
                                    <p:cond delay="0"/>
                                  </p:stCondLst>
                                  <p:childTnLst>
                                    <p:set>
                                      <p:cBhvr>
                                        <p:cTn id="33" dur="1" fill="hold">
                                          <p:stCondLst>
                                            <p:cond delay="0"/>
                                          </p:stCondLst>
                                        </p:cTn>
                                        <p:tgtEl>
                                          <p:spTgt spid="318467">
                                            <p:txEl>
                                              <p:pRg st="7" end="7"/>
                                            </p:txEl>
                                          </p:spTgt>
                                        </p:tgtEl>
                                        <p:attrNameLst>
                                          <p:attrName>style.visibility</p:attrName>
                                        </p:attrNameLst>
                                      </p:cBhvr>
                                      <p:to>
                                        <p:strVal val="visible"/>
                                      </p:to>
                                    </p:set>
                                    <p:animEffect transition="in" filter="wipe(left)">
                                      <p:cBhvr>
                                        <p:cTn id="34" dur="500"/>
                                        <p:tgtEl>
                                          <p:spTgt spid="318467">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8467" grpId="0" build="p" bldLvl="2" autoUpdateAnimBg="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3650" name="Rectangle 2"/>
          <p:cNvSpPr>
            <a:spLocks noGrp="1" noChangeArrowheads="1"/>
          </p:cNvSpPr>
          <p:nvPr>
            <p:ph type="title"/>
          </p:nvPr>
        </p:nvSpPr>
        <p:spPr/>
        <p:txBody>
          <a:bodyPr/>
          <a:lstStyle/>
          <a:p>
            <a:r>
              <a:rPr lang="de-DE" altLang="de-DE"/>
              <a:t>Phonetische Ähnlichkeit</a:t>
            </a:r>
          </a:p>
        </p:txBody>
      </p:sp>
      <p:sp>
        <p:nvSpPr>
          <p:cNvPr id="283651" name="Rectangle 3"/>
          <p:cNvSpPr>
            <a:spLocks noGrp="1" noChangeArrowheads="1"/>
          </p:cNvSpPr>
          <p:nvPr>
            <p:ph type="body" idx="1"/>
          </p:nvPr>
        </p:nvSpPr>
        <p:spPr/>
        <p:txBody>
          <a:bodyPr/>
          <a:lstStyle/>
          <a:p>
            <a:pPr marL="0" indent="0" algn="just">
              <a:buFont typeface="Wingdings 2" pitchFamily="18" charset="2"/>
              <a:buNone/>
            </a:pPr>
            <a:r>
              <a:rPr lang="de-DE" altLang="de-DE" dirty="0">
                <a:cs typeface="Times New Roman" pitchFamily="18" charset="0"/>
              </a:rPr>
              <a:t>Zunächst ist die phonetische Ähnlichkeit festzustellen. </a:t>
            </a:r>
          </a:p>
          <a:p>
            <a:pPr marL="0" indent="0" algn="just">
              <a:buFont typeface="Wingdings 2" pitchFamily="18" charset="2"/>
              <a:buNone/>
            </a:pPr>
            <a:r>
              <a:rPr lang="de-DE" altLang="de-DE" dirty="0">
                <a:cs typeface="Times New Roman" pitchFamily="18" charset="0"/>
              </a:rPr>
              <a:t>Für Laute, die nicht hinreichend ähnlich sind, wird angenommen, dass sie zu verschiedenen Phonemen gehören. Die englischen Phontypen </a:t>
            </a:r>
            <a:r>
              <a:rPr lang="de-DE" altLang="de-DE" dirty="0">
                <a:solidFill>
                  <a:srgbClr val="009999"/>
                </a:solidFill>
                <a:cs typeface="Times New Roman" pitchFamily="18" charset="0"/>
              </a:rPr>
              <a:t>[h]</a:t>
            </a:r>
            <a:r>
              <a:rPr lang="de-DE" altLang="de-DE" dirty="0">
                <a:cs typeface="Times New Roman" pitchFamily="18" charset="0"/>
              </a:rPr>
              <a:t> und </a:t>
            </a:r>
            <a:r>
              <a:rPr lang="de-DE" altLang="de-DE" dirty="0" smtClean="0">
                <a:solidFill>
                  <a:srgbClr val="009999"/>
                </a:solidFill>
                <a:cs typeface="Times New Roman" pitchFamily="18" charset="0"/>
              </a:rPr>
              <a:t>[ŋ]</a:t>
            </a:r>
            <a:r>
              <a:rPr lang="de-DE" altLang="de-DE" dirty="0" smtClean="0">
                <a:cs typeface="Times New Roman" pitchFamily="18" charset="0"/>
              </a:rPr>
              <a:t> </a:t>
            </a:r>
            <a:r>
              <a:rPr lang="de-DE" altLang="de-DE" dirty="0">
                <a:cs typeface="Times New Roman" pitchFamily="18" charset="0"/>
              </a:rPr>
              <a:t>sind komplementär verteilt (</a:t>
            </a:r>
            <a:r>
              <a:rPr lang="de-DE" altLang="de-DE" dirty="0">
                <a:solidFill>
                  <a:srgbClr val="009999"/>
                </a:solidFill>
                <a:cs typeface="Times New Roman" pitchFamily="18" charset="0"/>
              </a:rPr>
              <a:t>[h] </a:t>
            </a:r>
            <a:r>
              <a:rPr lang="de-DE" altLang="de-DE" dirty="0">
                <a:cs typeface="Times New Roman" pitchFamily="18" charset="0"/>
              </a:rPr>
              <a:t>nur im Silbenanlaut, wo </a:t>
            </a:r>
            <a:r>
              <a:rPr lang="de-DE" altLang="de-DE" dirty="0" smtClean="0">
                <a:solidFill>
                  <a:srgbClr val="009999"/>
                </a:solidFill>
                <a:cs typeface="Times New Roman" pitchFamily="18" charset="0"/>
              </a:rPr>
              <a:t>[ŋ]</a:t>
            </a:r>
            <a:r>
              <a:rPr lang="de-DE" altLang="de-DE" dirty="0" smtClean="0">
                <a:cs typeface="Times New Roman" pitchFamily="18" charset="0"/>
              </a:rPr>
              <a:t> </a:t>
            </a:r>
            <a:r>
              <a:rPr lang="de-DE" altLang="de-DE" dirty="0">
                <a:cs typeface="Times New Roman" pitchFamily="18" charset="0"/>
              </a:rPr>
              <a:t>nicht möglich ist). Sie sind phonetisch jedoch so verschieden, dass man sie zu verschiedenen Phonemen </a:t>
            </a:r>
            <a:r>
              <a:rPr lang="de-DE" altLang="de-DE" dirty="0">
                <a:solidFill>
                  <a:srgbClr val="009999"/>
                </a:solidFill>
                <a:cs typeface="Times New Roman" pitchFamily="18" charset="0"/>
              </a:rPr>
              <a:t>/h/</a:t>
            </a:r>
            <a:r>
              <a:rPr lang="de-DE" altLang="de-DE" dirty="0">
                <a:cs typeface="Times New Roman" pitchFamily="18" charset="0"/>
              </a:rPr>
              <a:t> und </a:t>
            </a:r>
            <a:r>
              <a:rPr lang="de-DE" altLang="de-DE" dirty="0" smtClean="0">
                <a:solidFill>
                  <a:srgbClr val="009999"/>
                </a:solidFill>
                <a:cs typeface="Times New Roman" pitchFamily="18" charset="0"/>
              </a:rPr>
              <a:t>/ŋ/</a:t>
            </a:r>
            <a:r>
              <a:rPr lang="de-DE" altLang="de-DE" dirty="0" smtClean="0">
                <a:cs typeface="Times New Roman" pitchFamily="18" charset="0"/>
              </a:rPr>
              <a:t> </a:t>
            </a:r>
            <a:r>
              <a:rPr lang="de-DE" altLang="de-DE" dirty="0">
                <a:cs typeface="Times New Roman" pitchFamily="18" charset="0"/>
              </a:rPr>
              <a:t>rechnen wird.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83651">
                                            <p:txEl>
                                              <p:pRg st="0" end="0"/>
                                            </p:txEl>
                                          </p:spTgt>
                                        </p:tgtEl>
                                        <p:attrNameLst>
                                          <p:attrName>style.visibility</p:attrName>
                                        </p:attrNameLst>
                                      </p:cBhvr>
                                      <p:to>
                                        <p:strVal val="visible"/>
                                      </p:to>
                                    </p:set>
                                    <p:animEffect transition="in" filter="wipe(left)">
                                      <p:cBhvr>
                                        <p:cTn id="7" dur="500"/>
                                        <p:tgtEl>
                                          <p:spTgt spid="28365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83651">
                                            <p:txEl>
                                              <p:pRg st="1" end="1"/>
                                            </p:txEl>
                                          </p:spTgt>
                                        </p:tgtEl>
                                        <p:attrNameLst>
                                          <p:attrName>style.visibility</p:attrName>
                                        </p:attrNameLst>
                                      </p:cBhvr>
                                      <p:to>
                                        <p:strVal val="visible"/>
                                      </p:to>
                                    </p:set>
                                    <p:animEffect transition="in" filter="wipe(left)">
                                      <p:cBhvr>
                                        <p:cTn id="12" dur="500"/>
                                        <p:tgtEl>
                                          <p:spTgt spid="28365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3651" grpId="0" build="p" bldLvl="2" autoUpdateAnimBg="0"/>
    </p:bldLst>
  </p:timing>
</p:sld>
</file>

<file path=ppt/slides/slide4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9490" name="Rectangle 2"/>
          <p:cNvSpPr>
            <a:spLocks noGrp="1" noChangeArrowheads="1"/>
          </p:cNvSpPr>
          <p:nvPr>
            <p:ph type="title"/>
          </p:nvPr>
        </p:nvSpPr>
        <p:spPr/>
        <p:txBody>
          <a:bodyPr/>
          <a:lstStyle/>
          <a:p>
            <a:r>
              <a:rPr lang="de-DE" altLang="de-DE"/>
              <a:t>Analyseverfahren 2: Vereinigung</a:t>
            </a:r>
          </a:p>
        </p:txBody>
      </p:sp>
      <p:sp>
        <p:nvSpPr>
          <p:cNvPr id="319491" name="Rectangle 3"/>
          <p:cNvSpPr>
            <a:spLocks noGrp="1" noChangeArrowheads="1"/>
          </p:cNvSpPr>
          <p:nvPr>
            <p:ph type="body" idx="1"/>
          </p:nvPr>
        </p:nvSpPr>
        <p:spPr>
          <a:xfrm>
            <a:off x="609600" y="1600200"/>
            <a:ext cx="4343400" cy="2514600"/>
          </a:xfrm>
        </p:spPr>
        <p:txBody>
          <a:bodyPr/>
          <a:lstStyle/>
          <a:p>
            <a:pPr marL="0" indent="0" defTabSz="1339850">
              <a:buClr>
                <a:schemeClr val="tx1"/>
              </a:buClr>
              <a:buFont typeface="Wingdings 2" pitchFamily="18" charset="2"/>
              <a:buNone/>
              <a:tabLst>
                <a:tab pos="758825" algn="l"/>
                <a:tab pos="1517650" algn="l"/>
                <a:tab pos="2292350" algn="l"/>
                <a:tab pos="3140075" algn="l"/>
                <a:tab pos="3810000" algn="l"/>
              </a:tabLst>
            </a:pPr>
            <a:r>
              <a:rPr lang="de-DE" altLang="de-DE" dirty="0">
                <a:latin typeface="SILSophia IPA93" pitchFamily="2" charset="2"/>
                <a:cs typeface="Times New Roman" pitchFamily="18" charset="0"/>
              </a:rPr>
              <a:t>		</a:t>
            </a:r>
            <a:r>
              <a:rPr lang="de-DE" altLang="de-DE" dirty="0">
                <a:cs typeface="Times New Roman" pitchFamily="18" charset="0"/>
              </a:rPr>
              <a:t>t			k</a:t>
            </a:r>
          </a:p>
          <a:p>
            <a:pPr marL="0" indent="0" defTabSz="1339850">
              <a:buClr>
                <a:schemeClr val="tx1"/>
              </a:buClr>
              <a:buFont typeface="Wingdings 2" pitchFamily="18" charset="2"/>
              <a:buNone/>
              <a:tabLst>
                <a:tab pos="758825" algn="l"/>
                <a:tab pos="1517650" algn="l"/>
                <a:tab pos="2292350" algn="l"/>
                <a:tab pos="3140075" algn="l"/>
                <a:tab pos="3810000" algn="l"/>
              </a:tabLst>
            </a:pPr>
            <a:r>
              <a:rPr lang="de-DE" altLang="de-DE" dirty="0">
                <a:cs typeface="Times New Roman" pitchFamily="18" charset="0"/>
              </a:rPr>
              <a:t>		d			</a:t>
            </a:r>
          </a:p>
          <a:p>
            <a:pPr marL="0" indent="0" defTabSz="1339850">
              <a:buClr>
                <a:schemeClr val="tx1"/>
              </a:buClr>
              <a:buFont typeface="Wingdings 2" pitchFamily="18" charset="2"/>
              <a:buNone/>
              <a:tabLst>
                <a:tab pos="758825" algn="l"/>
                <a:tab pos="1517650" algn="l"/>
                <a:tab pos="2292350" algn="l"/>
                <a:tab pos="3140075" algn="l"/>
                <a:tab pos="3810000" algn="l"/>
              </a:tabLst>
            </a:pPr>
            <a:r>
              <a:rPr lang="de-DE" altLang="de-DE" dirty="0" smtClean="0">
                <a:cs typeface="Times New Roman" pitchFamily="18" charset="0"/>
              </a:rPr>
              <a:t>ɸ</a:t>
            </a:r>
            <a:r>
              <a:rPr lang="de-DE" altLang="de-DE" dirty="0">
                <a:cs typeface="Times New Roman" pitchFamily="18" charset="0"/>
              </a:rPr>
              <a:t>	f	s			x</a:t>
            </a:r>
          </a:p>
          <a:p>
            <a:pPr marL="0" indent="0" defTabSz="1339850">
              <a:buClr>
                <a:schemeClr val="tx1"/>
              </a:buClr>
              <a:buFont typeface="Wingdings 2" pitchFamily="18" charset="2"/>
              <a:buNone/>
              <a:tabLst>
                <a:tab pos="758825" algn="l"/>
                <a:tab pos="1517650" algn="l"/>
                <a:tab pos="2292350" algn="l"/>
                <a:tab pos="3140075" algn="l"/>
                <a:tab pos="3810000" algn="l"/>
              </a:tabLst>
            </a:pPr>
            <a:r>
              <a:rPr lang="de-DE" altLang="de-DE" dirty="0">
                <a:cs typeface="Times New Roman" pitchFamily="18" charset="0"/>
              </a:rPr>
              <a:t>			e	o	</a:t>
            </a:r>
          </a:p>
          <a:p>
            <a:pPr marL="0" indent="0" defTabSz="1339850">
              <a:buClr>
                <a:schemeClr val="tx1"/>
              </a:buClr>
              <a:buFont typeface="Wingdings 2" pitchFamily="18" charset="2"/>
              <a:buNone/>
              <a:tabLst>
                <a:tab pos="758825" algn="l"/>
                <a:tab pos="1517650" algn="l"/>
                <a:tab pos="2292350" algn="l"/>
                <a:tab pos="3140075" algn="l"/>
                <a:tab pos="3810000" algn="l"/>
              </a:tabLst>
            </a:pPr>
            <a:r>
              <a:rPr lang="de-DE" altLang="de-DE" dirty="0">
                <a:cs typeface="Times New Roman" pitchFamily="18" charset="0"/>
              </a:rPr>
              <a:t>				ɔ</a:t>
            </a:r>
          </a:p>
          <a:p>
            <a:pPr marL="0" indent="0" algn="just" defTabSz="1339850">
              <a:buClr>
                <a:schemeClr val="tx1"/>
              </a:buClr>
              <a:buFont typeface="Wingdings 2" pitchFamily="18" charset="2"/>
              <a:buNone/>
              <a:tabLst>
                <a:tab pos="758825" algn="l"/>
                <a:tab pos="1517650" algn="l"/>
                <a:tab pos="2292350" algn="l"/>
                <a:tab pos="3140075" algn="l"/>
                <a:tab pos="3810000" algn="l"/>
              </a:tabLst>
            </a:pPr>
            <a:endParaRPr lang="de-DE" altLang="de-DE" dirty="0">
              <a:cs typeface="Times New Roman" pitchFamily="18" charset="0"/>
            </a:endParaRPr>
          </a:p>
        </p:txBody>
      </p:sp>
      <p:sp>
        <p:nvSpPr>
          <p:cNvPr id="319492" name="Rectangle 4"/>
          <p:cNvSpPr>
            <a:spLocks noChangeArrowheads="1"/>
          </p:cNvSpPr>
          <p:nvPr/>
        </p:nvSpPr>
        <p:spPr bwMode="auto">
          <a:xfrm>
            <a:off x="625475" y="2446338"/>
            <a:ext cx="1066800" cy="533400"/>
          </a:xfrm>
          <a:prstGeom prst="rect">
            <a:avLst/>
          </a:prstGeom>
          <a:noFill/>
          <a:ln w="28575">
            <a:solidFill>
              <a:schemeClr val="hlink"/>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de-DE"/>
          </a:p>
        </p:txBody>
      </p:sp>
      <p:sp>
        <p:nvSpPr>
          <p:cNvPr id="319493" name="Rectangle 5"/>
          <p:cNvSpPr>
            <a:spLocks noChangeArrowheads="1"/>
          </p:cNvSpPr>
          <p:nvPr/>
        </p:nvSpPr>
        <p:spPr bwMode="auto">
          <a:xfrm>
            <a:off x="2057400" y="1600200"/>
            <a:ext cx="457200" cy="914400"/>
          </a:xfrm>
          <a:prstGeom prst="rect">
            <a:avLst/>
          </a:prstGeom>
          <a:noFill/>
          <a:ln w="28575">
            <a:solidFill>
              <a:schemeClr val="hlink"/>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de-DE"/>
          </a:p>
        </p:txBody>
      </p:sp>
      <p:sp>
        <p:nvSpPr>
          <p:cNvPr id="319494" name="Rectangle 6"/>
          <p:cNvSpPr>
            <a:spLocks noChangeArrowheads="1"/>
          </p:cNvSpPr>
          <p:nvPr/>
        </p:nvSpPr>
        <p:spPr bwMode="auto">
          <a:xfrm>
            <a:off x="3695700" y="2971800"/>
            <a:ext cx="457200" cy="838200"/>
          </a:xfrm>
          <a:prstGeom prst="rect">
            <a:avLst/>
          </a:prstGeom>
          <a:noFill/>
          <a:ln w="28575">
            <a:solidFill>
              <a:schemeClr val="hlink"/>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de-DE"/>
          </a:p>
        </p:txBody>
      </p:sp>
      <p:sp>
        <p:nvSpPr>
          <p:cNvPr id="319497" name="Text Box 9"/>
          <p:cNvSpPr txBox="1">
            <a:spLocks noChangeArrowheads="1"/>
          </p:cNvSpPr>
          <p:nvPr/>
        </p:nvSpPr>
        <p:spPr bwMode="auto">
          <a:xfrm>
            <a:off x="838200" y="3886200"/>
            <a:ext cx="7924800" cy="22474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lgn="just">
              <a:spcBef>
                <a:spcPct val="20000"/>
              </a:spcBef>
              <a:buClr>
                <a:schemeClr val="accent2"/>
              </a:buClr>
              <a:buSzPct val="80000"/>
              <a:buFont typeface="Wingdings" pitchFamily="2" charset="2"/>
              <a:buNone/>
            </a:pPr>
            <a:r>
              <a:rPr lang="de-DE" altLang="de-DE" sz="2000" dirty="0">
                <a:effectLst>
                  <a:outerShdw blurRad="38100" dist="38100" dir="2700000" algn="tl">
                    <a:srgbClr val="C0C0C0"/>
                  </a:outerShdw>
                </a:effectLst>
                <a:latin typeface="+mn-lt"/>
                <a:cs typeface="Times New Roman" pitchFamily="18" charset="0"/>
              </a:rPr>
              <a:t>Für </a:t>
            </a:r>
            <a:r>
              <a:rPr lang="de-DE" altLang="de-DE" sz="2000" dirty="0" smtClean="0">
                <a:solidFill>
                  <a:srgbClr val="009999"/>
                </a:solidFill>
                <a:effectLst>
                  <a:outerShdw blurRad="38100" dist="38100" dir="2700000" algn="tl">
                    <a:srgbClr val="C0C0C0"/>
                  </a:outerShdw>
                </a:effectLst>
                <a:latin typeface="+mn-lt"/>
                <a:cs typeface="Times New Roman" pitchFamily="18" charset="0"/>
              </a:rPr>
              <a:t>[ɸ]</a:t>
            </a:r>
            <a:r>
              <a:rPr lang="de-DE" altLang="de-DE" sz="2000" dirty="0" smtClean="0">
                <a:effectLst>
                  <a:outerShdw blurRad="38100" dist="38100" dir="2700000" algn="tl">
                    <a:srgbClr val="C0C0C0"/>
                  </a:outerShdw>
                </a:effectLst>
                <a:latin typeface="+mn-lt"/>
                <a:cs typeface="Times New Roman" pitchFamily="18" charset="0"/>
              </a:rPr>
              <a:t> </a:t>
            </a:r>
            <a:r>
              <a:rPr lang="de-DE" altLang="de-DE" sz="2000" dirty="0">
                <a:effectLst>
                  <a:outerShdw blurRad="38100" dist="38100" dir="2700000" algn="tl">
                    <a:srgbClr val="C0C0C0"/>
                  </a:outerShdw>
                </a:effectLst>
                <a:latin typeface="+mn-lt"/>
                <a:cs typeface="Times New Roman" pitchFamily="18" charset="0"/>
              </a:rPr>
              <a:t>und </a:t>
            </a:r>
            <a:r>
              <a:rPr lang="de-DE" altLang="de-DE" sz="2000" dirty="0">
                <a:solidFill>
                  <a:srgbClr val="009999"/>
                </a:solidFill>
                <a:effectLst>
                  <a:outerShdw blurRad="38100" dist="38100" dir="2700000" algn="tl">
                    <a:srgbClr val="C0C0C0"/>
                  </a:outerShdw>
                </a:effectLst>
                <a:latin typeface="+mn-lt"/>
                <a:cs typeface="Times New Roman" pitchFamily="18" charset="0"/>
              </a:rPr>
              <a:t>[f]</a:t>
            </a:r>
            <a:r>
              <a:rPr lang="de-DE" altLang="de-DE" sz="2000" dirty="0">
                <a:effectLst>
                  <a:outerShdw blurRad="38100" dist="38100" dir="2700000" algn="tl">
                    <a:srgbClr val="C0C0C0"/>
                  </a:outerShdw>
                </a:effectLst>
                <a:latin typeface="+mn-lt"/>
                <a:cs typeface="Times New Roman" pitchFamily="18" charset="0"/>
              </a:rPr>
              <a:t>:</a:t>
            </a:r>
          </a:p>
          <a:p>
            <a:pPr algn="just">
              <a:spcBef>
                <a:spcPct val="20000"/>
              </a:spcBef>
              <a:buClr>
                <a:schemeClr val="accent2"/>
              </a:buClr>
              <a:buSzPct val="80000"/>
              <a:buFont typeface="Wingdings" pitchFamily="2" charset="2"/>
              <a:buNone/>
            </a:pPr>
            <a:r>
              <a:rPr lang="de-DE" altLang="de-DE" sz="2000" dirty="0">
                <a:effectLst>
                  <a:outerShdw blurRad="38100" dist="38100" dir="2700000" algn="tl">
                    <a:srgbClr val="C0C0C0"/>
                  </a:outerShdw>
                </a:effectLst>
                <a:latin typeface="+mn-lt"/>
                <a:cs typeface="Times New Roman" pitchFamily="18" charset="0"/>
              </a:rPr>
              <a:t>Umgebungen: 	identisch</a:t>
            </a:r>
          </a:p>
          <a:p>
            <a:pPr algn="just">
              <a:spcBef>
                <a:spcPct val="20000"/>
              </a:spcBef>
              <a:buClr>
                <a:schemeClr val="accent2"/>
              </a:buClr>
              <a:buSzPct val="80000"/>
              <a:buFont typeface="Wingdings" pitchFamily="2" charset="2"/>
              <a:buNone/>
            </a:pPr>
            <a:r>
              <a:rPr lang="de-DE" altLang="de-DE" sz="2000" dirty="0">
                <a:effectLst>
                  <a:outerShdw blurRad="38100" dist="38100" dir="2700000" algn="tl">
                    <a:srgbClr val="C0C0C0"/>
                  </a:outerShdw>
                </a:effectLst>
                <a:latin typeface="+mn-lt"/>
                <a:cs typeface="Times New Roman" pitchFamily="18" charset="0"/>
              </a:rPr>
              <a:t>Belege: 	</a:t>
            </a:r>
            <a:r>
              <a:rPr lang="de-DE" altLang="de-DE" sz="2000" dirty="0">
                <a:solidFill>
                  <a:srgbClr val="009999"/>
                </a:solidFill>
                <a:effectLst>
                  <a:outerShdw blurRad="38100" dist="38100" dir="2700000" algn="tl">
                    <a:srgbClr val="C0C0C0"/>
                  </a:outerShdw>
                </a:effectLst>
                <a:latin typeface="+mn-lt"/>
                <a:cs typeface="Times New Roman" pitchFamily="18" charset="0"/>
              </a:rPr>
              <a:t>[</a:t>
            </a:r>
            <a:r>
              <a:rPr lang="de-DE" altLang="de-DE" sz="2000" dirty="0" err="1">
                <a:solidFill>
                  <a:srgbClr val="009999"/>
                </a:solidFill>
                <a:effectLst>
                  <a:outerShdw blurRad="38100" dist="38100" dir="2700000" algn="tl">
                    <a:srgbClr val="C0C0C0"/>
                  </a:outerShdw>
                </a:effectLst>
                <a:latin typeface="+mn-lt"/>
                <a:cs typeface="Times New Roman" pitchFamily="18" charset="0"/>
              </a:rPr>
              <a:t>tofo</a:t>
            </a:r>
            <a:r>
              <a:rPr lang="de-DE" altLang="de-DE" sz="2000" dirty="0">
                <a:solidFill>
                  <a:srgbClr val="009999"/>
                </a:solidFill>
                <a:effectLst>
                  <a:outerShdw blurRad="38100" dist="38100" dir="2700000" algn="tl">
                    <a:srgbClr val="C0C0C0"/>
                  </a:outerShdw>
                </a:effectLst>
                <a:latin typeface="+mn-lt"/>
                <a:cs typeface="Times New Roman" pitchFamily="18" charset="0"/>
              </a:rPr>
              <a:t>]</a:t>
            </a:r>
            <a:r>
              <a:rPr lang="de-DE" altLang="de-DE" sz="2000" dirty="0">
                <a:effectLst>
                  <a:outerShdw blurRad="38100" dist="38100" dir="2700000" algn="tl">
                    <a:srgbClr val="C0C0C0"/>
                  </a:outerShdw>
                </a:effectLst>
                <a:latin typeface="+mn-lt"/>
                <a:cs typeface="Times New Roman" pitchFamily="18" charset="0"/>
              </a:rPr>
              <a:t> 'Konstellation'– </a:t>
            </a:r>
            <a:r>
              <a:rPr lang="de-DE" altLang="de-DE" sz="2000" dirty="0">
                <a:solidFill>
                  <a:srgbClr val="009999"/>
                </a:solidFill>
                <a:effectLst>
                  <a:outerShdw blurRad="38100" dist="38100" dir="2700000" algn="tl">
                    <a:srgbClr val="C0C0C0"/>
                  </a:outerShdw>
                </a:effectLst>
                <a:latin typeface="+mn-lt"/>
                <a:cs typeface="Times New Roman" pitchFamily="18" charset="0"/>
              </a:rPr>
              <a:t>[</a:t>
            </a:r>
            <a:r>
              <a:rPr lang="de-DE" altLang="de-DE" sz="2000" dirty="0" err="1" smtClean="0">
                <a:solidFill>
                  <a:srgbClr val="009999"/>
                </a:solidFill>
                <a:effectLst>
                  <a:outerShdw blurRad="38100" dist="38100" dir="2700000" algn="tl">
                    <a:srgbClr val="C0C0C0"/>
                  </a:outerShdw>
                </a:effectLst>
                <a:latin typeface="+mn-lt"/>
                <a:cs typeface="Times New Roman" pitchFamily="18" charset="0"/>
              </a:rPr>
              <a:t>toɸo</a:t>
            </a:r>
            <a:r>
              <a:rPr lang="de-DE" altLang="de-DE" sz="2000" dirty="0">
                <a:solidFill>
                  <a:srgbClr val="009999"/>
                </a:solidFill>
                <a:effectLst>
                  <a:outerShdw blurRad="38100" dist="38100" dir="2700000" algn="tl">
                    <a:srgbClr val="C0C0C0"/>
                  </a:outerShdw>
                </a:effectLst>
                <a:latin typeface="+mn-lt"/>
                <a:cs typeface="Times New Roman" pitchFamily="18" charset="0"/>
              </a:rPr>
              <a:t>]</a:t>
            </a:r>
            <a:r>
              <a:rPr lang="de-DE" altLang="de-DE" sz="2000" dirty="0">
                <a:effectLst>
                  <a:outerShdw blurRad="38100" dist="38100" dir="2700000" algn="tl">
                    <a:srgbClr val="C0C0C0"/>
                  </a:outerShdw>
                </a:effectLst>
                <a:latin typeface="+mn-lt"/>
                <a:cs typeface="Times New Roman" pitchFamily="18" charset="0"/>
              </a:rPr>
              <a:t> 'Zehe'</a:t>
            </a:r>
          </a:p>
          <a:p>
            <a:pPr algn="just">
              <a:spcBef>
                <a:spcPct val="20000"/>
              </a:spcBef>
              <a:buClr>
                <a:schemeClr val="accent2"/>
              </a:buClr>
              <a:buSzPct val="80000"/>
              <a:buFont typeface="Wingdings" pitchFamily="2" charset="2"/>
              <a:buNone/>
            </a:pPr>
            <a:r>
              <a:rPr lang="de-DE" altLang="de-DE" sz="2000" dirty="0">
                <a:effectLst>
                  <a:outerShdw blurRad="38100" dist="38100" dir="2700000" algn="tl">
                    <a:srgbClr val="C0C0C0"/>
                  </a:outerShdw>
                </a:effectLst>
                <a:latin typeface="+mn-lt"/>
                <a:cs typeface="Times New Roman" pitchFamily="18" charset="0"/>
              </a:rPr>
              <a:t>Phonologische Schlussfolgerung:</a:t>
            </a:r>
          </a:p>
          <a:p>
            <a:pPr algn="just">
              <a:spcBef>
                <a:spcPct val="20000"/>
              </a:spcBef>
              <a:buClr>
                <a:schemeClr val="accent2"/>
              </a:buClr>
              <a:buSzPct val="80000"/>
              <a:buFont typeface="Wingdings" pitchFamily="2" charset="2"/>
              <a:buNone/>
            </a:pPr>
            <a:r>
              <a:rPr lang="de-DE" altLang="de-DE" sz="2000" dirty="0" smtClean="0">
                <a:solidFill>
                  <a:srgbClr val="009999"/>
                </a:solidFill>
                <a:effectLst>
                  <a:outerShdw blurRad="38100" dist="38100" dir="2700000" algn="tl">
                    <a:srgbClr val="C0C0C0"/>
                  </a:outerShdw>
                </a:effectLst>
                <a:latin typeface="+mn-lt"/>
                <a:cs typeface="Times New Roman" pitchFamily="18" charset="0"/>
              </a:rPr>
              <a:t>[ɸ]</a:t>
            </a:r>
            <a:r>
              <a:rPr lang="de-DE" altLang="de-DE" sz="2000" dirty="0" smtClean="0">
                <a:effectLst>
                  <a:outerShdw blurRad="38100" dist="38100" dir="2700000" algn="tl">
                    <a:srgbClr val="C0C0C0"/>
                  </a:outerShdw>
                </a:effectLst>
                <a:latin typeface="+mn-lt"/>
                <a:cs typeface="Times New Roman" pitchFamily="18" charset="0"/>
              </a:rPr>
              <a:t> </a:t>
            </a:r>
            <a:r>
              <a:rPr lang="de-DE" altLang="de-DE" sz="2000" dirty="0">
                <a:effectLst>
                  <a:outerShdw blurRad="38100" dist="38100" dir="2700000" algn="tl">
                    <a:srgbClr val="C0C0C0"/>
                  </a:outerShdw>
                </a:effectLst>
                <a:latin typeface="+mn-lt"/>
                <a:cs typeface="Times New Roman" pitchFamily="18" charset="0"/>
              </a:rPr>
              <a:t>und </a:t>
            </a:r>
            <a:r>
              <a:rPr lang="de-DE" altLang="de-DE" sz="2000" dirty="0">
                <a:solidFill>
                  <a:srgbClr val="009999"/>
                </a:solidFill>
                <a:effectLst>
                  <a:outerShdw blurRad="38100" dist="38100" dir="2700000" algn="tl">
                    <a:srgbClr val="C0C0C0"/>
                  </a:outerShdw>
                </a:effectLst>
                <a:latin typeface="+mn-lt"/>
                <a:cs typeface="Times New Roman" pitchFamily="18" charset="0"/>
              </a:rPr>
              <a:t>[f]</a:t>
            </a:r>
            <a:r>
              <a:rPr lang="de-DE" altLang="de-DE" sz="2000" dirty="0">
                <a:effectLst>
                  <a:outerShdw blurRad="38100" dist="38100" dir="2700000" algn="tl">
                    <a:srgbClr val="C0C0C0"/>
                  </a:outerShdw>
                </a:effectLst>
                <a:latin typeface="+mn-lt"/>
                <a:cs typeface="Times New Roman" pitchFamily="18" charset="0"/>
              </a:rPr>
              <a:t> gehören zu verschiedenen Phoneme, </a:t>
            </a:r>
          </a:p>
          <a:p>
            <a:pPr algn="just">
              <a:spcBef>
                <a:spcPct val="20000"/>
              </a:spcBef>
              <a:buClr>
                <a:schemeClr val="accent2"/>
              </a:buClr>
              <a:buSzPct val="80000"/>
              <a:buFont typeface="Wingdings" pitchFamily="2" charset="2"/>
              <a:buNone/>
            </a:pPr>
            <a:r>
              <a:rPr lang="de-DE" altLang="de-DE" sz="2000" dirty="0">
                <a:effectLst>
                  <a:outerShdw blurRad="38100" dist="38100" dir="2700000" algn="tl">
                    <a:srgbClr val="C0C0C0"/>
                  </a:outerShdw>
                </a:effectLst>
                <a:latin typeface="+mn-lt"/>
                <a:cs typeface="Times New Roman" pitchFamily="18" charset="0"/>
              </a:rPr>
              <a:t>weil sie in identischen Umgebungen kontrastieren.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319491">
                                            <p:txEl>
                                              <p:pRg st="0" end="0"/>
                                            </p:txEl>
                                          </p:spTgt>
                                        </p:tgtEl>
                                        <p:attrNameLst>
                                          <p:attrName>style.visibility</p:attrName>
                                        </p:attrNameLst>
                                      </p:cBhvr>
                                      <p:to>
                                        <p:strVal val="visible"/>
                                      </p:to>
                                    </p:set>
                                    <p:animEffect transition="in" filter="wipe(left)">
                                      <p:cBhvr>
                                        <p:cTn id="7" dur="500"/>
                                        <p:tgtEl>
                                          <p:spTgt spid="319491">
                                            <p:txEl>
                                              <p:pRg st="0" end="0"/>
                                            </p:txEl>
                                          </p:spTgt>
                                        </p:tgtEl>
                                      </p:cBhvr>
                                    </p:animEffect>
                                  </p:childTnLst>
                                </p:cTn>
                              </p:par>
                            </p:childTnLst>
                          </p:cTn>
                        </p:par>
                        <p:par>
                          <p:cTn id="8" fill="hold" nodeType="afterGroup">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319491">
                                            <p:txEl>
                                              <p:pRg st="1" end="1"/>
                                            </p:txEl>
                                          </p:spTgt>
                                        </p:tgtEl>
                                        <p:attrNameLst>
                                          <p:attrName>style.visibility</p:attrName>
                                        </p:attrNameLst>
                                      </p:cBhvr>
                                      <p:to>
                                        <p:strVal val="visible"/>
                                      </p:to>
                                    </p:set>
                                    <p:animEffect transition="in" filter="wipe(left)">
                                      <p:cBhvr>
                                        <p:cTn id="11" dur="500"/>
                                        <p:tgtEl>
                                          <p:spTgt spid="319491">
                                            <p:txEl>
                                              <p:pRg st="1" end="1"/>
                                            </p:txEl>
                                          </p:spTgt>
                                        </p:tgtEl>
                                      </p:cBhvr>
                                    </p:animEffect>
                                  </p:childTnLst>
                                </p:cTn>
                              </p:par>
                            </p:childTnLst>
                          </p:cTn>
                        </p:par>
                        <p:par>
                          <p:cTn id="12" fill="hold" nodeType="afterGroup">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319491">
                                            <p:txEl>
                                              <p:pRg st="2" end="2"/>
                                            </p:txEl>
                                          </p:spTgt>
                                        </p:tgtEl>
                                        <p:attrNameLst>
                                          <p:attrName>style.visibility</p:attrName>
                                        </p:attrNameLst>
                                      </p:cBhvr>
                                      <p:to>
                                        <p:strVal val="visible"/>
                                      </p:to>
                                    </p:set>
                                    <p:animEffect transition="in" filter="wipe(left)">
                                      <p:cBhvr>
                                        <p:cTn id="15" dur="500"/>
                                        <p:tgtEl>
                                          <p:spTgt spid="319491">
                                            <p:txEl>
                                              <p:pRg st="2" end="2"/>
                                            </p:txEl>
                                          </p:spTgt>
                                        </p:tgtEl>
                                      </p:cBhvr>
                                    </p:animEffect>
                                  </p:childTnLst>
                                </p:cTn>
                              </p:par>
                            </p:childTnLst>
                          </p:cTn>
                        </p:par>
                        <p:par>
                          <p:cTn id="16" fill="hold" nodeType="afterGroup">
                            <p:stCondLst>
                              <p:cond delay="1500"/>
                            </p:stCondLst>
                            <p:childTnLst>
                              <p:par>
                                <p:cTn id="17" presetID="22" presetClass="entr" presetSubtype="8" fill="hold" grpId="0" nodeType="afterEffect">
                                  <p:stCondLst>
                                    <p:cond delay="0"/>
                                  </p:stCondLst>
                                  <p:childTnLst>
                                    <p:set>
                                      <p:cBhvr>
                                        <p:cTn id="18" dur="1" fill="hold">
                                          <p:stCondLst>
                                            <p:cond delay="0"/>
                                          </p:stCondLst>
                                        </p:cTn>
                                        <p:tgtEl>
                                          <p:spTgt spid="319491">
                                            <p:txEl>
                                              <p:pRg st="3" end="3"/>
                                            </p:txEl>
                                          </p:spTgt>
                                        </p:tgtEl>
                                        <p:attrNameLst>
                                          <p:attrName>style.visibility</p:attrName>
                                        </p:attrNameLst>
                                      </p:cBhvr>
                                      <p:to>
                                        <p:strVal val="visible"/>
                                      </p:to>
                                    </p:set>
                                    <p:animEffect transition="in" filter="wipe(left)">
                                      <p:cBhvr>
                                        <p:cTn id="19" dur="500"/>
                                        <p:tgtEl>
                                          <p:spTgt spid="319491">
                                            <p:txEl>
                                              <p:pRg st="3" end="3"/>
                                            </p:txEl>
                                          </p:spTgt>
                                        </p:tgtEl>
                                      </p:cBhvr>
                                    </p:animEffect>
                                  </p:childTnLst>
                                </p:cTn>
                              </p:par>
                            </p:childTnLst>
                          </p:cTn>
                        </p:par>
                        <p:par>
                          <p:cTn id="20" fill="hold" nodeType="afterGroup">
                            <p:stCondLst>
                              <p:cond delay="2000"/>
                            </p:stCondLst>
                            <p:childTnLst>
                              <p:par>
                                <p:cTn id="21" presetID="22" presetClass="entr" presetSubtype="8" fill="hold" grpId="0" nodeType="afterEffect">
                                  <p:stCondLst>
                                    <p:cond delay="0"/>
                                  </p:stCondLst>
                                  <p:childTnLst>
                                    <p:set>
                                      <p:cBhvr>
                                        <p:cTn id="22" dur="1" fill="hold">
                                          <p:stCondLst>
                                            <p:cond delay="0"/>
                                          </p:stCondLst>
                                        </p:cTn>
                                        <p:tgtEl>
                                          <p:spTgt spid="319491">
                                            <p:txEl>
                                              <p:pRg st="4" end="4"/>
                                            </p:txEl>
                                          </p:spTgt>
                                        </p:tgtEl>
                                        <p:attrNameLst>
                                          <p:attrName>style.visibility</p:attrName>
                                        </p:attrNameLst>
                                      </p:cBhvr>
                                      <p:to>
                                        <p:strVal val="visible"/>
                                      </p:to>
                                    </p:set>
                                    <p:animEffect transition="in" filter="wipe(left)">
                                      <p:cBhvr>
                                        <p:cTn id="23" dur="500"/>
                                        <p:tgtEl>
                                          <p:spTgt spid="319491">
                                            <p:txEl>
                                              <p:pRg st="4" end="4"/>
                                            </p:txEl>
                                          </p:spTgt>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19" presetClass="entr" presetSubtype="10" fill="hold" grpId="0" nodeType="clickEffect">
                                  <p:stCondLst>
                                    <p:cond delay="0"/>
                                  </p:stCondLst>
                                  <p:childTnLst>
                                    <p:set>
                                      <p:cBhvr>
                                        <p:cTn id="27" dur="1" fill="hold">
                                          <p:stCondLst>
                                            <p:cond delay="0"/>
                                          </p:stCondLst>
                                        </p:cTn>
                                        <p:tgtEl>
                                          <p:spTgt spid="319493"/>
                                        </p:tgtEl>
                                        <p:attrNameLst>
                                          <p:attrName>style.visibility</p:attrName>
                                        </p:attrNameLst>
                                      </p:cBhvr>
                                      <p:to>
                                        <p:strVal val="visible"/>
                                      </p:to>
                                    </p:set>
                                    <p:anim calcmode="lin" valueType="num">
                                      <p:cBhvr>
                                        <p:cTn id="28" dur="5000" fill="hold"/>
                                        <p:tgtEl>
                                          <p:spTgt spid="319493"/>
                                        </p:tgtEl>
                                        <p:attrNameLst>
                                          <p:attrName>ppt_w</p:attrName>
                                        </p:attrNameLst>
                                      </p:cBhvr>
                                      <p:tavLst>
                                        <p:tav tm="0" fmla="#ppt_w*sin(2.5*pi*$)">
                                          <p:val>
                                            <p:fltVal val="0"/>
                                          </p:val>
                                        </p:tav>
                                        <p:tav tm="100000">
                                          <p:val>
                                            <p:fltVal val="1"/>
                                          </p:val>
                                        </p:tav>
                                      </p:tavLst>
                                    </p:anim>
                                    <p:anim calcmode="lin" valueType="num">
                                      <p:cBhvr>
                                        <p:cTn id="29" dur="5000" fill="hold"/>
                                        <p:tgtEl>
                                          <p:spTgt spid="319493"/>
                                        </p:tgtEl>
                                        <p:attrNameLst>
                                          <p:attrName>ppt_h</p:attrName>
                                        </p:attrNameLst>
                                      </p:cBhvr>
                                      <p:tavLst>
                                        <p:tav tm="0">
                                          <p:val>
                                            <p:strVal val="#ppt_h"/>
                                          </p:val>
                                        </p:tav>
                                        <p:tav tm="100000">
                                          <p:val>
                                            <p:strVal val="#ppt_h"/>
                                          </p:val>
                                        </p:tav>
                                      </p:tavLst>
                                    </p:anim>
                                  </p:childTnLst>
                                </p:cTn>
                              </p:par>
                            </p:childTnLst>
                          </p:cTn>
                        </p:par>
                      </p:childTnLst>
                    </p:cTn>
                  </p:par>
                  <p:par>
                    <p:cTn id="30" fill="hold" nodeType="clickPar">
                      <p:stCondLst>
                        <p:cond delay="indefinite"/>
                      </p:stCondLst>
                      <p:childTnLst>
                        <p:par>
                          <p:cTn id="31" fill="hold" nodeType="withGroup">
                            <p:stCondLst>
                              <p:cond delay="0"/>
                            </p:stCondLst>
                            <p:childTnLst>
                              <p:par>
                                <p:cTn id="32" presetID="19" presetClass="entr" presetSubtype="10" fill="hold" grpId="0" nodeType="clickEffect">
                                  <p:stCondLst>
                                    <p:cond delay="0"/>
                                  </p:stCondLst>
                                  <p:childTnLst>
                                    <p:set>
                                      <p:cBhvr>
                                        <p:cTn id="33" dur="1" fill="hold">
                                          <p:stCondLst>
                                            <p:cond delay="0"/>
                                          </p:stCondLst>
                                        </p:cTn>
                                        <p:tgtEl>
                                          <p:spTgt spid="319492"/>
                                        </p:tgtEl>
                                        <p:attrNameLst>
                                          <p:attrName>style.visibility</p:attrName>
                                        </p:attrNameLst>
                                      </p:cBhvr>
                                      <p:to>
                                        <p:strVal val="visible"/>
                                      </p:to>
                                    </p:set>
                                    <p:anim calcmode="lin" valueType="num">
                                      <p:cBhvr>
                                        <p:cTn id="34" dur="5000" fill="hold"/>
                                        <p:tgtEl>
                                          <p:spTgt spid="319492"/>
                                        </p:tgtEl>
                                        <p:attrNameLst>
                                          <p:attrName>ppt_w</p:attrName>
                                        </p:attrNameLst>
                                      </p:cBhvr>
                                      <p:tavLst>
                                        <p:tav tm="0" fmla="#ppt_w*sin(2.5*pi*$)">
                                          <p:val>
                                            <p:fltVal val="0"/>
                                          </p:val>
                                        </p:tav>
                                        <p:tav tm="100000">
                                          <p:val>
                                            <p:fltVal val="1"/>
                                          </p:val>
                                        </p:tav>
                                      </p:tavLst>
                                    </p:anim>
                                    <p:anim calcmode="lin" valueType="num">
                                      <p:cBhvr>
                                        <p:cTn id="35" dur="5000" fill="hold"/>
                                        <p:tgtEl>
                                          <p:spTgt spid="319492"/>
                                        </p:tgtEl>
                                        <p:attrNameLst>
                                          <p:attrName>ppt_h</p:attrName>
                                        </p:attrNameLst>
                                      </p:cBhvr>
                                      <p:tavLst>
                                        <p:tav tm="0">
                                          <p:val>
                                            <p:strVal val="#ppt_h"/>
                                          </p:val>
                                        </p:tav>
                                        <p:tav tm="100000">
                                          <p:val>
                                            <p:strVal val="#ppt_h"/>
                                          </p:val>
                                        </p:tav>
                                      </p:tavLst>
                                    </p:anim>
                                  </p:childTnLst>
                                </p:cTn>
                              </p:par>
                            </p:childTnLst>
                          </p:cTn>
                        </p:par>
                      </p:childTnLst>
                    </p:cTn>
                  </p:par>
                  <p:par>
                    <p:cTn id="36" fill="hold" nodeType="clickPar">
                      <p:stCondLst>
                        <p:cond delay="indefinite"/>
                      </p:stCondLst>
                      <p:childTnLst>
                        <p:par>
                          <p:cTn id="37" fill="hold" nodeType="withGroup">
                            <p:stCondLst>
                              <p:cond delay="0"/>
                            </p:stCondLst>
                            <p:childTnLst>
                              <p:par>
                                <p:cTn id="38" presetID="19" presetClass="entr" presetSubtype="10" fill="hold" grpId="0" nodeType="clickEffect">
                                  <p:stCondLst>
                                    <p:cond delay="0"/>
                                  </p:stCondLst>
                                  <p:childTnLst>
                                    <p:set>
                                      <p:cBhvr>
                                        <p:cTn id="39" dur="1" fill="hold">
                                          <p:stCondLst>
                                            <p:cond delay="0"/>
                                          </p:stCondLst>
                                        </p:cTn>
                                        <p:tgtEl>
                                          <p:spTgt spid="319494"/>
                                        </p:tgtEl>
                                        <p:attrNameLst>
                                          <p:attrName>style.visibility</p:attrName>
                                        </p:attrNameLst>
                                      </p:cBhvr>
                                      <p:to>
                                        <p:strVal val="visible"/>
                                      </p:to>
                                    </p:set>
                                    <p:anim calcmode="lin" valueType="num">
                                      <p:cBhvr>
                                        <p:cTn id="40" dur="5000" fill="hold"/>
                                        <p:tgtEl>
                                          <p:spTgt spid="319494"/>
                                        </p:tgtEl>
                                        <p:attrNameLst>
                                          <p:attrName>ppt_w</p:attrName>
                                        </p:attrNameLst>
                                      </p:cBhvr>
                                      <p:tavLst>
                                        <p:tav tm="0" fmla="#ppt_w*sin(2.5*pi*$)">
                                          <p:val>
                                            <p:fltVal val="0"/>
                                          </p:val>
                                        </p:tav>
                                        <p:tav tm="100000">
                                          <p:val>
                                            <p:fltVal val="1"/>
                                          </p:val>
                                        </p:tav>
                                      </p:tavLst>
                                    </p:anim>
                                    <p:anim calcmode="lin" valueType="num">
                                      <p:cBhvr>
                                        <p:cTn id="41" dur="5000" fill="hold"/>
                                        <p:tgtEl>
                                          <p:spTgt spid="319494"/>
                                        </p:tgtEl>
                                        <p:attrNameLst>
                                          <p:attrName>ppt_h</p:attrName>
                                        </p:attrNameLst>
                                      </p:cBhvr>
                                      <p:tavLst>
                                        <p:tav tm="0">
                                          <p:val>
                                            <p:strVal val="#ppt_h"/>
                                          </p:val>
                                        </p:tav>
                                        <p:tav tm="100000">
                                          <p:val>
                                            <p:strVal val="#ppt_h"/>
                                          </p:val>
                                        </p:tav>
                                      </p:tavLst>
                                    </p:anim>
                                  </p:childTnLst>
                                </p:cTn>
                              </p:par>
                            </p:childTnLst>
                          </p:cTn>
                        </p:par>
                      </p:childTnLst>
                    </p:cTn>
                  </p:par>
                  <p:par>
                    <p:cTn id="42" fill="hold" nodeType="clickPar">
                      <p:stCondLst>
                        <p:cond delay="indefinite"/>
                      </p:stCondLst>
                      <p:childTnLst>
                        <p:par>
                          <p:cTn id="43" fill="hold" nodeType="withGroup">
                            <p:stCondLst>
                              <p:cond delay="0"/>
                            </p:stCondLst>
                            <p:childTnLst>
                              <p:par>
                                <p:cTn id="44" presetID="22" presetClass="entr" presetSubtype="8" fill="hold" grpId="0" nodeType="clickEffect">
                                  <p:stCondLst>
                                    <p:cond delay="0"/>
                                  </p:stCondLst>
                                  <p:childTnLst>
                                    <p:set>
                                      <p:cBhvr>
                                        <p:cTn id="45" dur="1" fill="hold">
                                          <p:stCondLst>
                                            <p:cond delay="0"/>
                                          </p:stCondLst>
                                        </p:cTn>
                                        <p:tgtEl>
                                          <p:spTgt spid="319497"/>
                                        </p:tgtEl>
                                        <p:attrNameLst>
                                          <p:attrName>style.visibility</p:attrName>
                                        </p:attrNameLst>
                                      </p:cBhvr>
                                      <p:to>
                                        <p:strVal val="visible"/>
                                      </p:to>
                                    </p:set>
                                    <p:animEffect transition="in" filter="wipe(left)">
                                      <p:cBhvr>
                                        <p:cTn id="46" dur="500"/>
                                        <p:tgtEl>
                                          <p:spTgt spid="31949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9491" grpId="0" build="p" bldLvl="2" autoUpdateAnimBg="0" advAuto="0"/>
      <p:bldP spid="319492" grpId="0" animBg="1"/>
      <p:bldP spid="319493" grpId="0" animBg="1"/>
      <p:bldP spid="319494" grpId="0" animBg="1"/>
      <p:bldP spid="319497" grpId="0" autoUpdateAnimBg="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1538" name="Rectangle 1026"/>
          <p:cNvSpPr>
            <a:spLocks noGrp="1" noChangeArrowheads="1"/>
          </p:cNvSpPr>
          <p:nvPr>
            <p:ph type="title"/>
          </p:nvPr>
        </p:nvSpPr>
        <p:spPr/>
        <p:txBody>
          <a:bodyPr/>
          <a:lstStyle/>
          <a:p>
            <a:r>
              <a:rPr lang="de-DE" altLang="de-DE"/>
              <a:t>Analyseverfahren 2: Vereinigung</a:t>
            </a:r>
          </a:p>
        </p:txBody>
      </p:sp>
      <p:sp>
        <p:nvSpPr>
          <p:cNvPr id="321539" name="Rectangle 1027"/>
          <p:cNvSpPr>
            <a:spLocks noGrp="1" noChangeArrowheads="1"/>
          </p:cNvSpPr>
          <p:nvPr>
            <p:ph type="body" idx="1"/>
          </p:nvPr>
        </p:nvSpPr>
        <p:spPr>
          <a:xfrm>
            <a:off x="609600" y="1600200"/>
            <a:ext cx="4343400" cy="2057400"/>
          </a:xfrm>
        </p:spPr>
        <p:txBody>
          <a:bodyPr/>
          <a:lstStyle/>
          <a:p>
            <a:pPr marL="0" indent="0" defTabSz="1339850">
              <a:buClr>
                <a:schemeClr val="tx1"/>
              </a:buClr>
              <a:buFont typeface="Wingdings 2" pitchFamily="18" charset="2"/>
              <a:buNone/>
              <a:tabLst>
                <a:tab pos="758825" algn="l"/>
                <a:tab pos="1517650" algn="l"/>
                <a:tab pos="2292350" algn="l"/>
                <a:tab pos="3140075" algn="l"/>
                <a:tab pos="3810000" algn="l"/>
              </a:tabLst>
            </a:pPr>
            <a:r>
              <a:rPr lang="de-DE" altLang="de-DE" sz="1800" dirty="0">
                <a:latin typeface="SILSophia IPA93" pitchFamily="2" charset="2"/>
                <a:cs typeface="Times New Roman" pitchFamily="18" charset="0"/>
              </a:rPr>
              <a:t>		</a:t>
            </a:r>
            <a:r>
              <a:rPr lang="de-DE" altLang="de-DE" sz="1800" dirty="0">
                <a:cs typeface="Times New Roman" pitchFamily="18" charset="0"/>
              </a:rPr>
              <a:t>t			k</a:t>
            </a:r>
          </a:p>
          <a:p>
            <a:pPr marL="0" indent="0" defTabSz="1339850">
              <a:buClr>
                <a:schemeClr val="tx1"/>
              </a:buClr>
              <a:buFont typeface="Wingdings 2" pitchFamily="18" charset="2"/>
              <a:buNone/>
              <a:tabLst>
                <a:tab pos="758825" algn="l"/>
                <a:tab pos="1517650" algn="l"/>
                <a:tab pos="2292350" algn="l"/>
                <a:tab pos="3140075" algn="l"/>
                <a:tab pos="3810000" algn="l"/>
              </a:tabLst>
            </a:pPr>
            <a:r>
              <a:rPr lang="de-DE" altLang="de-DE" sz="1800" dirty="0">
                <a:cs typeface="Times New Roman" pitchFamily="18" charset="0"/>
              </a:rPr>
              <a:t>		d			</a:t>
            </a:r>
          </a:p>
          <a:p>
            <a:pPr marL="0" indent="0" defTabSz="1339850">
              <a:buClr>
                <a:schemeClr val="tx1"/>
              </a:buClr>
              <a:buFont typeface="Wingdings 2" pitchFamily="18" charset="2"/>
              <a:buNone/>
              <a:tabLst>
                <a:tab pos="758825" algn="l"/>
                <a:tab pos="1517650" algn="l"/>
                <a:tab pos="2292350" algn="l"/>
                <a:tab pos="3140075" algn="l"/>
                <a:tab pos="3810000" algn="l"/>
              </a:tabLst>
            </a:pPr>
            <a:r>
              <a:rPr lang="de-DE" altLang="de-DE" sz="1800" dirty="0" smtClean="0">
                <a:cs typeface="Times New Roman" pitchFamily="18" charset="0"/>
              </a:rPr>
              <a:t>ɸ</a:t>
            </a:r>
            <a:r>
              <a:rPr lang="de-DE" altLang="de-DE" sz="1800" dirty="0">
                <a:cs typeface="Times New Roman" pitchFamily="18" charset="0"/>
              </a:rPr>
              <a:t>	f	s			x</a:t>
            </a:r>
          </a:p>
          <a:p>
            <a:pPr marL="0" indent="0" defTabSz="1339850">
              <a:buClr>
                <a:schemeClr val="tx1"/>
              </a:buClr>
              <a:buFont typeface="Wingdings 2" pitchFamily="18" charset="2"/>
              <a:buNone/>
              <a:tabLst>
                <a:tab pos="758825" algn="l"/>
                <a:tab pos="1517650" algn="l"/>
                <a:tab pos="2292350" algn="l"/>
                <a:tab pos="3140075" algn="l"/>
                <a:tab pos="3810000" algn="l"/>
              </a:tabLst>
            </a:pPr>
            <a:r>
              <a:rPr lang="de-DE" altLang="de-DE" sz="1800" dirty="0">
                <a:cs typeface="Times New Roman" pitchFamily="18" charset="0"/>
              </a:rPr>
              <a:t>			e	o	</a:t>
            </a:r>
          </a:p>
          <a:p>
            <a:pPr marL="0" indent="0" defTabSz="1339850">
              <a:buClr>
                <a:schemeClr val="tx1"/>
              </a:buClr>
              <a:buFont typeface="Wingdings 2" pitchFamily="18" charset="2"/>
              <a:buNone/>
              <a:tabLst>
                <a:tab pos="758825" algn="l"/>
                <a:tab pos="1517650" algn="l"/>
                <a:tab pos="2292350" algn="l"/>
                <a:tab pos="3140075" algn="l"/>
                <a:tab pos="3810000" algn="l"/>
              </a:tabLst>
            </a:pPr>
            <a:r>
              <a:rPr lang="de-DE" altLang="de-DE" sz="1800" dirty="0">
                <a:cs typeface="Times New Roman" pitchFamily="18" charset="0"/>
              </a:rPr>
              <a:t>				</a:t>
            </a:r>
            <a:r>
              <a:rPr lang="de-DE" altLang="de-DE" sz="1800" dirty="0" smtClean="0">
                <a:cs typeface="Times New Roman" pitchFamily="18" charset="0"/>
              </a:rPr>
              <a:t>ɔ</a:t>
            </a:r>
            <a:r>
              <a:rPr lang="de-DE" altLang="de-DE" sz="1800" dirty="0">
                <a:cs typeface="Times New Roman" pitchFamily="18" charset="0"/>
              </a:rPr>
              <a:t>	</a:t>
            </a:r>
          </a:p>
        </p:txBody>
      </p:sp>
      <p:sp>
        <p:nvSpPr>
          <p:cNvPr id="321540" name="Rectangle 1028"/>
          <p:cNvSpPr>
            <a:spLocks noChangeArrowheads="1"/>
          </p:cNvSpPr>
          <p:nvPr/>
        </p:nvSpPr>
        <p:spPr bwMode="auto">
          <a:xfrm>
            <a:off x="3657600" y="2667000"/>
            <a:ext cx="457200" cy="685800"/>
          </a:xfrm>
          <a:prstGeom prst="rect">
            <a:avLst/>
          </a:prstGeom>
          <a:noFill/>
          <a:ln w="28575">
            <a:solidFill>
              <a:schemeClr val="hlink"/>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de-DE"/>
          </a:p>
        </p:txBody>
      </p:sp>
      <p:sp>
        <p:nvSpPr>
          <p:cNvPr id="321541" name="Text Box 1029"/>
          <p:cNvSpPr txBox="1">
            <a:spLocks noChangeArrowheads="1"/>
          </p:cNvSpPr>
          <p:nvPr/>
        </p:nvSpPr>
        <p:spPr bwMode="auto">
          <a:xfrm>
            <a:off x="838200" y="3733800"/>
            <a:ext cx="7924800" cy="2124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lvl1pPr algn="l">
              <a:tabLst>
                <a:tab pos="1517650" algn="l"/>
              </a:tabLst>
              <a:defRPr kumimoji="1" sz="2400">
                <a:solidFill>
                  <a:schemeClr val="tx1"/>
                </a:solidFill>
                <a:latin typeface="Times New Roman" pitchFamily="18" charset="0"/>
              </a:defRPr>
            </a:lvl1pPr>
            <a:lvl2pPr algn="l">
              <a:tabLst>
                <a:tab pos="1517650" algn="l"/>
              </a:tabLst>
              <a:defRPr kumimoji="1" sz="2400">
                <a:solidFill>
                  <a:schemeClr val="tx1"/>
                </a:solidFill>
                <a:latin typeface="Times New Roman" pitchFamily="18" charset="0"/>
              </a:defRPr>
            </a:lvl2pPr>
            <a:lvl3pPr algn="l">
              <a:tabLst>
                <a:tab pos="1517650" algn="l"/>
              </a:tabLst>
              <a:defRPr kumimoji="1" sz="2400">
                <a:solidFill>
                  <a:schemeClr val="tx1"/>
                </a:solidFill>
                <a:latin typeface="Times New Roman" pitchFamily="18" charset="0"/>
              </a:defRPr>
            </a:lvl3pPr>
            <a:lvl4pPr algn="l">
              <a:tabLst>
                <a:tab pos="1517650" algn="l"/>
              </a:tabLst>
              <a:defRPr kumimoji="1" sz="2400">
                <a:solidFill>
                  <a:schemeClr val="tx1"/>
                </a:solidFill>
                <a:latin typeface="Times New Roman" pitchFamily="18" charset="0"/>
              </a:defRPr>
            </a:lvl4pPr>
            <a:lvl5pPr algn="l">
              <a:tabLst>
                <a:tab pos="1517650" algn="l"/>
              </a:tabLst>
              <a:defRPr kumimoji="1" sz="2400">
                <a:solidFill>
                  <a:schemeClr val="tx1"/>
                </a:solidFill>
                <a:latin typeface="Times New Roman" pitchFamily="18" charset="0"/>
              </a:defRPr>
            </a:lvl5pPr>
            <a:lvl6pPr eaLnBrk="0" fontAlgn="base" hangingPunct="0">
              <a:spcBef>
                <a:spcPct val="0"/>
              </a:spcBef>
              <a:spcAft>
                <a:spcPct val="0"/>
              </a:spcAft>
              <a:tabLst>
                <a:tab pos="1517650" algn="l"/>
              </a:tabLst>
              <a:defRPr kumimoji="1" sz="2400">
                <a:solidFill>
                  <a:schemeClr val="tx1"/>
                </a:solidFill>
                <a:latin typeface="Times New Roman" pitchFamily="18" charset="0"/>
              </a:defRPr>
            </a:lvl6pPr>
            <a:lvl7pPr eaLnBrk="0" fontAlgn="base" hangingPunct="0">
              <a:spcBef>
                <a:spcPct val="0"/>
              </a:spcBef>
              <a:spcAft>
                <a:spcPct val="0"/>
              </a:spcAft>
              <a:tabLst>
                <a:tab pos="1517650" algn="l"/>
              </a:tabLst>
              <a:defRPr kumimoji="1" sz="2400">
                <a:solidFill>
                  <a:schemeClr val="tx1"/>
                </a:solidFill>
                <a:latin typeface="Times New Roman" pitchFamily="18" charset="0"/>
              </a:defRPr>
            </a:lvl7pPr>
            <a:lvl8pPr eaLnBrk="0" fontAlgn="base" hangingPunct="0">
              <a:spcBef>
                <a:spcPct val="0"/>
              </a:spcBef>
              <a:spcAft>
                <a:spcPct val="0"/>
              </a:spcAft>
              <a:tabLst>
                <a:tab pos="1517650" algn="l"/>
              </a:tabLst>
              <a:defRPr kumimoji="1" sz="2400">
                <a:solidFill>
                  <a:schemeClr val="tx1"/>
                </a:solidFill>
                <a:latin typeface="Times New Roman" pitchFamily="18" charset="0"/>
              </a:defRPr>
            </a:lvl8pPr>
            <a:lvl9pPr eaLnBrk="0" fontAlgn="base" hangingPunct="0">
              <a:spcBef>
                <a:spcPct val="0"/>
              </a:spcBef>
              <a:spcAft>
                <a:spcPct val="0"/>
              </a:spcAft>
              <a:tabLst>
                <a:tab pos="1517650" algn="l"/>
              </a:tabLst>
              <a:defRPr kumimoji="1" sz="2400">
                <a:solidFill>
                  <a:schemeClr val="tx1"/>
                </a:solidFill>
                <a:latin typeface="Times New Roman" pitchFamily="18" charset="0"/>
              </a:defRPr>
            </a:lvl9pPr>
          </a:lstStyle>
          <a:p>
            <a:pPr algn="just">
              <a:spcBef>
                <a:spcPct val="20000"/>
              </a:spcBef>
              <a:buClr>
                <a:schemeClr val="accent2"/>
              </a:buClr>
              <a:buSzPct val="80000"/>
              <a:buFont typeface="Wingdings" pitchFamily="2" charset="2"/>
              <a:buNone/>
            </a:pPr>
            <a:r>
              <a:rPr lang="de-DE" altLang="de-DE" sz="2000" dirty="0">
                <a:effectLst>
                  <a:outerShdw blurRad="38100" dist="38100" dir="2700000" algn="tl">
                    <a:srgbClr val="C0C0C0"/>
                  </a:outerShdw>
                </a:effectLst>
                <a:latin typeface="Arial" charset="0"/>
                <a:cs typeface="Times New Roman" pitchFamily="18" charset="0"/>
              </a:rPr>
              <a:t>Vereinigungsverfahren:</a:t>
            </a:r>
          </a:p>
          <a:p>
            <a:pPr algn="just">
              <a:spcBef>
                <a:spcPct val="20000"/>
              </a:spcBef>
              <a:buClr>
                <a:schemeClr val="accent2"/>
              </a:buClr>
              <a:buSzPct val="80000"/>
              <a:buFont typeface="Wingdings" pitchFamily="2" charset="2"/>
              <a:buNone/>
            </a:pPr>
            <a:r>
              <a:rPr lang="de-DE" altLang="de-DE" sz="2000" dirty="0">
                <a:effectLst>
                  <a:outerShdw blurRad="38100" dist="38100" dir="2700000" algn="tl">
                    <a:srgbClr val="C0C0C0"/>
                  </a:outerShdw>
                </a:effectLst>
                <a:latin typeface="Arial" charset="0"/>
                <a:cs typeface="Times New Roman" pitchFamily="18" charset="0"/>
              </a:rPr>
              <a:t>Für </a:t>
            </a:r>
            <a:r>
              <a:rPr lang="de-DE" altLang="de-DE" sz="2000" dirty="0">
                <a:solidFill>
                  <a:srgbClr val="009999"/>
                </a:solidFill>
                <a:effectLst>
                  <a:outerShdw blurRad="38100" dist="38100" dir="2700000" algn="tl">
                    <a:srgbClr val="C0C0C0"/>
                  </a:outerShdw>
                </a:effectLst>
                <a:latin typeface="+mn-lt"/>
                <a:cs typeface="Times New Roman" pitchFamily="18" charset="0"/>
              </a:rPr>
              <a:t>[o]</a:t>
            </a:r>
            <a:r>
              <a:rPr lang="de-DE" altLang="de-DE" sz="2000" dirty="0">
                <a:effectLst>
                  <a:outerShdw blurRad="38100" dist="38100" dir="2700000" algn="tl">
                    <a:srgbClr val="C0C0C0"/>
                  </a:outerShdw>
                </a:effectLst>
                <a:latin typeface="+mn-lt"/>
                <a:cs typeface="Times New Roman" pitchFamily="18" charset="0"/>
              </a:rPr>
              <a:t> und </a:t>
            </a:r>
            <a:r>
              <a:rPr lang="de-DE" altLang="de-DE" sz="2000" dirty="0" smtClean="0">
                <a:solidFill>
                  <a:srgbClr val="009999"/>
                </a:solidFill>
                <a:effectLst>
                  <a:outerShdw blurRad="38100" dist="38100" dir="2700000" algn="tl">
                    <a:srgbClr val="C0C0C0"/>
                  </a:outerShdw>
                </a:effectLst>
                <a:latin typeface="+mn-lt"/>
                <a:cs typeface="Times New Roman" pitchFamily="18" charset="0"/>
              </a:rPr>
              <a:t>[ɔ]</a:t>
            </a:r>
            <a:endParaRPr lang="de-DE" altLang="de-DE" sz="2000" dirty="0">
              <a:effectLst>
                <a:outerShdw blurRad="38100" dist="38100" dir="2700000" algn="tl">
                  <a:srgbClr val="C0C0C0"/>
                </a:outerShdw>
              </a:effectLst>
              <a:latin typeface="+mn-lt"/>
              <a:cs typeface="Times New Roman" pitchFamily="18" charset="0"/>
            </a:endParaRPr>
          </a:p>
          <a:p>
            <a:pPr algn="just">
              <a:spcBef>
                <a:spcPct val="20000"/>
              </a:spcBef>
              <a:buClr>
                <a:schemeClr val="accent2"/>
              </a:buClr>
              <a:buSzPct val="80000"/>
              <a:buFont typeface="Wingdings" pitchFamily="2" charset="2"/>
              <a:buNone/>
            </a:pPr>
            <a:r>
              <a:rPr lang="de-DE" altLang="de-DE" sz="2000" dirty="0">
                <a:effectLst>
                  <a:outerShdw blurRad="38100" dist="38100" dir="2700000" algn="tl">
                    <a:srgbClr val="C0C0C0"/>
                  </a:outerShdw>
                </a:effectLst>
                <a:latin typeface="+mn-lt"/>
                <a:cs typeface="Times New Roman" pitchFamily="18" charset="0"/>
              </a:rPr>
              <a:t>Hypothese:</a:t>
            </a:r>
          </a:p>
          <a:p>
            <a:pPr algn="just">
              <a:spcBef>
                <a:spcPct val="20000"/>
              </a:spcBef>
              <a:buClr>
                <a:schemeClr val="accent2"/>
              </a:buClr>
              <a:buSzPct val="80000"/>
              <a:buFont typeface="Wingdings" pitchFamily="2" charset="2"/>
              <a:buNone/>
            </a:pPr>
            <a:r>
              <a:rPr lang="de-DE" altLang="de-DE" sz="2000" dirty="0" smtClean="0">
                <a:solidFill>
                  <a:srgbClr val="009999"/>
                </a:solidFill>
                <a:effectLst>
                  <a:outerShdw blurRad="38100" dist="38100" dir="2700000" algn="tl">
                    <a:srgbClr val="C0C0C0"/>
                  </a:outerShdw>
                </a:effectLst>
                <a:latin typeface="+mn-lt"/>
                <a:cs typeface="Times New Roman" pitchFamily="18" charset="0"/>
              </a:rPr>
              <a:t>[ɔ] </a:t>
            </a:r>
            <a:r>
              <a:rPr lang="de-DE" altLang="de-DE" sz="2000" dirty="0" smtClean="0">
                <a:effectLst>
                  <a:outerShdw blurRad="38100" dist="38100" dir="2700000" algn="tl">
                    <a:srgbClr val="C0C0C0"/>
                  </a:outerShdw>
                </a:effectLst>
                <a:latin typeface="+mn-lt"/>
                <a:cs typeface="Times New Roman" pitchFamily="18" charset="0"/>
              </a:rPr>
              <a:t>kommt </a:t>
            </a:r>
            <a:r>
              <a:rPr lang="de-DE" altLang="de-DE" sz="2000" dirty="0">
                <a:effectLst>
                  <a:outerShdw blurRad="38100" dist="38100" dir="2700000" algn="tl">
                    <a:srgbClr val="C0C0C0"/>
                  </a:outerShdw>
                </a:effectLst>
                <a:latin typeface="+mn-lt"/>
                <a:cs typeface="Times New Roman" pitchFamily="18" charset="0"/>
              </a:rPr>
              <a:t>nur am Wortende in offenen Silben nach einem Velarkonsonanten vor, während </a:t>
            </a:r>
            <a:r>
              <a:rPr lang="de-DE" altLang="de-DE" sz="2000" dirty="0">
                <a:solidFill>
                  <a:srgbClr val="009999"/>
                </a:solidFill>
                <a:effectLst>
                  <a:outerShdw blurRad="38100" dist="38100" dir="2700000" algn="tl">
                    <a:srgbClr val="C0C0C0"/>
                  </a:outerShdw>
                </a:effectLst>
                <a:latin typeface="+mn-lt"/>
                <a:cs typeface="Times New Roman" pitchFamily="18" charset="0"/>
              </a:rPr>
              <a:t>[o]</a:t>
            </a:r>
            <a:r>
              <a:rPr lang="de-DE" altLang="de-DE" sz="2000" dirty="0">
                <a:effectLst>
                  <a:outerShdw blurRad="38100" dist="38100" dir="2700000" algn="tl">
                    <a:srgbClr val="C0C0C0"/>
                  </a:outerShdw>
                </a:effectLst>
                <a:latin typeface="+mn-lt"/>
                <a:cs typeface="Times New Roman" pitchFamily="18" charset="0"/>
              </a:rPr>
              <a:t> in dieser Umgebung nie vorkommt.</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2562" name="Rectangle 2"/>
          <p:cNvSpPr>
            <a:spLocks noGrp="1" noChangeArrowheads="1"/>
          </p:cNvSpPr>
          <p:nvPr>
            <p:ph type="title"/>
          </p:nvPr>
        </p:nvSpPr>
        <p:spPr/>
        <p:txBody>
          <a:bodyPr/>
          <a:lstStyle/>
          <a:p>
            <a:r>
              <a:rPr lang="de-DE" altLang="de-DE"/>
              <a:t>Analyseverfahren 2: Vereinigung</a:t>
            </a:r>
          </a:p>
        </p:txBody>
      </p:sp>
      <p:sp>
        <p:nvSpPr>
          <p:cNvPr id="322563" name="Rectangle 3"/>
          <p:cNvSpPr>
            <a:spLocks noGrp="1" noChangeArrowheads="1"/>
          </p:cNvSpPr>
          <p:nvPr>
            <p:ph type="body" idx="1"/>
          </p:nvPr>
        </p:nvSpPr>
        <p:spPr>
          <a:xfrm>
            <a:off x="533400" y="1600200"/>
            <a:ext cx="8382000" cy="4191000"/>
          </a:xfrm>
        </p:spPr>
        <p:txBody>
          <a:bodyPr/>
          <a:lstStyle/>
          <a:p>
            <a:pPr marL="0" indent="0" algn="just" defTabSz="1339850">
              <a:buClr>
                <a:schemeClr val="tx1"/>
              </a:buClr>
              <a:buFont typeface="Wingdings 2" pitchFamily="18" charset="2"/>
              <a:buNone/>
              <a:tabLst>
                <a:tab pos="2292350" algn="l"/>
                <a:tab pos="6191250" algn="l"/>
              </a:tabLst>
            </a:pPr>
            <a:r>
              <a:rPr lang="de-DE" altLang="de-DE" sz="2000" dirty="0">
                <a:latin typeface="Arial"/>
                <a:cs typeface="Times New Roman" pitchFamily="18" charset="0"/>
              </a:rPr>
              <a:t>Ü</a:t>
            </a:r>
            <a:r>
              <a:rPr lang="de-DE" altLang="de-DE" sz="2000" dirty="0">
                <a:cs typeface="Times New Roman" pitchFamily="18" charset="0"/>
              </a:rPr>
              <a:t>berpr</a:t>
            </a:r>
            <a:r>
              <a:rPr lang="de-DE" altLang="de-DE" sz="2000" dirty="0">
                <a:latin typeface="Arial"/>
                <a:cs typeface="Times New Roman" pitchFamily="18" charset="0"/>
              </a:rPr>
              <a:t>ü</a:t>
            </a:r>
            <a:r>
              <a:rPr lang="de-DE" altLang="de-DE" sz="2000" dirty="0">
                <a:cs typeface="Times New Roman" pitchFamily="18" charset="0"/>
              </a:rPr>
              <a:t>fung der Hypothese</a:t>
            </a:r>
          </a:p>
          <a:p>
            <a:pPr marL="0" indent="0" algn="just" defTabSz="1339850">
              <a:buClr>
                <a:schemeClr val="tx1"/>
              </a:buClr>
              <a:buFont typeface="Wingdings 2" pitchFamily="18" charset="2"/>
              <a:buNone/>
              <a:tabLst>
                <a:tab pos="2292350" algn="l"/>
                <a:tab pos="6191250" algn="l"/>
              </a:tabLst>
            </a:pPr>
            <a:r>
              <a:rPr lang="de-DE" altLang="de-DE" sz="2000" dirty="0">
                <a:cs typeface="Times New Roman" pitchFamily="18" charset="0"/>
              </a:rPr>
              <a:t>Vorkommen von </a:t>
            </a:r>
            <a:r>
              <a:rPr lang="de-DE" altLang="de-DE" sz="2000" dirty="0">
                <a:solidFill>
                  <a:srgbClr val="009999"/>
                </a:solidFill>
                <a:latin typeface="SILSophia IPA93" pitchFamily="2" charset="2"/>
                <a:cs typeface="Times New Roman" pitchFamily="18" charset="0"/>
              </a:rPr>
              <a:t>[o]</a:t>
            </a:r>
            <a:r>
              <a:rPr lang="de-DE" altLang="de-DE" sz="2000" dirty="0">
                <a:cs typeface="Times New Roman" pitchFamily="18" charset="0"/>
              </a:rPr>
              <a:t> und </a:t>
            </a:r>
            <a:r>
              <a:rPr lang="de-DE" altLang="de-DE" sz="2000" dirty="0">
                <a:solidFill>
                  <a:srgbClr val="009999"/>
                </a:solidFill>
                <a:latin typeface="SILSophia IPA93" pitchFamily="2" charset="2"/>
                <a:cs typeface="Times New Roman" pitchFamily="18" charset="0"/>
              </a:rPr>
              <a:t>[]</a:t>
            </a:r>
            <a:r>
              <a:rPr lang="de-DE" altLang="de-DE" sz="2000" dirty="0">
                <a:cs typeface="Times New Roman" pitchFamily="18" charset="0"/>
              </a:rPr>
              <a:t> in auslautenden offenen Silben nach Velarkonsonanten und in sonstigen Umgebungen</a:t>
            </a:r>
          </a:p>
          <a:p>
            <a:pPr marL="0" indent="0" defTabSz="1339850">
              <a:buClr>
                <a:schemeClr val="tx1"/>
              </a:buClr>
              <a:buFont typeface="Wingdings 2" pitchFamily="18" charset="2"/>
              <a:buNone/>
              <a:tabLst>
                <a:tab pos="2292350" algn="l"/>
                <a:tab pos="6191250" algn="l"/>
              </a:tabLst>
            </a:pPr>
            <a:r>
              <a:rPr lang="de-DE" altLang="de-DE" sz="2000" dirty="0">
                <a:solidFill>
                  <a:srgbClr val="0066FF"/>
                </a:solidFill>
                <a:cs typeface="Times New Roman" pitchFamily="18" charset="0"/>
              </a:rPr>
              <a:t>Allophone von </a:t>
            </a:r>
            <a:r>
              <a:rPr lang="de-DE" altLang="de-DE" sz="2000" dirty="0">
                <a:solidFill>
                  <a:srgbClr val="0066FF"/>
                </a:solidFill>
                <a:latin typeface="PhonSymbol" pitchFamily="82" charset="0"/>
                <a:cs typeface="Times New Roman" pitchFamily="18" charset="0"/>
              </a:rPr>
              <a:t>/o/</a:t>
            </a:r>
            <a:r>
              <a:rPr lang="de-DE" altLang="de-DE" sz="2000" dirty="0">
                <a:solidFill>
                  <a:srgbClr val="0066FF"/>
                </a:solidFill>
                <a:cs typeface="Times New Roman" pitchFamily="18" charset="0"/>
              </a:rPr>
              <a:t>	Am Wortende in offenen Silben 	Anderswo </a:t>
            </a:r>
          </a:p>
          <a:p>
            <a:pPr marL="0" indent="0" defTabSz="1339850">
              <a:buClr>
                <a:schemeClr val="tx1"/>
              </a:buClr>
              <a:buFont typeface="Wingdings 2" pitchFamily="18" charset="2"/>
              <a:buNone/>
              <a:tabLst>
                <a:tab pos="2292350" algn="l"/>
                <a:tab pos="6191250" algn="l"/>
              </a:tabLst>
            </a:pPr>
            <a:r>
              <a:rPr lang="de-DE" altLang="de-DE" sz="2000" dirty="0">
                <a:solidFill>
                  <a:srgbClr val="0066FF"/>
                </a:solidFill>
                <a:cs typeface="Times New Roman" pitchFamily="18" charset="0"/>
              </a:rPr>
              <a:t>	nach Velarkonsonanten </a:t>
            </a:r>
          </a:p>
          <a:p>
            <a:pPr marL="0" indent="0" defTabSz="1339850">
              <a:buClr>
                <a:schemeClr val="tx1"/>
              </a:buClr>
              <a:buFont typeface="Wingdings 2" pitchFamily="18" charset="2"/>
              <a:buNone/>
              <a:tabLst>
                <a:tab pos="2292350" algn="l"/>
                <a:tab pos="6191250" algn="l"/>
              </a:tabLst>
            </a:pPr>
            <a:r>
              <a:rPr lang="de-DE" altLang="de-DE" sz="2000" dirty="0" smtClean="0">
                <a:cs typeface="Times New Roman" pitchFamily="18" charset="0"/>
              </a:rPr>
              <a:t>[ɔ]</a:t>
            </a:r>
            <a:r>
              <a:rPr lang="de-DE" altLang="de-DE" sz="2000" dirty="0">
                <a:cs typeface="Times New Roman" pitchFamily="18" charset="0"/>
              </a:rPr>
              <a:t>	///// (fünfmal)	(nie)</a:t>
            </a:r>
          </a:p>
          <a:p>
            <a:pPr marL="0" indent="0" defTabSz="1339850">
              <a:buClr>
                <a:schemeClr val="tx1"/>
              </a:buClr>
              <a:buFont typeface="Wingdings 2" pitchFamily="18" charset="2"/>
              <a:buNone/>
              <a:tabLst>
                <a:tab pos="2292350" algn="l"/>
                <a:tab pos="6191250" algn="l"/>
              </a:tabLst>
            </a:pPr>
            <a:r>
              <a:rPr lang="de-DE" altLang="de-DE" sz="2000" dirty="0">
                <a:cs typeface="Times New Roman" pitchFamily="18" charset="0"/>
              </a:rPr>
              <a:t>[o]</a:t>
            </a:r>
            <a:r>
              <a:rPr lang="de-DE" altLang="de-DE" sz="2000" dirty="0">
                <a:latin typeface="PhonSymbol" pitchFamily="82" charset="0"/>
                <a:cs typeface="Times New Roman" pitchFamily="18" charset="0"/>
              </a:rPr>
              <a:t> 	</a:t>
            </a:r>
            <a:r>
              <a:rPr lang="de-DE" altLang="de-DE" sz="2000" dirty="0">
                <a:cs typeface="Times New Roman" pitchFamily="18" charset="0"/>
              </a:rPr>
              <a:t>(nie)	///// ///// ///// //		(siebzehnmal)</a:t>
            </a:r>
          </a:p>
          <a:p>
            <a:pPr marL="0" indent="0" algn="just" defTabSz="1339850">
              <a:buClr>
                <a:schemeClr val="tx1"/>
              </a:buClr>
              <a:buFont typeface="Wingdings 2" pitchFamily="18" charset="2"/>
              <a:buNone/>
              <a:tabLst>
                <a:tab pos="2292350" algn="l"/>
                <a:tab pos="6191250" algn="l"/>
              </a:tabLst>
            </a:pPr>
            <a:r>
              <a:rPr lang="de-DE" altLang="de-DE" sz="2000" dirty="0">
                <a:cs typeface="Times New Roman" pitchFamily="18" charset="0"/>
              </a:rPr>
              <a:t>Phonologischer Schluss: </a:t>
            </a:r>
          </a:p>
          <a:p>
            <a:pPr marL="0" indent="0" algn="just" defTabSz="1339850">
              <a:buClr>
                <a:schemeClr val="tx1"/>
              </a:buClr>
              <a:buFont typeface="Wingdings 2" pitchFamily="18" charset="2"/>
              <a:buNone/>
              <a:tabLst>
                <a:tab pos="2292350" algn="l"/>
                <a:tab pos="6191250" algn="l"/>
              </a:tabLst>
            </a:pPr>
            <a:r>
              <a:rPr lang="de-DE" altLang="de-DE" sz="2000" dirty="0">
                <a:solidFill>
                  <a:srgbClr val="009999"/>
                </a:solidFill>
                <a:latin typeface="SILSophia IPA93" pitchFamily="2" charset="2"/>
                <a:cs typeface="Times New Roman" pitchFamily="18" charset="0"/>
              </a:rPr>
              <a:t>[o]</a:t>
            </a:r>
            <a:r>
              <a:rPr lang="de-DE" altLang="de-DE" sz="2000" dirty="0">
                <a:cs typeface="Times New Roman" pitchFamily="18" charset="0"/>
              </a:rPr>
              <a:t> und </a:t>
            </a:r>
            <a:r>
              <a:rPr lang="de-DE" altLang="de-DE" sz="2000" dirty="0">
                <a:solidFill>
                  <a:srgbClr val="009999"/>
                </a:solidFill>
                <a:latin typeface="SILSophia IPA93" pitchFamily="2" charset="2"/>
                <a:cs typeface="Times New Roman" pitchFamily="18" charset="0"/>
              </a:rPr>
              <a:t>[]</a:t>
            </a:r>
            <a:r>
              <a:rPr lang="de-DE" altLang="de-DE" sz="2000" dirty="0">
                <a:cs typeface="Times New Roman" pitchFamily="18" charset="0"/>
              </a:rPr>
              <a:t> sind Allophone eines einzigen Phonems, weil sie phonetisch </a:t>
            </a:r>
            <a:r>
              <a:rPr lang="de-DE" altLang="de-DE" sz="2000" dirty="0">
                <a:latin typeface="Arial"/>
                <a:cs typeface="Times New Roman" pitchFamily="18" charset="0"/>
              </a:rPr>
              <a:t>ä</a:t>
            </a:r>
            <a:r>
              <a:rPr lang="de-DE" altLang="de-DE" sz="2000" dirty="0">
                <a:cs typeface="Times New Roman" pitchFamily="18" charset="0"/>
              </a:rPr>
              <a:t>hnlich und komplement</a:t>
            </a:r>
            <a:r>
              <a:rPr lang="de-DE" altLang="de-DE" sz="2000" dirty="0">
                <a:latin typeface="Arial"/>
                <a:cs typeface="Times New Roman" pitchFamily="18" charset="0"/>
              </a:rPr>
              <a:t>ä</a:t>
            </a:r>
            <a:r>
              <a:rPr lang="de-DE" altLang="de-DE" sz="2000" dirty="0">
                <a:cs typeface="Times New Roman" pitchFamily="18" charset="0"/>
              </a:rPr>
              <a:t>r verteilt sind. Phonematische Norm: </a:t>
            </a:r>
            <a:r>
              <a:rPr lang="de-DE" altLang="de-DE" sz="2000" dirty="0">
                <a:solidFill>
                  <a:srgbClr val="009999"/>
                </a:solidFill>
                <a:latin typeface="SILSophia IPA93" pitchFamily="2" charset="2"/>
                <a:cs typeface="Times New Roman" pitchFamily="18" charset="0"/>
              </a:rPr>
              <a:t>[o]</a:t>
            </a:r>
            <a:r>
              <a:rPr lang="de-DE" altLang="de-DE" sz="2000" dirty="0">
                <a:latin typeface="SILDoulos IPA93" pitchFamily="2" charset="2"/>
                <a:cs typeface="Times New Roman" pitchFamily="18" charset="0"/>
              </a:rPr>
              <a:t> </a:t>
            </a:r>
          </a:p>
        </p:txBody>
      </p:sp>
      <p:sp>
        <p:nvSpPr>
          <p:cNvPr id="322566" name="Line 6"/>
          <p:cNvSpPr>
            <a:spLocks noChangeShapeType="1"/>
          </p:cNvSpPr>
          <p:nvPr/>
        </p:nvSpPr>
        <p:spPr bwMode="auto">
          <a:xfrm>
            <a:off x="2819400" y="2743200"/>
            <a:ext cx="0" cy="1676400"/>
          </a:xfrm>
          <a:prstGeom prst="line">
            <a:avLst/>
          </a:prstGeom>
          <a:noFill/>
          <a:ln w="28575">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endParaRPr lang="de-DE"/>
          </a:p>
        </p:txBody>
      </p:sp>
      <p:sp>
        <p:nvSpPr>
          <p:cNvPr id="322567" name="Line 7"/>
          <p:cNvSpPr>
            <a:spLocks noChangeShapeType="1"/>
          </p:cNvSpPr>
          <p:nvPr/>
        </p:nvSpPr>
        <p:spPr bwMode="auto">
          <a:xfrm>
            <a:off x="6705600" y="2743200"/>
            <a:ext cx="0" cy="1676400"/>
          </a:xfrm>
          <a:prstGeom prst="line">
            <a:avLst/>
          </a:prstGeom>
          <a:noFill/>
          <a:ln w="28575">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endParaRPr lang="de-DE"/>
          </a:p>
        </p:txBody>
      </p:sp>
      <p:sp>
        <p:nvSpPr>
          <p:cNvPr id="322568" name="Line 8"/>
          <p:cNvSpPr>
            <a:spLocks noChangeShapeType="1"/>
          </p:cNvSpPr>
          <p:nvPr/>
        </p:nvSpPr>
        <p:spPr bwMode="auto">
          <a:xfrm>
            <a:off x="609600" y="4419600"/>
            <a:ext cx="7848600" cy="0"/>
          </a:xfrm>
          <a:prstGeom prst="line">
            <a:avLst/>
          </a:prstGeom>
          <a:noFill/>
          <a:ln w="28575">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endParaRPr lang="de-DE"/>
          </a:p>
        </p:txBody>
      </p:sp>
      <p:sp>
        <p:nvSpPr>
          <p:cNvPr id="322570" name="Line 10"/>
          <p:cNvSpPr>
            <a:spLocks noChangeShapeType="1"/>
          </p:cNvSpPr>
          <p:nvPr/>
        </p:nvSpPr>
        <p:spPr bwMode="auto">
          <a:xfrm>
            <a:off x="609600" y="3352800"/>
            <a:ext cx="7848600" cy="0"/>
          </a:xfrm>
          <a:prstGeom prst="line">
            <a:avLst/>
          </a:prstGeom>
          <a:noFill/>
          <a:ln w="28575">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endParaRPr lang="de-DE"/>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3586" name="Rectangle 2"/>
          <p:cNvSpPr>
            <a:spLocks noGrp="1" noChangeArrowheads="1"/>
          </p:cNvSpPr>
          <p:nvPr>
            <p:ph type="title"/>
          </p:nvPr>
        </p:nvSpPr>
        <p:spPr/>
        <p:txBody>
          <a:bodyPr/>
          <a:lstStyle/>
          <a:p>
            <a:r>
              <a:rPr lang="de-DE" altLang="de-DE"/>
              <a:t>Analyseverfahren 2: Vereinigung</a:t>
            </a:r>
          </a:p>
        </p:txBody>
      </p:sp>
      <p:sp>
        <p:nvSpPr>
          <p:cNvPr id="323587" name="Rectangle 3"/>
          <p:cNvSpPr>
            <a:spLocks noGrp="1" noChangeArrowheads="1"/>
          </p:cNvSpPr>
          <p:nvPr>
            <p:ph type="body" idx="1"/>
          </p:nvPr>
        </p:nvSpPr>
        <p:spPr>
          <a:xfrm>
            <a:off x="533400" y="1600200"/>
            <a:ext cx="8382000" cy="4191000"/>
          </a:xfrm>
        </p:spPr>
        <p:txBody>
          <a:bodyPr/>
          <a:lstStyle/>
          <a:p>
            <a:pPr marL="0" indent="0" algn="just" defTabSz="1339850">
              <a:buClr>
                <a:schemeClr val="tx1"/>
              </a:buClr>
              <a:buFont typeface="Wingdings 2" pitchFamily="18" charset="2"/>
              <a:buNone/>
              <a:tabLst>
                <a:tab pos="2292350" algn="l"/>
                <a:tab pos="6191250" algn="l"/>
              </a:tabLst>
            </a:pPr>
            <a:r>
              <a:rPr lang="de-DE" altLang="de-DE" dirty="0">
                <a:cs typeface="Times New Roman" pitchFamily="18" charset="0"/>
              </a:rPr>
              <a:t>Abschlie</a:t>
            </a:r>
            <a:r>
              <a:rPr lang="de-DE" altLang="de-DE" dirty="0">
                <a:latin typeface="Arial"/>
                <a:cs typeface="Times New Roman" pitchFamily="18" charset="0"/>
              </a:rPr>
              <a:t>ß</a:t>
            </a:r>
            <a:r>
              <a:rPr lang="de-DE" altLang="de-DE" dirty="0">
                <a:cs typeface="Times New Roman" pitchFamily="18" charset="0"/>
              </a:rPr>
              <a:t>ende Verfahren: </a:t>
            </a:r>
          </a:p>
          <a:p>
            <a:pPr marL="0" indent="0" algn="just" defTabSz="1339850">
              <a:buClr>
                <a:schemeClr val="tx1"/>
              </a:buClr>
              <a:buFont typeface="Wingdings 2" pitchFamily="18" charset="2"/>
              <a:buNone/>
              <a:tabLst>
                <a:tab pos="2292350" algn="l"/>
                <a:tab pos="6191250" algn="l"/>
              </a:tabLst>
            </a:pPr>
            <a:r>
              <a:rPr lang="de-DE" altLang="de-DE" dirty="0">
                <a:cs typeface="Times New Roman" pitchFamily="18" charset="0"/>
              </a:rPr>
              <a:t>Ungel</a:t>
            </a:r>
            <a:r>
              <a:rPr lang="de-DE" altLang="de-DE" dirty="0">
                <a:latin typeface="Arial"/>
                <a:cs typeface="Times New Roman" pitchFamily="18" charset="0"/>
              </a:rPr>
              <a:t>ö</a:t>
            </a:r>
            <a:r>
              <a:rPr lang="de-DE" altLang="de-DE" dirty="0">
                <a:cs typeface="Times New Roman" pitchFamily="18" charset="0"/>
              </a:rPr>
              <a:t>ster Rest 	</a:t>
            </a:r>
            <a:r>
              <a:rPr lang="de-DE" altLang="de-DE" dirty="0">
                <a:solidFill>
                  <a:srgbClr val="009999"/>
                </a:solidFill>
                <a:cs typeface="Times New Roman" pitchFamily="18" charset="0"/>
              </a:rPr>
              <a:t>[t]</a:t>
            </a:r>
            <a:r>
              <a:rPr lang="de-DE" altLang="de-DE" dirty="0">
                <a:cs typeface="Times New Roman" pitchFamily="18" charset="0"/>
              </a:rPr>
              <a:t> und </a:t>
            </a:r>
            <a:r>
              <a:rPr lang="de-DE" altLang="de-DE" dirty="0">
                <a:solidFill>
                  <a:srgbClr val="009999"/>
                </a:solidFill>
                <a:cs typeface="Times New Roman" pitchFamily="18" charset="0"/>
              </a:rPr>
              <a:t>[d]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323587">
                                            <p:txEl>
                                              <p:pRg st="0" end="0"/>
                                            </p:txEl>
                                          </p:spTgt>
                                        </p:tgtEl>
                                        <p:attrNameLst>
                                          <p:attrName>style.visibility</p:attrName>
                                        </p:attrNameLst>
                                      </p:cBhvr>
                                      <p:to>
                                        <p:strVal val="visible"/>
                                      </p:to>
                                    </p:set>
                                    <p:animEffect transition="in" filter="wipe(left)">
                                      <p:cBhvr>
                                        <p:cTn id="7" dur="500"/>
                                        <p:tgtEl>
                                          <p:spTgt spid="323587">
                                            <p:txEl>
                                              <p:pRg st="0" end="0"/>
                                            </p:txEl>
                                          </p:spTgt>
                                        </p:tgtEl>
                                      </p:cBhvr>
                                    </p:animEffect>
                                  </p:childTnLst>
                                </p:cTn>
                              </p:par>
                            </p:childTnLst>
                          </p:cTn>
                        </p:par>
                        <p:par>
                          <p:cTn id="8" fill="hold" nodeType="afterGroup">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323587">
                                            <p:txEl>
                                              <p:pRg st="1" end="1"/>
                                            </p:txEl>
                                          </p:spTgt>
                                        </p:tgtEl>
                                        <p:attrNameLst>
                                          <p:attrName>style.visibility</p:attrName>
                                        </p:attrNameLst>
                                      </p:cBhvr>
                                      <p:to>
                                        <p:strVal val="visible"/>
                                      </p:to>
                                    </p:set>
                                    <p:animEffect transition="in" filter="wipe(left)">
                                      <p:cBhvr>
                                        <p:cTn id="11" dur="500"/>
                                        <p:tgtEl>
                                          <p:spTgt spid="32358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3587" grpId="0" build="p" bldLvl="2" autoUpdateAnimBg="0" advAuto="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4610" name="Rectangle 1026"/>
          <p:cNvSpPr>
            <a:spLocks noGrp="1" noChangeArrowheads="1"/>
          </p:cNvSpPr>
          <p:nvPr>
            <p:ph type="title"/>
          </p:nvPr>
        </p:nvSpPr>
        <p:spPr/>
        <p:txBody>
          <a:bodyPr/>
          <a:lstStyle/>
          <a:p>
            <a:r>
              <a:rPr lang="de-DE" altLang="de-DE"/>
              <a:t>Analyseverfahren 2: Vereinigung</a:t>
            </a:r>
          </a:p>
        </p:txBody>
      </p:sp>
      <p:sp>
        <p:nvSpPr>
          <p:cNvPr id="324611" name="Rectangle 1027"/>
          <p:cNvSpPr>
            <a:spLocks noGrp="1" noChangeArrowheads="1"/>
          </p:cNvSpPr>
          <p:nvPr>
            <p:ph type="body" idx="1"/>
          </p:nvPr>
        </p:nvSpPr>
        <p:spPr>
          <a:xfrm>
            <a:off x="533400" y="1974850"/>
            <a:ext cx="8382000" cy="4191000"/>
          </a:xfrm>
        </p:spPr>
        <p:txBody>
          <a:bodyPr/>
          <a:lstStyle/>
          <a:p>
            <a:pPr marL="0" indent="0" defTabSz="1339850">
              <a:buClr>
                <a:schemeClr val="tx1"/>
              </a:buClr>
              <a:buFont typeface="Wingdings 2" pitchFamily="18" charset="2"/>
              <a:buNone/>
              <a:tabLst>
                <a:tab pos="3051175" algn="ctr"/>
                <a:tab pos="4568825" algn="ctr"/>
                <a:tab pos="5997575" algn="ctr"/>
                <a:tab pos="6384925" algn="ctr"/>
                <a:tab pos="7232650" algn="ctr"/>
              </a:tabLst>
            </a:pPr>
            <a:r>
              <a:rPr lang="de-DE" altLang="de-DE" sz="2000" dirty="0">
                <a:cs typeface="Times New Roman" pitchFamily="18" charset="0"/>
              </a:rPr>
              <a:t>Konsonanten	Bilabial	Labiodental	Alveolar	Velar</a:t>
            </a:r>
          </a:p>
          <a:p>
            <a:pPr marL="0" indent="0" defTabSz="1339850">
              <a:buClr>
                <a:schemeClr val="tx1"/>
              </a:buClr>
              <a:buFont typeface="Wingdings 2" pitchFamily="18" charset="2"/>
              <a:buNone/>
              <a:tabLst>
                <a:tab pos="3051175" algn="ctr"/>
                <a:tab pos="4568825" algn="ctr"/>
                <a:tab pos="5997575" algn="ctr"/>
                <a:tab pos="6384925" algn="ctr"/>
                <a:tab pos="7232650" algn="ctr"/>
              </a:tabLst>
            </a:pPr>
            <a:r>
              <a:rPr lang="de-DE" altLang="de-DE" sz="2000" dirty="0">
                <a:cs typeface="Times New Roman" pitchFamily="18" charset="0"/>
              </a:rPr>
              <a:t>Stimmlose Plosive			t		k</a:t>
            </a:r>
          </a:p>
          <a:p>
            <a:pPr marL="0" indent="0" defTabSz="1339850">
              <a:buClr>
                <a:schemeClr val="tx1"/>
              </a:buClr>
              <a:buFont typeface="Wingdings 2" pitchFamily="18" charset="2"/>
              <a:buNone/>
              <a:tabLst>
                <a:tab pos="3051175" algn="ctr"/>
                <a:tab pos="4568825" algn="ctr"/>
                <a:tab pos="5997575" algn="ctr"/>
                <a:tab pos="6384925" algn="ctr"/>
                <a:tab pos="7232650" algn="ctr"/>
              </a:tabLst>
            </a:pPr>
            <a:r>
              <a:rPr lang="de-DE" altLang="de-DE" sz="2000" dirty="0">
                <a:cs typeface="Times New Roman" pitchFamily="18" charset="0"/>
              </a:rPr>
              <a:t>Stimmhafte Plosive			d		</a:t>
            </a:r>
          </a:p>
          <a:p>
            <a:pPr marL="0" indent="0" defTabSz="1339850">
              <a:buClr>
                <a:schemeClr val="tx1"/>
              </a:buClr>
              <a:buFont typeface="Wingdings 2" pitchFamily="18" charset="2"/>
              <a:buNone/>
              <a:tabLst>
                <a:tab pos="3051175" algn="ctr"/>
                <a:tab pos="4568825" algn="ctr"/>
                <a:tab pos="5997575" algn="ctr"/>
                <a:tab pos="6384925" algn="ctr"/>
                <a:tab pos="7232650" algn="ctr"/>
              </a:tabLst>
            </a:pPr>
            <a:r>
              <a:rPr lang="de-DE" altLang="de-DE" sz="2000" dirty="0">
                <a:cs typeface="Times New Roman" pitchFamily="18" charset="0"/>
              </a:rPr>
              <a:t>Stimmlose Frikative	</a:t>
            </a:r>
            <a:r>
              <a:rPr lang="de-DE" altLang="de-DE" sz="2000" dirty="0" smtClean="0">
                <a:cs typeface="Times New Roman" pitchFamily="18" charset="0"/>
              </a:rPr>
              <a:t>ɸ</a:t>
            </a:r>
            <a:r>
              <a:rPr lang="de-DE" altLang="de-DE" sz="2000" dirty="0">
                <a:cs typeface="Times New Roman" pitchFamily="18" charset="0"/>
              </a:rPr>
              <a:t>	f	s		x</a:t>
            </a:r>
          </a:p>
          <a:p>
            <a:pPr marL="0" indent="0" defTabSz="1339850">
              <a:buClr>
                <a:schemeClr val="tx1"/>
              </a:buClr>
              <a:buFont typeface="Wingdings 2" pitchFamily="18" charset="2"/>
              <a:buNone/>
              <a:tabLst>
                <a:tab pos="3051175" algn="ctr"/>
                <a:tab pos="4568825" algn="ctr"/>
                <a:tab pos="5997575" algn="ctr"/>
                <a:tab pos="6384925" algn="ctr"/>
                <a:tab pos="7232650" algn="ctr"/>
              </a:tabLst>
            </a:pPr>
            <a:r>
              <a:rPr lang="de-DE" altLang="de-DE" sz="2000" dirty="0">
                <a:cs typeface="Times New Roman" pitchFamily="18" charset="0"/>
              </a:rPr>
              <a:t>Vokale	</a:t>
            </a:r>
          </a:p>
          <a:p>
            <a:pPr marL="0" indent="0" defTabSz="1339850">
              <a:buClr>
                <a:schemeClr val="tx1"/>
              </a:buClr>
              <a:buFont typeface="Wingdings 2" pitchFamily="18" charset="2"/>
              <a:buNone/>
              <a:tabLst>
                <a:tab pos="3051175" algn="ctr"/>
                <a:tab pos="4568825" algn="ctr"/>
                <a:tab pos="5997575" algn="ctr"/>
                <a:tab pos="6384925" algn="ctr"/>
                <a:tab pos="7232650" algn="ctr"/>
              </a:tabLst>
            </a:pPr>
            <a:r>
              <a:rPr lang="de-DE" altLang="de-DE" sz="2000" dirty="0">
                <a:cs typeface="Times New Roman" pitchFamily="18" charset="0"/>
              </a:rPr>
              <a:t>Halb geschlossen 				e	o</a:t>
            </a:r>
            <a:r>
              <a:rPr lang="de-DE" altLang="de-DE" sz="2000" dirty="0">
                <a:latin typeface="SILDoulosIPA" pitchFamily="2" charset="2"/>
                <a:cs typeface="Times New Roman" pitchFamily="18" charset="0"/>
              </a:rPr>
              <a:t>	</a:t>
            </a:r>
          </a:p>
        </p:txBody>
      </p:sp>
      <p:sp>
        <p:nvSpPr>
          <p:cNvPr id="324612" name="Line 1028"/>
          <p:cNvSpPr>
            <a:spLocks noChangeShapeType="1"/>
          </p:cNvSpPr>
          <p:nvPr/>
        </p:nvSpPr>
        <p:spPr bwMode="auto">
          <a:xfrm>
            <a:off x="609600" y="2355850"/>
            <a:ext cx="7924800" cy="0"/>
          </a:xfrm>
          <a:prstGeom prst="line">
            <a:avLst/>
          </a:prstGeom>
          <a:noFill/>
          <a:ln w="28575">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endParaRPr lang="de-DE"/>
          </a:p>
        </p:txBody>
      </p:sp>
      <p:sp>
        <p:nvSpPr>
          <p:cNvPr id="324613" name="Line 1029"/>
          <p:cNvSpPr>
            <a:spLocks noChangeShapeType="1"/>
          </p:cNvSpPr>
          <p:nvPr/>
        </p:nvSpPr>
        <p:spPr bwMode="auto">
          <a:xfrm>
            <a:off x="609600" y="2736850"/>
            <a:ext cx="7924800" cy="0"/>
          </a:xfrm>
          <a:prstGeom prst="line">
            <a:avLst/>
          </a:prstGeom>
          <a:noFill/>
          <a:ln w="28575">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endParaRPr lang="de-DE"/>
          </a:p>
        </p:txBody>
      </p:sp>
      <p:sp>
        <p:nvSpPr>
          <p:cNvPr id="324614" name="Line 1030"/>
          <p:cNvSpPr>
            <a:spLocks noChangeShapeType="1"/>
          </p:cNvSpPr>
          <p:nvPr/>
        </p:nvSpPr>
        <p:spPr bwMode="auto">
          <a:xfrm>
            <a:off x="609600" y="3117850"/>
            <a:ext cx="7924800" cy="0"/>
          </a:xfrm>
          <a:prstGeom prst="line">
            <a:avLst/>
          </a:prstGeom>
          <a:noFill/>
          <a:ln w="28575">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endParaRPr lang="de-DE"/>
          </a:p>
        </p:txBody>
      </p:sp>
      <p:sp>
        <p:nvSpPr>
          <p:cNvPr id="324615" name="Line 1031"/>
          <p:cNvSpPr>
            <a:spLocks noChangeShapeType="1"/>
          </p:cNvSpPr>
          <p:nvPr/>
        </p:nvSpPr>
        <p:spPr bwMode="auto">
          <a:xfrm>
            <a:off x="609600" y="3803650"/>
            <a:ext cx="7924800" cy="0"/>
          </a:xfrm>
          <a:prstGeom prst="line">
            <a:avLst/>
          </a:prstGeom>
          <a:noFill/>
          <a:ln w="28575">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endParaRPr lang="de-DE"/>
          </a:p>
        </p:txBody>
      </p:sp>
      <p:sp>
        <p:nvSpPr>
          <p:cNvPr id="324616" name="Line 1032"/>
          <p:cNvSpPr>
            <a:spLocks noChangeShapeType="1"/>
          </p:cNvSpPr>
          <p:nvPr/>
        </p:nvSpPr>
        <p:spPr bwMode="auto">
          <a:xfrm>
            <a:off x="609600" y="3422650"/>
            <a:ext cx="7924800" cy="0"/>
          </a:xfrm>
          <a:prstGeom prst="line">
            <a:avLst/>
          </a:prstGeom>
          <a:noFill/>
          <a:ln w="28575">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endParaRPr lang="de-DE"/>
          </a:p>
        </p:txBody>
      </p:sp>
      <p:sp>
        <p:nvSpPr>
          <p:cNvPr id="324617" name="Line 1033"/>
          <p:cNvSpPr>
            <a:spLocks noChangeShapeType="1"/>
          </p:cNvSpPr>
          <p:nvPr/>
        </p:nvSpPr>
        <p:spPr bwMode="auto">
          <a:xfrm>
            <a:off x="609600" y="4184650"/>
            <a:ext cx="7924800" cy="0"/>
          </a:xfrm>
          <a:prstGeom prst="line">
            <a:avLst/>
          </a:prstGeom>
          <a:noFill/>
          <a:ln w="28575">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endParaRPr lang="de-DE"/>
          </a:p>
        </p:txBody>
      </p:sp>
      <p:sp>
        <p:nvSpPr>
          <p:cNvPr id="324618" name="Line 1034"/>
          <p:cNvSpPr>
            <a:spLocks noChangeShapeType="1"/>
          </p:cNvSpPr>
          <p:nvPr/>
        </p:nvSpPr>
        <p:spPr bwMode="auto">
          <a:xfrm>
            <a:off x="3124200" y="1898650"/>
            <a:ext cx="0" cy="2286000"/>
          </a:xfrm>
          <a:prstGeom prst="line">
            <a:avLst/>
          </a:prstGeom>
          <a:noFill/>
          <a:ln w="28575">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endParaRPr lang="de-DE"/>
          </a:p>
        </p:txBody>
      </p:sp>
      <p:sp>
        <p:nvSpPr>
          <p:cNvPr id="324619" name="Line 1035"/>
          <p:cNvSpPr>
            <a:spLocks noChangeShapeType="1"/>
          </p:cNvSpPr>
          <p:nvPr/>
        </p:nvSpPr>
        <p:spPr bwMode="auto">
          <a:xfrm>
            <a:off x="4343400" y="1898650"/>
            <a:ext cx="0" cy="2286000"/>
          </a:xfrm>
          <a:prstGeom prst="line">
            <a:avLst/>
          </a:prstGeom>
          <a:noFill/>
          <a:ln w="28575">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endParaRPr lang="de-DE"/>
          </a:p>
        </p:txBody>
      </p:sp>
      <p:sp>
        <p:nvSpPr>
          <p:cNvPr id="324620" name="Line 1036"/>
          <p:cNvSpPr>
            <a:spLocks noChangeShapeType="1"/>
          </p:cNvSpPr>
          <p:nvPr/>
        </p:nvSpPr>
        <p:spPr bwMode="auto">
          <a:xfrm>
            <a:off x="6096000" y="1898650"/>
            <a:ext cx="0" cy="2286000"/>
          </a:xfrm>
          <a:prstGeom prst="line">
            <a:avLst/>
          </a:prstGeom>
          <a:noFill/>
          <a:ln w="28575">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endParaRPr lang="de-DE"/>
          </a:p>
        </p:txBody>
      </p:sp>
      <p:sp>
        <p:nvSpPr>
          <p:cNvPr id="324621" name="Line 1037"/>
          <p:cNvSpPr>
            <a:spLocks noChangeShapeType="1"/>
          </p:cNvSpPr>
          <p:nvPr/>
        </p:nvSpPr>
        <p:spPr bwMode="auto">
          <a:xfrm>
            <a:off x="7391400" y="1898650"/>
            <a:ext cx="0" cy="2286000"/>
          </a:xfrm>
          <a:prstGeom prst="line">
            <a:avLst/>
          </a:prstGeom>
          <a:noFill/>
          <a:ln w="28575">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endParaRPr lang="de-DE"/>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5634" name="Rectangle 2"/>
          <p:cNvSpPr>
            <a:spLocks noGrp="1" noChangeArrowheads="1"/>
          </p:cNvSpPr>
          <p:nvPr>
            <p:ph type="title"/>
          </p:nvPr>
        </p:nvSpPr>
        <p:spPr/>
        <p:txBody>
          <a:bodyPr/>
          <a:lstStyle/>
          <a:p>
            <a:r>
              <a:rPr lang="de-DE" altLang="de-DE"/>
              <a:t>Analyseverfahren 2: Vereinigung</a:t>
            </a:r>
          </a:p>
        </p:txBody>
      </p:sp>
      <p:sp>
        <p:nvSpPr>
          <p:cNvPr id="325635" name="Rectangle 3"/>
          <p:cNvSpPr>
            <a:spLocks noGrp="1" noChangeArrowheads="1"/>
          </p:cNvSpPr>
          <p:nvPr>
            <p:ph type="body" idx="1"/>
          </p:nvPr>
        </p:nvSpPr>
        <p:spPr>
          <a:xfrm>
            <a:off x="762000" y="1600200"/>
            <a:ext cx="8153400" cy="4421188"/>
          </a:xfrm>
        </p:spPr>
        <p:txBody>
          <a:bodyPr/>
          <a:lstStyle/>
          <a:p>
            <a:pPr marL="0" indent="0" algn="just" defTabSz="1339850">
              <a:buClr>
                <a:schemeClr val="tx1"/>
              </a:buClr>
              <a:buFont typeface="Wingdings 2" pitchFamily="18" charset="2"/>
              <a:buNone/>
              <a:tabLst>
                <a:tab pos="1905000" algn="l"/>
                <a:tab pos="3898900" algn="l"/>
              </a:tabLst>
            </a:pPr>
            <a:r>
              <a:rPr lang="de-DE" altLang="de-DE" sz="2000">
                <a:cs typeface="Times New Roman" pitchFamily="18" charset="0"/>
              </a:rPr>
              <a:t>Phonematische Transkription:</a:t>
            </a:r>
          </a:p>
          <a:p>
            <a:pPr marL="0" indent="0" defTabSz="1339850">
              <a:buClr>
                <a:schemeClr val="tx1"/>
              </a:buClr>
              <a:buFont typeface="Wingdings 2" pitchFamily="18" charset="2"/>
              <a:buNone/>
              <a:tabLst>
                <a:tab pos="1905000" algn="l"/>
                <a:tab pos="3898900" algn="l"/>
              </a:tabLst>
            </a:pPr>
            <a:r>
              <a:rPr lang="de-DE" altLang="de-DE" sz="2000">
                <a:cs typeface="Times New Roman" pitchFamily="18" charset="0"/>
              </a:rPr>
              <a:t>/tofo/	'Konstellation' 	/kexo/	'Schnee'</a:t>
            </a:r>
          </a:p>
          <a:p>
            <a:pPr marL="0" indent="0" defTabSz="1339850">
              <a:buClr>
                <a:schemeClr val="tx1"/>
              </a:buClr>
              <a:buFont typeface="Wingdings 2" pitchFamily="18" charset="2"/>
              <a:buNone/>
              <a:tabLst>
                <a:tab pos="1905000" algn="l"/>
                <a:tab pos="3898900" algn="l"/>
              </a:tabLst>
            </a:pPr>
            <a:r>
              <a:rPr lang="de-DE" altLang="de-DE" sz="2000">
                <a:cs typeface="Times New Roman" pitchFamily="18" charset="0"/>
              </a:rPr>
              <a:t>/ose/	'verfinstern'	/topo/	'Zehe'</a:t>
            </a:r>
          </a:p>
          <a:p>
            <a:pPr marL="0" indent="0" defTabSz="1339850">
              <a:buClr>
                <a:schemeClr val="tx1"/>
              </a:buClr>
              <a:buFont typeface="Wingdings 2" pitchFamily="18" charset="2"/>
              <a:buNone/>
              <a:tabLst>
                <a:tab pos="1905000" algn="l"/>
                <a:tab pos="3898900" algn="l"/>
              </a:tabLst>
            </a:pPr>
            <a:r>
              <a:rPr lang="de-DE" altLang="de-DE" sz="2000">
                <a:cs typeface="Times New Roman" pitchFamily="18" charset="0"/>
              </a:rPr>
              <a:t>/pexo/	'Sonne'	/seso/	'sch</a:t>
            </a:r>
            <a:r>
              <a:rPr lang="de-DE" altLang="de-DE" sz="2000">
                <a:latin typeface="Arial"/>
                <a:cs typeface="Times New Roman" pitchFamily="18" charset="0"/>
              </a:rPr>
              <a:t>ä</a:t>
            </a:r>
            <a:r>
              <a:rPr lang="de-DE" altLang="de-DE" sz="2000">
                <a:cs typeface="Times New Roman" pitchFamily="18" charset="0"/>
              </a:rPr>
              <a:t>tzen'</a:t>
            </a:r>
          </a:p>
          <a:p>
            <a:pPr marL="0" indent="0" defTabSz="1339850">
              <a:buClr>
                <a:schemeClr val="tx1"/>
              </a:buClr>
              <a:buFont typeface="Wingdings 2" pitchFamily="18" charset="2"/>
              <a:buNone/>
              <a:tabLst>
                <a:tab pos="1905000" algn="l"/>
                <a:tab pos="3898900" algn="l"/>
              </a:tabLst>
            </a:pPr>
            <a:r>
              <a:rPr lang="de-DE" altLang="de-DE" sz="2000">
                <a:cs typeface="Times New Roman" pitchFamily="18" charset="0"/>
              </a:rPr>
              <a:t>/efes/	'gestern'	/fepe/	'scharf'</a:t>
            </a:r>
          </a:p>
          <a:p>
            <a:pPr marL="0" indent="0" defTabSz="1339850">
              <a:buClr>
                <a:schemeClr val="tx1"/>
              </a:buClr>
              <a:buFont typeface="Wingdings 2" pitchFamily="18" charset="2"/>
              <a:buNone/>
              <a:tabLst>
                <a:tab pos="1905000" algn="l"/>
                <a:tab pos="3898900" algn="l"/>
              </a:tabLst>
            </a:pPr>
            <a:r>
              <a:rPr lang="de-DE" altLang="de-DE" sz="2000">
                <a:cs typeface="Times New Roman" pitchFamily="18" charset="0"/>
              </a:rPr>
              <a:t>/tefot? /	'ich'	/xot ?/	'zw</a:t>
            </a:r>
            <a:r>
              <a:rPr lang="de-DE" altLang="de-DE" sz="2000">
                <a:latin typeface="Arial"/>
                <a:cs typeface="Times New Roman" pitchFamily="18" charset="0"/>
              </a:rPr>
              <a:t>ö</a:t>
            </a:r>
            <a:r>
              <a:rPr lang="de-DE" altLang="de-DE" sz="2000">
                <a:cs typeface="Times New Roman" pitchFamily="18" charset="0"/>
              </a:rPr>
              <a:t>lf'</a:t>
            </a:r>
          </a:p>
          <a:p>
            <a:pPr marL="0" indent="0" defTabSz="1339850">
              <a:buClr>
                <a:schemeClr val="tx1"/>
              </a:buClr>
              <a:buFont typeface="Wingdings 2" pitchFamily="18" charset="2"/>
              <a:buNone/>
              <a:tabLst>
                <a:tab pos="1905000" algn="l"/>
                <a:tab pos="3898900" algn="l"/>
              </a:tabLst>
            </a:pPr>
            <a:r>
              <a:rPr lang="de-DE" altLang="de-DE" sz="2000">
                <a:cs typeface="Times New Roman" pitchFamily="18" charset="0"/>
              </a:rPr>
              <a:t>/tefod ?/	'ich'	/xod ?/	'zw</a:t>
            </a:r>
            <a:r>
              <a:rPr lang="de-DE" altLang="de-DE" sz="2000">
                <a:latin typeface="Arial"/>
                <a:cs typeface="Times New Roman" pitchFamily="18" charset="0"/>
              </a:rPr>
              <a:t>ö</a:t>
            </a:r>
            <a:r>
              <a:rPr lang="de-DE" altLang="de-DE" sz="2000">
                <a:cs typeface="Times New Roman" pitchFamily="18" charset="0"/>
              </a:rPr>
              <a:t>lf'</a:t>
            </a:r>
          </a:p>
          <a:p>
            <a:pPr marL="0" indent="0" defTabSz="1339850">
              <a:buClr>
                <a:schemeClr val="tx1"/>
              </a:buClr>
              <a:buFont typeface="Wingdings 2" pitchFamily="18" charset="2"/>
              <a:buNone/>
              <a:tabLst>
                <a:tab pos="1905000" algn="l"/>
                <a:tab pos="3898900" algn="l"/>
              </a:tabLst>
            </a:pPr>
            <a:r>
              <a:rPr lang="de-DE" altLang="de-DE" sz="2000">
                <a:cs typeface="Times New Roman" pitchFamily="18" charset="0"/>
              </a:rPr>
              <a:t>/toxos/	'm</a:t>
            </a:r>
            <a:r>
              <a:rPr lang="de-DE" altLang="de-DE" sz="2000">
                <a:latin typeface="Arial"/>
                <a:cs typeface="Times New Roman" pitchFamily="18" charset="0"/>
              </a:rPr>
              <a:t>ö</a:t>
            </a:r>
            <a:r>
              <a:rPr lang="de-DE" altLang="de-DE" sz="2000">
                <a:cs typeface="Times New Roman" pitchFamily="18" charset="0"/>
              </a:rPr>
              <a:t>glich'	/todox/	'singen'</a:t>
            </a:r>
          </a:p>
          <a:p>
            <a:pPr marL="0" indent="0" defTabSz="1339850">
              <a:buClr>
                <a:schemeClr val="tx1"/>
              </a:buClr>
              <a:buFont typeface="Wingdings 2" pitchFamily="18" charset="2"/>
              <a:buNone/>
              <a:tabLst>
                <a:tab pos="1905000" algn="l"/>
                <a:tab pos="3898900" algn="l"/>
              </a:tabLst>
            </a:pPr>
            <a:r>
              <a:rPr lang="de-DE" altLang="de-DE" sz="2000">
                <a:cs typeface="Times New Roman" pitchFamily="18" charset="0"/>
              </a:rPr>
              <a:t>/foxo/	'stumpf'	/xope/	'Amsel'</a:t>
            </a:r>
          </a:p>
          <a:p>
            <a:pPr marL="0" indent="0" defTabSz="1339850">
              <a:buClr>
                <a:schemeClr val="tx1"/>
              </a:buClr>
              <a:buFont typeface="Wingdings 2" pitchFamily="18" charset="2"/>
              <a:buNone/>
              <a:tabLst>
                <a:tab pos="1905000" algn="l"/>
                <a:tab pos="3898900" algn="l"/>
              </a:tabLst>
            </a:pPr>
            <a:r>
              <a:rPr lang="de-DE" altLang="de-DE" sz="2000">
                <a:cs typeface="Times New Roman" pitchFamily="18" charset="0"/>
              </a:rPr>
              <a:t>/xexe/ 	'versagen'		</a:t>
            </a:r>
          </a:p>
          <a:p>
            <a:pPr marL="0" indent="0" defTabSz="1339850">
              <a:buClr>
                <a:schemeClr val="tx1"/>
              </a:buClr>
              <a:buFont typeface="Wingdings 2" pitchFamily="18" charset="2"/>
              <a:buNone/>
              <a:tabLst>
                <a:tab pos="1905000" algn="l"/>
                <a:tab pos="3898900" algn="l"/>
              </a:tabLst>
            </a:pPr>
            <a:r>
              <a:rPr lang="de-DE" altLang="de-DE" sz="2000">
                <a:cs typeface="Times New Roman" pitchFamily="18" charset="0"/>
              </a:rPr>
              <a:t>/pexo ose/	'die Sonne ist verfinstert'</a:t>
            </a:r>
          </a:p>
          <a:p>
            <a:pPr marL="0" indent="0" defTabSz="1339850">
              <a:buClr>
                <a:schemeClr val="tx1"/>
              </a:buClr>
              <a:buFont typeface="Wingdings 2" pitchFamily="18" charset="2"/>
              <a:buNone/>
              <a:tabLst>
                <a:tab pos="1905000" algn="l"/>
                <a:tab pos="3898900" algn="l"/>
              </a:tabLst>
            </a:pPr>
            <a:r>
              <a:rPr lang="de-DE" altLang="de-DE" sz="2000">
                <a:cs typeface="Times New Roman" pitchFamily="18" charset="0"/>
              </a:rPr>
              <a:t>/pexo fepe efes/	'die Sonne war gestern grell'</a:t>
            </a: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6658" name="Rectangle 2"/>
          <p:cNvSpPr>
            <a:spLocks noGrp="1" noChangeArrowheads="1"/>
          </p:cNvSpPr>
          <p:nvPr>
            <p:ph type="title"/>
          </p:nvPr>
        </p:nvSpPr>
        <p:spPr/>
        <p:txBody>
          <a:bodyPr/>
          <a:lstStyle/>
          <a:p>
            <a:r>
              <a:rPr lang="de-DE" altLang="de-DE"/>
              <a:t>Zusammenfassende Beschreibung</a:t>
            </a:r>
          </a:p>
        </p:txBody>
      </p:sp>
      <p:sp>
        <p:nvSpPr>
          <p:cNvPr id="326659" name="Rectangle 3"/>
          <p:cNvSpPr>
            <a:spLocks noGrp="1" noChangeArrowheads="1"/>
          </p:cNvSpPr>
          <p:nvPr>
            <p:ph type="body" idx="1"/>
          </p:nvPr>
        </p:nvSpPr>
        <p:spPr>
          <a:xfrm>
            <a:off x="762000" y="1600200"/>
            <a:ext cx="8153400" cy="4191000"/>
          </a:xfrm>
        </p:spPr>
        <p:txBody>
          <a:bodyPr/>
          <a:lstStyle/>
          <a:p>
            <a:pPr marL="533400" indent="-533400" algn="just" defTabSz="1339850">
              <a:lnSpc>
                <a:spcPct val="90000"/>
              </a:lnSpc>
              <a:buClr>
                <a:schemeClr val="tx1"/>
              </a:buClr>
              <a:buFont typeface="Wingdings" pitchFamily="2" charset="2"/>
              <a:buAutoNum type="arabicParenBoth"/>
              <a:tabLst>
                <a:tab pos="1905000" algn="l"/>
                <a:tab pos="3898900" algn="l"/>
              </a:tabLst>
            </a:pPr>
            <a:r>
              <a:rPr lang="de-DE" altLang="de-DE" dirty="0">
                <a:cs typeface="Times New Roman" pitchFamily="18" charset="0"/>
              </a:rPr>
              <a:t>Das </a:t>
            </a:r>
            <a:r>
              <a:rPr lang="de-DE" altLang="de-DE" i="1" dirty="0">
                <a:cs typeface="Times New Roman" pitchFamily="18" charset="0"/>
              </a:rPr>
              <a:t>Inventar der Lautklassen</a:t>
            </a:r>
            <a:r>
              <a:rPr lang="de-DE" altLang="de-DE" dirty="0">
                <a:cs typeface="Times New Roman" pitchFamily="18" charset="0"/>
              </a:rPr>
              <a:t> (Phoneminventar), dargestellt als System von Phonemen.</a:t>
            </a:r>
          </a:p>
          <a:p>
            <a:pPr marL="533400" indent="-533400" algn="just" defTabSz="1339850">
              <a:lnSpc>
                <a:spcPct val="90000"/>
              </a:lnSpc>
              <a:buClr>
                <a:schemeClr val="tx1"/>
              </a:buClr>
              <a:buFont typeface="Wingdings" pitchFamily="2" charset="2"/>
              <a:buAutoNum type="arabicParenBoth"/>
              <a:tabLst>
                <a:tab pos="1905000" algn="l"/>
                <a:tab pos="3898900" algn="l"/>
              </a:tabLst>
            </a:pPr>
            <a:r>
              <a:rPr lang="de-DE" altLang="de-DE" dirty="0">
                <a:cs typeface="Times New Roman" pitchFamily="18" charset="0"/>
              </a:rPr>
              <a:t>Eine </a:t>
            </a:r>
            <a:r>
              <a:rPr lang="de-DE" altLang="de-DE" i="1" dirty="0">
                <a:cs typeface="Times New Roman" pitchFamily="18" charset="0"/>
              </a:rPr>
              <a:t>phonetische Charakterisierung der Allophone</a:t>
            </a:r>
            <a:r>
              <a:rPr lang="de-DE" altLang="de-DE" dirty="0">
                <a:cs typeface="Times New Roman" pitchFamily="18" charset="0"/>
              </a:rPr>
              <a:t>.	</a:t>
            </a:r>
            <a:br>
              <a:rPr lang="de-DE" altLang="de-DE" dirty="0">
                <a:cs typeface="Times New Roman" pitchFamily="18" charset="0"/>
              </a:rPr>
            </a:br>
            <a:r>
              <a:rPr lang="de-DE" altLang="de-DE" dirty="0">
                <a:cs typeface="Times New Roman" pitchFamily="18" charset="0"/>
              </a:rPr>
              <a:t>Beispiel dt. Phonem </a:t>
            </a:r>
            <a:r>
              <a:rPr lang="de-DE" altLang="de-DE" dirty="0">
                <a:solidFill>
                  <a:srgbClr val="009999"/>
                </a:solidFill>
                <a:cs typeface="Times New Roman" pitchFamily="18" charset="0"/>
              </a:rPr>
              <a:t>/x/</a:t>
            </a:r>
            <a:r>
              <a:rPr lang="de-DE" altLang="de-DE" dirty="0">
                <a:cs typeface="Times New Roman" pitchFamily="18" charset="0"/>
              </a:rPr>
              <a:t>: Das Allophon </a:t>
            </a:r>
            <a:r>
              <a:rPr lang="de-DE" altLang="de-DE" dirty="0" smtClean="0">
                <a:solidFill>
                  <a:srgbClr val="009999"/>
                </a:solidFill>
                <a:cs typeface="Times New Roman" pitchFamily="18" charset="0"/>
              </a:rPr>
              <a:t>[ç]</a:t>
            </a:r>
            <a:r>
              <a:rPr lang="de-DE" altLang="de-DE" dirty="0" smtClean="0">
                <a:cs typeface="Times New Roman" pitchFamily="18" charset="0"/>
              </a:rPr>
              <a:t> </a:t>
            </a:r>
            <a:r>
              <a:rPr lang="de-DE" altLang="de-DE" dirty="0">
                <a:cs typeface="Times New Roman" pitchFamily="18" charset="0"/>
              </a:rPr>
              <a:t>ist ein palataler Reibelaut, das Allophon </a:t>
            </a:r>
            <a:r>
              <a:rPr lang="de-DE" altLang="de-DE" dirty="0">
                <a:solidFill>
                  <a:srgbClr val="009999"/>
                </a:solidFill>
                <a:cs typeface="Times New Roman" pitchFamily="18" charset="0"/>
              </a:rPr>
              <a:t>[x]</a:t>
            </a:r>
            <a:r>
              <a:rPr lang="de-DE" altLang="de-DE" dirty="0">
                <a:cs typeface="Times New Roman" pitchFamily="18" charset="0"/>
              </a:rPr>
              <a:t> ein velarer Reibelaut. </a:t>
            </a:r>
          </a:p>
          <a:p>
            <a:pPr marL="533400" indent="-533400" algn="just" defTabSz="1339850">
              <a:lnSpc>
                <a:spcPct val="90000"/>
              </a:lnSpc>
              <a:buClr>
                <a:schemeClr val="tx1"/>
              </a:buClr>
              <a:buFont typeface="Wingdings" pitchFamily="2" charset="2"/>
              <a:buAutoNum type="arabicParenBoth"/>
              <a:tabLst>
                <a:tab pos="1905000" algn="l"/>
                <a:tab pos="3898900" algn="l"/>
              </a:tabLst>
            </a:pPr>
            <a:r>
              <a:rPr lang="de-DE" altLang="de-DE" dirty="0">
                <a:cs typeface="Times New Roman" pitchFamily="18" charset="0"/>
              </a:rPr>
              <a:t>Eine Beschreibung der </a:t>
            </a:r>
            <a:r>
              <a:rPr lang="de-DE" altLang="de-DE" i="1" dirty="0">
                <a:cs typeface="Times New Roman" pitchFamily="18" charset="0"/>
              </a:rPr>
              <a:t>positionellen Distribution der Allophone</a:t>
            </a:r>
            <a:r>
              <a:rPr lang="de-DE" altLang="de-DE" dirty="0">
                <a:cs typeface="Times New Roman" pitchFamily="18" charset="0"/>
              </a:rPr>
              <a:t>.	</a:t>
            </a:r>
            <a:br>
              <a:rPr lang="de-DE" altLang="de-DE" dirty="0">
                <a:cs typeface="Times New Roman" pitchFamily="18" charset="0"/>
              </a:rPr>
            </a:br>
            <a:r>
              <a:rPr lang="de-DE" altLang="de-DE" dirty="0">
                <a:cs typeface="Times New Roman" pitchFamily="18" charset="0"/>
              </a:rPr>
              <a:t>Beispiel: das Allophon </a:t>
            </a:r>
            <a:r>
              <a:rPr lang="de-DE" altLang="de-DE" dirty="0" smtClean="0">
                <a:solidFill>
                  <a:srgbClr val="009999"/>
                </a:solidFill>
                <a:cs typeface="Times New Roman" pitchFamily="18" charset="0"/>
              </a:rPr>
              <a:t>[ç]</a:t>
            </a:r>
            <a:r>
              <a:rPr lang="de-DE" altLang="de-DE" dirty="0" smtClean="0">
                <a:cs typeface="Times New Roman" pitchFamily="18" charset="0"/>
              </a:rPr>
              <a:t> </a:t>
            </a:r>
            <a:r>
              <a:rPr lang="de-DE" altLang="de-DE" dirty="0">
                <a:cs typeface="Times New Roman" pitchFamily="18" charset="0"/>
              </a:rPr>
              <a:t>steht nach palatalen (vorderen) Vokalen (</a:t>
            </a:r>
            <a:r>
              <a:rPr lang="de-DE" altLang="de-DE" dirty="0">
                <a:solidFill>
                  <a:srgbClr val="009999"/>
                </a:solidFill>
                <a:cs typeface="Times New Roman" pitchFamily="18" charset="0"/>
              </a:rPr>
              <a:t>[</a:t>
            </a:r>
            <a:r>
              <a:rPr lang="de-DE" altLang="de-DE" dirty="0" err="1" smtClean="0">
                <a:solidFill>
                  <a:srgbClr val="009999"/>
                </a:solidFill>
                <a:cs typeface="Times New Roman" pitchFamily="18" charset="0"/>
              </a:rPr>
              <a:t>nɪçt</a:t>
            </a:r>
            <a:r>
              <a:rPr lang="de-DE" altLang="de-DE" dirty="0">
                <a:solidFill>
                  <a:srgbClr val="009999"/>
                </a:solidFill>
                <a:cs typeface="Times New Roman" pitchFamily="18" charset="0"/>
              </a:rPr>
              <a:t>]</a:t>
            </a:r>
            <a:r>
              <a:rPr lang="de-DE" altLang="de-DE" dirty="0">
                <a:cs typeface="Times New Roman" pitchFamily="18" charset="0"/>
              </a:rPr>
              <a:t>), das Allophon </a:t>
            </a:r>
            <a:r>
              <a:rPr lang="de-DE" altLang="de-DE" dirty="0">
                <a:solidFill>
                  <a:srgbClr val="009999"/>
                </a:solidFill>
                <a:cs typeface="Times New Roman" pitchFamily="18" charset="0"/>
              </a:rPr>
              <a:t>[x]</a:t>
            </a:r>
            <a:r>
              <a:rPr lang="de-DE" altLang="de-DE" dirty="0">
                <a:cs typeface="Times New Roman" pitchFamily="18" charset="0"/>
              </a:rPr>
              <a:t> nach velaren (hinteren) Vokalen (</a:t>
            </a:r>
            <a:r>
              <a:rPr lang="de-DE" altLang="de-DE" dirty="0">
                <a:solidFill>
                  <a:srgbClr val="009999"/>
                </a:solidFill>
                <a:cs typeface="Times New Roman" pitchFamily="18" charset="0"/>
              </a:rPr>
              <a:t>[</a:t>
            </a:r>
            <a:r>
              <a:rPr lang="de-DE" altLang="de-DE" dirty="0" err="1">
                <a:solidFill>
                  <a:srgbClr val="009999"/>
                </a:solidFill>
                <a:cs typeface="Times New Roman" pitchFamily="18" charset="0"/>
              </a:rPr>
              <a:t>naxt</a:t>
            </a:r>
            <a:r>
              <a:rPr lang="de-DE" altLang="de-DE" dirty="0">
                <a:solidFill>
                  <a:srgbClr val="009999"/>
                </a:solidFill>
                <a:cs typeface="Times New Roman" pitchFamily="18" charset="0"/>
              </a:rPr>
              <a:t>]</a:t>
            </a:r>
            <a:r>
              <a:rPr lang="de-DE" altLang="de-DE" dirty="0">
                <a:cs typeface="Times New Roman"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26659">
                                            <p:txEl>
                                              <p:pRg st="0" end="0"/>
                                            </p:txEl>
                                          </p:spTgt>
                                        </p:tgtEl>
                                        <p:attrNameLst>
                                          <p:attrName>style.visibility</p:attrName>
                                        </p:attrNameLst>
                                      </p:cBhvr>
                                      <p:to>
                                        <p:strVal val="visible"/>
                                      </p:to>
                                    </p:set>
                                    <p:animEffect transition="in" filter="wipe(left)">
                                      <p:cBhvr>
                                        <p:cTn id="7" dur="500"/>
                                        <p:tgtEl>
                                          <p:spTgt spid="32665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26659">
                                            <p:txEl>
                                              <p:pRg st="1" end="1"/>
                                            </p:txEl>
                                          </p:spTgt>
                                        </p:tgtEl>
                                        <p:attrNameLst>
                                          <p:attrName>style.visibility</p:attrName>
                                        </p:attrNameLst>
                                      </p:cBhvr>
                                      <p:to>
                                        <p:strVal val="visible"/>
                                      </p:to>
                                    </p:set>
                                    <p:animEffect transition="in" filter="wipe(left)">
                                      <p:cBhvr>
                                        <p:cTn id="12" dur="500"/>
                                        <p:tgtEl>
                                          <p:spTgt spid="326659">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26659">
                                            <p:txEl>
                                              <p:pRg st="2" end="2"/>
                                            </p:txEl>
                                          </p:spTgt>
                                        </p:tgtEl>
                                        <p:attrNameLst>
                                          <p:attrName>style.visibility</p:attrName>
                                        </p:attrNameLst>
                                      </p:cBhvr>
                                      <p:to>
                                        <p:strVal val="visible"/>
                                      </p:to>
                                    </p:set>
                                    <p:animEffect transition="in" filter="wipe(left)">
                                      <p:cBhvr>
                                        <p:cTn id="17" dur="500"/>
                                        <p:tgtEl>
                                          <p:spTgt spid="32665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6659" grpId="0" build="p" bldLvl="2" autoUpdateAnimBg="0"/>
    </p:bldLst>
  </p:timing>
</p:sld>
</file>

<file path=ppt/slides/slide4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7682" name="Rectangle 2"/>
          <p:cNvSpPr>
            <a:spLocks noGrp="1" noChangeArrowheads="1"/>
          </p:cNvSpPr>
          <p:nvPr>
            <p:ph type="title"/>
          </p:nvPr>
        </p:nvSpPr>
        <p:spPr/>
        <p:txBody>
          <a:bodyPr/>
          <a:lstStyle/>
          <a:p>
            <a:r>
              <a:rPr lang="de-DE" altLang="de-DE"/>
              <a:t>Zusammenfassende Beschreibung</a:t>
            </a:r>
          </a:p>
        </p:txBody>
      </p:sp>
      <p:sp>
        <p:nvSpPr>
          <p:cNvPr id="327683" name="Rectangle 3"/>
          <p:cNvSpPr>
            <a:spLocks noGrp="1" noChangeArrowheads="1"/>
          </p:cNvSpPr>
          <p:nvPr>
            <p:ph type="body" idx="1"/>
          </p:nvPr>
        </p:nvSpPr>
        <p:spPr>
          <a:xfrm>
            <a:off x="762000" y="1600200"/>
            <a:ext cx="8153400" cy="4191000"/>
          </a:xfrm>
        </p:spPr>
        <p:txBody>
          <a:bodyPr/>
          <a:lstStyle/>
          <a:p>
            <a:pPr marL="533400" indent="-533400" algn="just" defTabSz="1339850">
              <a:lnSpc>
                <a:spcPct val="90000"/>
              </a:lnSpc>
              <a:buClr>
                <a:schemeClr val="tx1"/>
              </a:buClr>
              <a:buFont typeface="Wingdings" pitchFamily="2" charset="2"/>
              <a:buAutoNum type="arabicParenBoth" startAt="4"/>
              <a:tabLst>
                <a:tab pos="1905000" algn="l"/>
                <a:tab pos="3898900" algn="l"/>
              </a:tabLst>
            </a:pPr>
            <a:r>
              <a:rPr lang="de-DE" altLang="de-DE" sz="2200" dirty="0">
                <a:cs typeface="Times New Roman" pitchFamily="18" charset="0"/>
              </a:rPr>
              <a:t>Eine Beschreibung der </a:t>
            </a:r>
            <a:r>
              <a:rPr lang="de-DE" altLang="de-DE" sz="2200" i="1" dirty="0">
                <a:cs typeface="Times New Roman" pitchFamily="18" charset="0"/>
              </a:rPr>
              <a:t>positionellen Distribution der Phoneme</a:t>
            </a:r>
            <a:r>
              <a:rPr lang="de-DE" altLang="de-DE" sz="2200" dirty="0">
                <a:cs typeface="Times New Roman" pitchFamily="18" charset="0"/>
              </a:rPr>
              <a:t>.</a:t>
            </a:r>
            <a:br>
              <a:rPr lang="de-DE" altLang="de-DE" sz="2200" dirty="0">
                <a:cs typeface="Times New Roman" pitchFamily="18" charset="0"/>
              </a:rPr>
            </a:br>
            <a:r>
              <a:rPr lang="de-DE" altLang="de-DE" sz="2200" dirty="0">
                <a:cs typeface="Times New Roman" pitchFamily="18" charset="0"/>
              </a:rPr>
              <a:t>Beispiel: die engl. Phoneme </a:t>
            </a:r>
            <a:r>
              <a:rPr lang="de-DE" altLang="de-DE" sz="2200" dirty="0">
                <a:solidFill>
                  <a:srgbClr val="009999"/>
                </a:solidFill>
                <a:cs typeface="Times New Roman" pitchFamily="18" charset="0"/>
              </a:rPr>
              <a:t>/h/</a:t>
            </a:r>
            <a:r>
              <a:rPr lang="de-DE" altLang="de-DE" sz="2200" dirty="0">
                <a:cs typeface="Times New Roman" pitchFamily="18" charset="0"/>
              </a:rPr>
              <a:t> (</a:t>
            </a:r>
            <a:r>
              <a:rPr lang="de-DE" altLang="de-DE" sz="2200" dirty="0">
                <a:solidFill>
                  <a:srgbClr val="009999"/>
                </a:solidFill>
                <a:cs typeface="Times New Roman" pitchFamily="18" charset="0"/>
              </a:rPr>
              <a:t>/</a:t>
            </a:r>
            <a:r>
              <a:rPr lang="de-DE" altLang="de-DE" sz="2200" dirty="0" err="1" smtClean="0">
                <a:solidFill>
                  <a:srgbClr val="009999"/>
                </a:solidFill>
                <a:cs typeface="Times New Roman" pitchFamily="18" charset="0"/>
              </a:rPr>
              <a:t>hæt</a:t>
            </a:r>
            <a:r>
              <a:rPr lang="de-DE" altLang="de-DE" sz="2200" dirty="0">
                <a:solidFill>
                  <a:srgbClr val="009999"/>
                </a:solidFill>
                <a:cs typeface="Times New Roman" pitchFamily="18" charset="0"/>
              </a:rPr>
              <a:t>/</a:t>
            </a:r>
            <a:r>
              <a:rPr lang="de-DE" altLang="de-DE" sz="2200" dirty="0">
                <a:cs typeface="Times New Roman" pitchFamily="18" charset="0"/>
              </a:rPr>
              <a:t>) und </a:t>
            </a:r>
            <a:r>
              <a:rPr lang="de-DE" altLang="de-DE" sz="2200" dirty="0">
                <a:solidFill>
                  <a:srgbClr val="009999"/>
                </a:solidFill>
                <a:cs typeface="Times New Roman" pitchFamily="18" charset="0"/>
              </a:rPr>
              <a:t>/N/</a:t>
            </a:r>
            <a:r>
              <a:rPr lang="de-DE" altLang="de-DE" sz="2200" dirty="0">
                <a:cs typeface="Times New Roman" pitchFamily="18" charset="0"/>
              </a:rPr>
              <a:t> (</a:t>
            </a:r>
            <a:r>
              <a:rPr lang="de-DE" altLang="de-DE" sz="2200" dirty="0">
                <a:solidFill>
                  <a:srgbClr val="009999"/>
                </a:solidFill>
                <a:cs typeface="Times New Roman" pitchFamily="18" charset="0"/>
              </a:rPr>
              <a:t>/</a:t>
            </a:r>
            <a:r>
              <a:rPr lang="de-DE" altLang="de-DE" sz="2200" dirty="0" err="1" smtClean="0">
                <a:solidFill>
                  <a:srgbClr val="009999"/>
                </a:solidFill>
                <a:cs typeface="Times New Roman" pitchFamily="18" charset="0"/>
              </a:rPr>
              <a:t>siŋ</a:t>
            </a:r>
            <a:r>
              <a:rPr lang="de-DE" altLang="de-DE" sz="2200" dirty="0" smtClean="0">
                <a:solidFill>
                  <a:srgbClr val="009999"/>
                </a:solidFill>
                <a:cs typeface="Times New Roman" pitchFamily="18" charset="0"/>
              </a:rPr>
              <a:t>/</a:t>
            </a:r>
            <a:r>
              <a:rPr lang="de-DE" altLang="de-DE" sz="2200" dirty="0" smtClean="0">
                <a:cs typeface="Times New Roman" pitchFamily="18" charset="0"/>
              </a:rPr>
              <a:t>) </a:t>
            </a:r>
            <a:r>
              <a:rPr lang="de-DE" altLang="de-DE" sz="2200" dirty="0">
                <a:cs typeface="Times New Roman" pitchFamily="18" charset="0"/>
              </a:rPr>
              <a:t>sind phonetisch so verschieden, dass man sie nicht als Allo­phone eines Phonems betrachten kann, obwohl sie komplementär verteilt sind (</a:t>
            </a:r>
            <a:r>
              <a:rPr lang="de-DE" altLang="de-DE" sz="2200" dirty="0">
                <a:solidFill>
                  <a:srgbClr val="009999"/>
                </a:solidFill>
                <a:cs typeface="Times New Roman" pitchFamily="18" charset="0"/>
              </a:rPr>
              <a:t>/h/</a:t>
            </a:r>
            <a:r>
              <a:rPr lang="de-DE" altLang="de-DE" sz="2200" dirty="0">
                <a:cs typeface="Times New Roman" pitchFamily="18" charset="0"/>
              </a:rPr>
              <a:t> nur im Silbenanlaut, </a:t>
            </a:r>
            <a:r>
              <a:rPr lang="de-DE" altLang="de-DE" sz="2200" dirty="0" smtClean="0">
                <a:solidFill>
                  <a:srgbClr val="009999"/>
                </a:solidFill>
                <a:cs typeface="Times New Roman" pitchFamily="18" charset="0"/>
              </a:rPr>
              <a:t>/ŋ/</a:t>
            </a:r>
            <a:r>
              <a:rPr lang="de-DE" altLang="de-DE" sz="2200" dirty="0" smtClean="0">
                <a:cs typeface="Times New Roman" pitchFamily="18" charset="0"/>
              </a:rPr>
              <a:t> </a:t>
            </a:r>
            <a:r>
              <a:rPr lang="de-DE" altLang="de-DE" sz="2200" dirty="0">
                <a:cs typeface="Times New Roman" pitchFamily="18" charset="0"/>
              </a:rPr>
              <a:t>nie im Silbenanlaut).</a:t>
            </a:r>
          </a:p>
          <a:p>
            <a:pPr marL="533400" indent="-533400" algn="just" defTabSz="1339850">
              <a:lnSpc>
                <a:spcPct val="90000"/>
              </a:lnSpc>
              <a:buClr>
                <a:schemeClr val="tx1"/>
              </a:buClr>
              <a:buFont typeface="Wingdings" pitchFamily="2" charset="2"/>
              <a:buAutoNum type="arabicParenBoth" startAt="4"/>
              <a:tabLst>
                <a:tab pos="1905000" algn="l"/>
                <a:tab pos="3898900" algn="l"/>
              </a:tabLst>
            </a:pPr>
            <a:r>
              <a:rPr lang="de-DE" altLang="de-DE" sz="2200" dirty="0">
                <a:cs typeface="Times New Roman" pitchFamily="18" charset="0"/>
              </a:rPr>
              <a:t>Eine Aufz</a:t>
            </a:r>
            <a:r>
              <a:rPr lang="de-DE" altLang="de-DE" sz="2200" dirty="0">
                <a:latin typeface="Arial"/>
                <a:cs typeface="Times New Roman" pitchFamily="18" charset="0"/>
              </a:rPr>
              <a:t>ä</a:t>
            </a:r>
            <a:r>
              <a:rPr lang="de-DE" altLang="de-DE" sz="2200" dirty="0">
                <a:cs typeface="Times New Roman" pitchFamily="18" charset="0"/>
              </a:rPr>
              <a:t>hlung der m</a:t>
            </a:r>
            <a:r>
              <a:rPr lang="de-DE" altLang="de-DE" sz="2200" dirty="0">
                <a:latin typeface="Arial"/>
                <a:cs typeface="Times New Roman" pitchFamily="18" charset="0"/>
              </a:rPr>
              <a:t>ö</a:t>
            </a:r>
            <a:r>
              <a:rPr lang="de-DE" altLang="de-DE" sz="2200" dirty="0">
                <a:cs typeface="Times New Roman" pitchFamily="18" charset="0"/>
              </a:rPr>
              <a:t>glichen </a:t>
            </a:r>
            <a:r>
              <a:rPr lang="de-DE" altLang="de-DE" sz="2200" i="1" dirty="0" err="1">
                <a:cs typeface="Times New Roman" pitchFamily="18" charset="0"/>
              </a:rPr>
              <a:t>Phonemkombinationen</a:t>
            </a:r>
            <a:r>
              <a:rPr lang="de-DE" altLang="de-DE" sz="2200" dirty="0">
                <a:cs typeface="Times New Roman" pitchFamily="18" charset="0"/>
              </a:rPr>
              <a:t>:</a:t>
            </a:r>
          </a:p>
          <a:p>
            <a:pPr marL="1146175" lvl="1" indent="-479425" algn="just" defTabSz="1339850">
              <a:lnSpc>
                <a:spcPct val="90000"/>
              </a:lnSpc>
              <a:buClr>
                <a:schemeClr val="tx1"/>
              </a:buClr>
              <a:buFont typeface="Wingdings" pitchFamily="2" charset="2"/>
              <a:buChar char="l"/>
              <a:tabLst>
                <a:tab pos="1905000" algn="l"/>
                <a:tab pos="3898900" algn="l"/>
              </a:tabLst>
            </a:pPr>
            <a:r>
              <a:rPr lang="de-DE" altLang="de-DE" dirty="0">
                <a:cs typeface="Times New Roman" pitchFamily="18" charset="0"/>
              </a:rPr>
              <a:t>Silbenstruktur</a:t>
            </a:r>
          </a:p>
          <a:p>
            <a:pPr marL="1146175" lvl="1" indent="-479425" algn="just" defTabSz="1339850">
              <a:lnSpc>
                <a:spcPct val="90000"/>
              </a:lnSpc>
              <a:buClr>
                <a:schemeClr val="tx1"/>
              </a:buClr>
              <a:buFont typeface="Wingdings" pitchFamily="2" charset="2"/>
              <a:buChar char="l"/>
              <a:tabLst>
                <a:tab pos="1905000" algn="l"/>
                <a:tab pos="3898900" algn="l"/>
              </a:tabLst>
            </a:pPr>
            <a:r>
              <a:rPr lang="de-DE" altLang="de-DE" dirty="0" err="1">
                <a:cs typeface="Times New Roman" pitchFamily="18" charset="0"/>
              </a:rPr>
              <a:t>Morphemstruktur</a:t>
            </a:r>
            <a:r>
              <a:rPr lang="de-DE" altLang="de-DE" dirty="0">
                <a:cs typeface="Times New Roman" pitchFamily="18" charset="0"/>
              </a:rPr>
              <a:t>.</a:t>
            </a:r>
          </a:p>
          <a:p>
            <a:pPr marL="533400" indent="-533400" algn="just" defTabSz="1339850">
              <a:lnSpc>
                <a:spcPct val="90000"/>
              </a:lnSpc>
              <a:buClr>
                <a:schemeClr val="tx1"/>
              </a:buClr>
              <a:buFont typeface="Wingdings" pitchFamily="2" charset="2"/>
              <a:buAutoNum type="arabicParenBoth" startAt="4"/>
              <a:tabLst>
                <a:tab pos="1905000" algn="l"/>
                <a:tab pos="3898900" algn="l"/>
              </a:tabLst>
            </a:pPr>
            <a:r>
              <a:rPr lang="de-DE" altLang="de-DE" sz="2200" dirty="0">
                <a:cs typeface="Times New Roman" pitchFamily="18" charset="0"/>
              </a:rPr>
              <a:t>Eine Darstellung der phonologischen Prozesse bei der Verkn</a:t>
            </a:r>
            <a:r>
              <a:rPr lang="de-DE" altLang="de-DE" sz="2200" dirty="0">
                <a:latin typeface="Arial"/>
                <a:cs typeface="Times New Roman" pitchFamily="18" charset="0"/>
              </a:rPr>
              <a:t>ü</a:t>
            </a:r>
            <a:r>
              <a:rPr lang="de-DE" altLang="de-DE" sz="2200" dirty="0">
                <a:cs typeface="Times New Roman" pitchFamily="18" charset="0"/>
              </a:rPr>
              <a:t>pfung von Morphemen (</a:t>
            </a:r>
            <a:r>
              <a:rPr lang="de-DE" altLang="de-DE" sz="2200" i="1" dirty="0">
                <a:cs typeface="Times New Roman" pitchFamily="18" charset="0"/>
              </a:rPr>
              <a:t>Morphophonologie</a:t>
            </a:r>
            <a:r>
              <a:rPr lang="de-DE" altLang="de-DE" sz="2200" dirty="0">
                <a:cs typeface="Times New Roman"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27683">
                                            <p:txEl>
                                              <p:pRg st="0" end="0"/>
                                            </p:txEl>
                                          </p:spTgt>
                                        </p:tgtEl>
                                        <p:attrNameLst>
                                          <p:attrName>style.visibility</p:attrName>
                                        </p:attrNameLst>
                                      </p:cBhvr>
                                      <p:to>
                                        <p:strVal val="visible"/>
                                      </p:to>
                                    </p:set>
                                    <p:animEffect transition="in" filter="wipe(left)">
                                      <p:cBhvr>
                                        <p:cTn id="7" dur="500"/>
                                        <p:tgtEl>
                                          <p:spTgt spid="32768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27683">
                                            <p:txEl>
                                              <p:pRg st="1" end="1"/>
                                            </p:txEl>
                                          </p:spTgt>
                                        </p:tgtEl>
                                        <p:attrNameLst>
                                          <p:attrName>style.visibility</p:attrName>
                                        </p:attrNameLst>
                                      </p:cBhvr>
                                      <p:to>
                                        <p:strVal val="visible"/>
                                      </p:to>
                                    </p:set>
                                    <p:animEffect transition="in" filter="wipe(left)">
                                      <p:cBhvr>
                                        <p:cTn id="12" dur="500"/>
                                        <p:tgtEl>
                                          <p:spTgt spid="32768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27683">
                                            <p:txEl>
                                              <p:pRg st="2" end="2"/>
                                            </p:txEl>
                                          </p:spTgt>
                                        </p:tgtEl>
                                        <p:attrNameLst>
                                          <p:attrName>style.visibility</p:attrName>
                                        </p:attrNameLst>
                                      </p:cBhvr>
                                      <p:to>
                                        <p:strVal val="visible"/>
                                      </p:to>
                                    </p:set>
                                    <p:animEffect transition="in" filter="wipe(left)">
                                      <p:cBhvr>
                                        <p:cTn id="17" dur="500"/>
                                        <p:tgtEl>
                                          <p:spTgt spid="327683">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27683">
                                            <p:txEl>
                                              <p:pRg st="3" end="3"/>
                                            </p:txEl>
                                          </p:spTgt>
                                        </p:tgtEl>
                                        <p:attrNameLst>
                                          <p:attrName>style.visibility</p:attrName>
                                        </p:attrNameLst>
                                      </p:cBhvr>
                                      <p:to>
                                        <p:strVal val="visible"/>
                                      </p:to>
                                    </p:set>
                                    <p:animEffect transition="in" filter="wipe(left)">
                                      <p:cBhvr>
                                        <p:cTn id="22" dur="500"/>
                                        <p:tgtEl>
                                          <p:spTgt spid="327683">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27683">
                                            <p:txEl>
                                              <p:pRg st="4" end="4"/>
                                            </p:txEl>
                                          </p:spTgt>
                                        </p:tgtEl>
                                        <p:attrNameLst>
                                          <p:attrName>style.visibility</p:attrName>
                                        </p:attrNameLst>
                                      </p:cBhvr>
                                      <p:to>
                                        <p:strVal val="visible"/>
                                      </p:to>
                                    </p:set>
                                    <p:animEffect transition="in" filter="wipe(left)">
                                      <p:cBhvr>
                                        <p:cTn id="27" dur="500"/>
                                        <p:tgtEl>
                                          <p:spTgt spid="32768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683" grpId="0" build="p" bldLvl="2" autoUpdateAnimBg="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4674" name="Rectangle 2"/>
          <p:cNvSpPr>
            <a:spLocks noGrp="1" noChangeArrowheads="1"/>
          </p:cNvSpPr>
          <p:nvPr>
            <p:ph type="title"/>
          </p:nvPr>
        </p:nvSpPr>
        <p:spPr/>
        <p:txBody>
          <a:bodyPr/>
          <a:lstStyle/>
          <a:p>
            <a:r>
              <a:rPr lang="de-DE" altLang="de-DE"/>
              <a:t>Phonetische Ähnlichkeit</a:t>
            </a:r>
          </a:p>
        </p:txBody>
      </p:sp>
      <p:sp>
        <p:nvSpPr>
          <p:cNvPr id="284675" name="Rectangle 3"/>
          <p:cNvSpPr>
            <a:spLocks noGrp="1" noChangeArrowheads="1"/>
          </p:cNvSpPr>
          <p:nvPr>
            <p:ph type="body" idx="1"/>
          </p:nvPr>
        </p:nvSpPr>
        <p:spPr/>
        <p:txBody>
          <a:bodyPr/>
          <a:lstStyle/>
          <a:p>
            <a:pPr marL="0" indent="0" algn="just">
              <a:buFont typeface="Wingdings 2" pitchFamily="18" charset="2"/>
              <a:buNone/>
            </a:pPr>
            <a:r>
              <a:rPr lang="de-DE" altLang="de-DE">
                <a:cs typeface="Times New Roman" pitchFamily="18" charset="0"/>
              </a:rPr>
              <a:t>Sind zwei Laute phonetisch hinreichend ähnlich, stellt sich die Frage, ob es sich dabei um </a:t>
            </a:r>
            <a:r>
              <a:rPr lang="de-DE" altLang="de-DE">
                <a:solidFill>
                  <a:schemeClr val="accent2"/>
                </a:solidFill>
                <a:cs typeface="Times New Roman" pitchFamily="18" charset="0"/>
              </a:rPr>
              <a:t>fakultative oder kombinatorische Varianten</a:t>
            </a:r>
            <a:r>
              <a:rPr lang="de-DE" altLang="de-DE">
                <a:cs typeface="Times New Roman" pitchFamily="18" charset="0"/>
              </a:rPr>
              <a:t> eines Phonems handelt, oder um phonetische Reali-sierungen verschiedener Phoneme. </a:t>
            </a:r>
          </a:p>
          <a:p>
            <a:pPr marL="0" indent="0" algn="just">
              <a:buFont typeface="Wingdings 2" pitchFamily="18" charset="2"/>
              <a:buNone/>
            </a:pPr>
            <a:r>
              <a:rPr lang="de-DE" altLang="de-DE">
                <a:cs typeface="Times New Roman" pitchFamily="18" charset="0"/>
              </a:rPr>
              <a:t>Dies kann im wesentlichen auf zwei Arten geschehen: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84675">
                                            <p:txEl>
                                              <p:pRg st="0" end="0"/>
                                            </p:txEl>
                                          </p:spTgt>
                                        </p:tgtEl>
                                        <p:attrNameLst>
                                          <p:attrName>style.visibility</p:attrName>
                                        </p:attrNameLst>
                                      </p:cBhvr>
                                      <p:to>
                                        <p:strVal val="visible"/>
                                      </p:to>
                                    </p:set>
                                    <p:animEffect transition="in" filter="wipe(left)">
                                      <p:cBhvr>
                                        <p:cTn id="7" dur="500"/>
                                        <p:tgtEl>
                                          <p:spTgt spid="28467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84675">
                                            <p:txEl>
                                              <p:pRg st="1" end="1"/>
                                            </p:txEl>
                                          </p:spTgt>
                                        </p:tgtEl>
                                        <p:attrNameLst>
                                          <p:attrName>style.visibility</p:attrName>
                                        </p:attrNameLst>
                                      </p:cBhvr>
                                      <p:to>
                                        <p:strVal val="visible"/>
                                      </p:to>
                                    </p:set>
                                    <p:animEffect transition="in" filter="wipe(left)">
                                      <p:cBhvr>
                                        <p:cTn id="12" dur="500"/>
                                        <p:tgtEl>
                                          <p:spTgt spid="28467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4675" grpId="0" build="p" bldLvl="2" autoUpdateAnimBg="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5698" name="Rectangle 2"/>
          <p:cNvSpPr>
            <a:spLocks noGrp="1" noChangeArrowheads="1"/>
          </p:cNvSpPr>
          <p:nvPr>
            <p:ph type="title"/>
          </p:nvPr>
        </p:nvSpPr>
        <p:spPr/>
        <p:txBody>
          <a:bodyPr/>
          <a:lstStyle/>
          <a:p>
            <a:r>
              <a:rPr lang="de-DE" altLang="de-DE"/>
              <a:t>Minimalpaartest</a:t>
            </a:r>
          </a:p>
        </p:txBody>
      </p:sp>
      <p:sp>
        <p:nvSpPr>
          <p:cNvPr id="285699" name="Rectangle 3"/>
          <p:cNvSpPr>
            <a:spLocks noGrp="1" noChangeArrowheads="1"/>
          </p:cNvSpPr>
          <p:nvPr>
            <p:ph type="body" idx="1"/>
          </p:nvPr>
        </p:nvSpPr>
        <p:spPr/>
        <p:txBody>
          <a:bodyPr/>
          <a:lstStyle/>
          <a:p>
            <a:pPr marL="0" indent="0" algn="just">
              <a:buFont typeface="Wingdings 2" pitchFamily="18" charset="2"/>
              <a:buNone/>
            </a:pPr>
            <a:r>
              <a:rPr lang="de-DE" altLang="de-DE" dirty="0">
                <a:cs typeface="Times New Roman" pitchFamily="18" charset="0"/>
              </a:rPr>
              <a:t>Man findet Paare von sprachlichen Formen unterschiedlicher Bedeutung, die sich nur in den fraglichen Lauten </a:t>
            </a:r>
            <a:r>
              <a:rPr lang="de-DE" altLang="de-DE" dirty="0" smtClean="0">
                <a:cs typeface="Times New Roman" pitchFamily="18" charset="0"/>
              </a:rPr>
              <a:t>unter-scheiden </a:t>
            </a:r>
            <a:r>
              <a:rPr lang="de-DE" altLang="de-DE" dirty="0">
                <a:cs typeface="Times New Roman" pitchFamily="18" charset="0"/>
              </a:rPr>
              <a:t>(sog. </a:t>
            </a:r>
            <a:r>
              <a:rPr lang="de-DE" altLang="de-DE" dirty="0">
                <a:solidFill>
                  <a:schemeClr val="hlink"/>
                </a:solidFill>
                <a:cs typeface="Times New Roman" pitchFamily="18" charset="0"/>
              </a:rPr>
              <a:t>Minimalpaare</a:t>
            </a:r>
            <a:r>
              <a:rPr lang="de-DE" altLang="de-DE" dirty="0">
                <a:cs typeface="Times New Roman" pitchFamily="18" charset="0"/>
              </a:rPr>
              <a:t>). </a:t>
            </a:r>
          </a:p>
          <a:p>
            <a:pPr marL="0" indent="0" algn="just">
              <a:buFont typeface="Wingdings 2" pitchFamily="18" charset="2"/>
              <a:buNone/>
            </a:pPr>
            <a:r>
              <a:rPr lang="de-DE" altLang="de-DE" dirty="0" smtClean="0">
                <a:cs typeface="Times New Roman" pitchFamily="18" charset="0"/>
              </a:rPr>
              <a:t>Existieren </a:t>
            </a:r>
            <a:r>
              <a:rPr lang="de-DE" altLang="de-DE" dirty="0">
                <a:cs typeface="Times New Roman" pitchFamily="18" charset="0"/>
              </a:rPr>
              <a:t>solche Paare handelt es sich um Realisierungen verschiedener Phoneme. </a:t>
            </a:r>
          </a:p>
          <a:p>
            <a:pPr marL="0" indent="0" algn="just">
              <a:buFont typeface="Wingdings 2" pitchFamily="18" charset="2"/>
              <a:buNone/>
            </a:pPr>
            <a:r>
              <a:rPr lang="de-DE" altLang="de-DE" dirty="0">
                <a:cs typeface="Times New Roman" pitchFamily="18" charset="0"/>
              </a:rPr>
              <a:t>Beispiel: Die Phontypen </a:t>
            </a:r>
            <a:r>
              <a:rPr lang="de-DE" altLang="de-DE" dirty="0">
                <a:solidFill>
                  <a:srgbClr val="009999"/>
                </a:solidFill>
                <a:cs typeface="Times New Roman" pitchFamily="18" charset="0"/>
              </a:rPr>
              <a:t>[p]</a:t>
            </a:r>
            <a:r>
              <a:rPr lang="de-DE" altLang="de-DE" dirty="0">
                <a:cs typeface="Times New Roman" pitchFamily="18" charset="0"/>
              </a:rPr>
              <a:t> und </a:t>
            </a:r>
            <a:r>
              <a:rPr lang="de-DE" altLang="de-DE" dirty="0">
                <a:solidFill>
                  <a:srgbClr val="009999"/>
                </a:solidFill>
                <a:cs typeface="Times New Roman" pitchFamily="18" charset="0"/>
              </a:rPr>
              <a:t>[b]</a:t>
            </a:r>
            <a:r>
              <a:rPr lang="de-DE" altLang="de-DE" dirty="0">
                <a:cs typeface="Times New Roman" pitchFamily="18" charset="0"/>
              </a:rPr>
              <a:t> im Englischen sind hinreichend ähnlich, so dass sie Varianten eines Phonems sein könnten. Das Minimalpaar </a:t>
            </a:r>
            <a:r>
              <a:rPr lang="de-DE" altLang="de-DE" dirty="0">
                <a:solidFill>
                  <a:srgbClr val="009999"/>
                </a:solidFill>
                <a:cs typeface="Times New Roman" pitchFamily="18" charset="0"/>
              </a:rPr>
              <a:t>[</a:t>
            </a:r>
            <a:r>
              <a:rPr lang="de-DE" altLang="de-DE" dirty="0" err="1">
                <a:solidFill>
                  <a:srgbClr val="009999"/>
                </a:solidFill>
                <a:cs typeface="Times New Roman" pitchFamily="18" charset="0"/>
              </a:rPr>
              <a:t>pin</a:t>
            </a:r>
            <a:r>
              <a:rPr lang="de-DE" altLang="de-DE" dirty="0">
                <a:solidFill>
                  <a:srgbClr val="009999"/>
                </a:solidFill>
                <a:cs typeface="Times New Roman" pitchFamily="18" charset="0"/>
              </a:rPr>
              <a:t>]:[bin]</a:t>
            </a:r>
            <a:r>
              <a:rPr lang="de-DE" altLang="de-DE" dirty="0">
                <a:cs typeface="Times New Roman" pitchFamily="18" charset="0"/>
              </a:rPr>
              <a:t> zeigt jedoch, dass sie zu </a:t>
            </a:r>
            <a:r>
              <a:rPr lang="de-DE" altLang="de-DE" dirty="0" err="1" smtClean="0">
                <a:cs typeface="Times New Roman" pitchFamily="18" charset="0"/>
              </a:rPr>
              <a:t>verschiednen</a:t>
            </a:r>
            <a:r>
              <a:rPr lang="de-DE" altLang="de-DE" dirty="0" smtClean="0">
                <a:cs typeface="Times New Roman" pitchFamily="18" charset="0"/>
              </a:rPr>
              <a:t> </a:t>
            </a:r>
            <a:r>
              <a:rPr lang="de-DE" altLang="de-DE" dirty="0">
                <a:cs typeface="Times New Roman" pitchFamily="18" charset="0"/>
              </a:rPr>
              <a:t>Phonemen gehören.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85699">
                                            <p:txEl>
                                              <p:pRg st="0" end="0"/>
                                            </p:txEl>
                                          </p:spTgt>
                                        </p:tgtEl>
                                        <p:attrNameLst>
                                          <p:attrName>style.visibility</p:attrName>
                                        </p:attrNameLst>
                                      </p:cBhvr>
                                      <p:to>
                                        <p:strVal val="visible"/>
                                      </p:to>
                                    </p:set>
                                    <p:animEffect transition="in" filter="wipe(left)">
                                      <p:cBhvr>
                                        <p:cTn id="7" dur="500"/>
                                        <p:tgtEl>
                                          <p:spTgt spid="28569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85699">
                                            <p:txEl>
                                              <p:pRg st="1" end="1"/>
                                            </p:txEl>
                                          </p:spTgt>
                                        </p:tgtEl>
                                        <p:attrNameLst>
                                          <p:attrName>style.visibility</p:attrName>
                                        </p:attrNameLst>
                                      </p:cBhvr>
                                      <p:to>
                                        <p:strVal val="visible"/>
                                      </p:to>
                                    </p:set>
                                    <p:animEffect transition="in" filter="wipe(left)">
                                      <p:cBhvr>
                                        <p:cTn id="12" dur="500"/>
                                        <p:tgtEl>
                                          <p:spTgt spid="285699">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85699">
                                            <p:txEl>
                                              <p:pRg st="2" end="2"/>
                                            </p:txEl>
                                          </p:spTgt>
                                        </p:tgtEl>
                                        <p:attrNameLst>
                                          <p:attrName>style.visibility</p:attrName>
                                        </p:attrNameLst>
                                      </p:cBhvr>
                                      <p:to>
                                        <p:strVal val="visible"/>
                                      </p:to>
                                    </p:set>
                                    <p:animEffect transition="in" filter="wipe(left)">
                                      <p:cBhvr>
                                        <p:cTn id="17" dur="500"/>
                                        <p:tgtEl>
                                          <p:spTgt spid="28569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5699" grpId="0" build="p" bldLvl="2" autoUpdateAnimBg="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6722" name="Rectangle 2"/>
          <p:cNvSpPr>
            <a:spLocks noGrp="1" noChangeArrowheads="1"/>
          </p:cNvSpPr>
          <p:nvPr>
            <p:ph type="title"/>
          </p:nvPr>
        </p:nvSpPr>
        <p:spPr/>
        <p:txBody>
          <a:bodyPr/>
          <a:lstStyle/>
          <a:p>
            <a:r>
              <a:rPr lang="de-DE" altLang="de-DE"/>
              <a:t>Nicht-kontrastive Verteilung</a:t>
            </a:r>
          </a:p>
        </p:txBody>
      </p:sp>
      <p:sp>
        <p:nvSpPr>
          <p:cNvPr id="286723" name="Rectangle 3"/>
          <p:cNvSpPr>
            <a:spLocks noGrp="1" noChangeArrowheads="1"/>
          </p:cNvSpPr>
          <p:nvPr>
            <p:ph type="body" idx="1"/>
          </p:nvPr>
        </p:nvSpPr>
        <p:spPr/>
        <p:txBody>
          <a:bodyPr/>
          <a:lstStyle/>
          <a:p>
            <a:pPr marL="0" indent="0" algn="just">
              <a:buFont typeface="Wingdings 2" pitchFamily="18" charset="2"/>
              <a:buNone/>
            </a:pPr>
            <a:r>
              <a:rPr lang="de-DE" altLang="de-DE" dirty="0">
                <a:cs typeface="Times New Roman" pitchFamily="18" charset="0"/>
              </a:rPr>
              <a:t>Man zeigt, dass die Laute in keiner Umgebung in Opposition stehen können, d.h. nicht-kontrastiv verteilt und somit Varianten desselben Phonems sind. </a:t>
            </a:r>
          </a:p>
          <a:p>
            <a:pPr marL="0" indent="0" algn="just">
              <a:buFont typeface="Wingdings 2" pitchFamily="18" charset="2"/>
              <a:buNone/>
            </a:pPr>
            <a:r>
              <a:rPr lang="de-DE" altLang="de-DE" dirty="0">
                <a:cs typeface="Times New Roman" pitchFamily="18" charset="0"/>
              </a:rPr>
              <a:t>Beispiel: Die Phontypen </a:t>
            </a:r>
            <a:r>
              <a:rPr lang="de-DE" altLang="de-DE" dirty="0" smtClean="0">
                <a:solidFill>
                  <a:srgbClr val="009999"/>
                </a:solidFill>
                <a:cs typeface="Times New Roman" pitchFamily="18" charset="0"/>
              </a:rPr>
              <a:t>[ç]</a:t>
            </a:r>
            <a:r>
              <a:rPr lang="de-DE" altLang="de-DE" dirty="0" smtClean="0">
                <a:cs typeface="Times New Roman" pitchFamily="18" charset="0"/>
              </a:rPr>
              <a:t> </a:t>
            </a:r>
            <a:r>
              <a:rPr lang="de-DE" altLang="de-DE" dirty="0">
                <a:cs typeface="Times New Roman" pitchFamily="18" charset="0"/>
              </a:rPr>
              <a:t>und </a:t>
            </a:r>
            <a:r>
              <a:rPr lang="de-DE" altLang="de-DE" dirty="0">
                <a:solidFill>
                  <a:srgbClr val="009999"/>
                </a:solidFill>
                <a:cs typeface="Times New Roman" pitchFamily="18" charset="0"/>
              </a:rPr>
              <a:t>[x]</a:t>
            </a:r>
            <a:r>
              <a:rPr lang="de-DE" altLang="de-DE" dirty="0">
                <a:cs typeface="Times New Roman" pitchFamily="18" charset="0"/>
              </a:rPr>
              <a:t> im Standarddeutschen sind komplementär verteilt und somit kombinatorische Varianten eines Phonems (</a:t>
            </a:r>
            <a:r>
              <a:rPr lang="de-DE" altLang="de-DE" dirty="0">
                <a:solidFill>
                  <a:srgbClr val="009999"/>
                </a:solidFill>
                <a:cs typeface="Times New Roman" pitchFamily="18" charset="0"/>
              </a:rPr>
              <a:t>/x/</a:t>
            </a:r>
            <a:r>
              <a:rPr lang="de-DE" altLang="de-DE" dirty="0">
                <a:cs typeface="Times New Roman"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86723">
                                            <p:txEl>
                                              <p:pRg st="0" end="0"/>
                                            </p:txEl>
                                          </p:spTgt>
                                        </p:tgtEl>
                                        <p:attrNameLst>
                                          <p:attrName>style.visibility</p:attrName>
                                        </p:attrNameLst>
                                      </p:cBhvr>
                                      <p:to>
                                        <p:strVal val="visible"/>
                                      </p:to>
                                    </p:set>
                                    <p:animEffect transition="in" filter="wipe(left)">
                                      <p:cBhvr>
                                        <p:cTn id="7" dur="500"/>
                                        <p:tgtEl>
                                          <p:spTgt spid="28672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86723">
                                            <p:txEl>
                                              <p:pRg st="1" end="1"/>
                                            </p:txEl>
                                          </p:spTgt>
                                        </p:tgtEl>
                                        <p:attrNameLst>
                                          <p:attrName>style.visibility</p:attrName>
                                        </p:attrNameLst>
                                      </p:cBhvr>
                                      <p:to>
                                        <p:strVal val="visible"/>
                                      </p:to>
                                    </p:set>
                                    <p:animEffect transition="in" filter="wipe(left)">
                                      <p:cBhvr>
                                        <p:cTn id="12" dur="500"/>
                                        <p:tgtEl>
                                          <p:spTgt spid="28672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23" grpId="0" build="p" bldLvl="2" autoUpdateAnimBg="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7746" name="Rectangle 2"/>
          <p:cNvSpPr>
            <a:spLocks noGrp="1" noChangeArrowheads="1"/>
          </p:cNvSpPr>
          <p:nvPr>
            <p:ph type="title"/>
          </p:nvPr>
        </p:nvSpPr>
        <p:spPr/>
        <p:txBody>
          <a:bodyPr/>
          <a:lstStyle/>
          <a:p>
            <a:r>
              <a:rPr lang="de-DE" altLang="de-DE"/>
              <a:t>Präliminarien</a:t>
            </a:r>
          </a:p>
        </p:txBody>
      </p:sp>
      <p:sp>
        <p:nvSpPr>
          <p:cNvPr id="287747" name="Rectangle 3"/>
          <p:cNvSpPr>
            <a:spLocks noGrp="1" noChangeArrowheads="1"/>
          </p:cNvSpPr>
          <p:nvPr>
            <p:ph type="body" idx="1"/>
          </p:nvPr>
        </p:nvSpPr>
        <p:spPr/>
        <p:txBody>
          <a:bodyPr/>
          <a:lstStyle/>
          <a:p>
            <a:pPr marL="0" indent="0" algn="just">
              <a:buFont typeface="Wingdings 2" pitchFamily="18" charset="2"/>
              <a:buNone/>
            </a:pPr>
            <a:r>
              <a:rPr lang="de-DE" altLang="de-DE">
                <a:cs typeface="Times New Roman" pitchFamily="18" charset="0"/>
              </a:rPr>
              <a:t>Vor der eigentlichen Analyse müssen einige Vorarbeiten verrichtet werden. Diese bestehen aus folgenden Verfahren:</a:t>
            </a:r>
          </a:p>
          <a:p>
            <a:pPr marL="952500" lvl="1" indent="-479425" algn="just"/>
            <a:r>
              <a:rPr lang="de-DE" altLang="de-DE">
                <a:cs typeface="Times New Roman" pitchFamily="18" charset="0"/>
              </a:rPr>
              <a:t>Aufzeichnung der Sprachdaten</a:t>
            </a:r>
          </a:p>
          <a:p>
            <a:pPr marL="952500" lvl="1" indent="-479425" algn="just"/>
            <a:r>
              <a:rPr lang="de-DE" altLang="de-DE">
                <a:cs typeface="Times New Roman" pitchFamily="18" charset="0"/>
              </a:rPr>
              <a:t>Erstellen einer Lauttabelle</a:t>
            </a:r>
          </a:p>
          <a:p>
            <a:pPr marL="952500" lvl="1" indent="-479425" algn="just"/>
            <a:r>
              <a:rPr lang="de-DE" altLang="de-DE">
                <a:cs typeface="Times New Roman" pitchFamily="18" charset="0"/>
              </a:rPr>
              <a:t>Auflisten der "verdächtigen" Lautpaare</a:t>
            </a:r>
          </a:p>
          <a:p>
            <a:pPr marL="952500" lvl="1" indent="-479425" algn="just"/>
            <a:r>
              <a:rPr lang="de-DE" altLang="de-DE">
                <a:cs typeface="Times New Roman" pitchFamily="18" charset="0"/>
              </a:rPr>
              <a:t>Auflisten der unproblematischen Laute.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87747">
                                            <p:txEl>
                                              <p:pRg st="0" end="0"/>
                                            </p:txEl>
                                          </p:spTgt>
                                        </p:tgtEl>
                                        <p:attrNameLst>
                                          <p:attrName>style.visibility</p:attrName>
                                        </p:attrNameLst>
                                      </p:cBhvr>
                                      <p:to>
                                        <p:strVal val="visible"/>
                                      </p:to>
                                    </p:set>
                                    <p:animEffect transition="in" filter="wipe(left)">
                                      <p:cBhvr>
                                        <p:cTn id="7" dur="500"/>
                                        <p:tgtEl>
                                          <p:spTgt spid="28774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87747">
                                            <p:txEl>
                                              <p:pRg st="1" end="1"/>
                                            </p:txEl>
                                          </p:spTgt>
                                        </p:tgtEl>
                                        <p:attrNameLst>
                                          <p:attrName>style.visibility</p:attrName>
                                        </p:attrNameLst>
                                      </p:cBhvr>
                                      <p:to>
                                        <p:strVal val="visible"/>
                                      </p:to>
                                    </p:set>
                                    <p:animEffect transition="in" filter="wipe(left)">
                                      <p:cBhvr>
                                        <p:cTn id="12" dur="500"/>
                                        <p:tgtEl>
                                          <p:spTgt spid="287747">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87747">
                                            <p:txEl>
                                              <p:pRg st="2" end="2"/>
                                            </p:txEl>
                                          </p:spTgt>
                                        </p:tgtEl>
                                        <p:attrNameLst>
                                          <p:attrName>style.visibility</p:attrName>
                                        </p:attrNameLst>
                                      </p:cBhvr>
                                      <p:to>
                                        <p:strVal val="visible"/>
                                      </p:to>
                                    </p:set>
                                    <p:animEffect transition="in" filter="wipe(left)">
                                      <p:cBhvr>
                                        <p:cTn id="17" dur="500"/>
                                        <p:tgtEl>
                                          <p:spTgt spid="287747">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287747">
                                            <p:txEl>
                                              <p:pRg st="3" end="3"/>
                                            </p:txEl>
                                          </p:spTgt>
                                        </p:tgtEl>
                                        <p:attrNameLst>
                                          <p:attrName>style.visibility</p:attrName>
                                        </p:attrNameLst>
                                      </p:cBhvr>
                                      <p:to>
                                        <p:strVal val="visible"/>
                                      </p:to>
                                    </p:set>
                                    <p:animEffect transition="in" filter="wipe(left)">
                                      <p:cBhvr>
                                        <p:cTn id="22" dur="500"/>
                                        <p:tgtEl>
                                          <p:spTgt spid="287747">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287747">
                                            <p:txEl>
                                              <p:pRg st="4" end="4"/>
                                            </p:txEl>
                                          </p:spTgt>
                                        </p:tgtEl>
                                        <p:attrNameLst>
                                          <p:attrName>style.visibility</p:attrName>
                                        </p:attrNameLst>
                                      </p:cBhvr>
                                      <p:to>
                                        <p:strVal val="visible"/>
                                      </p:to>
                                    </p:set>
                                    <p:animEffect transition="in" filter="wipe(left)">
                                      <p:cBhvr>
                                        <p:cTn id="27" dur="500"/>
                                        <p:tgtEl>
                                          <p:spTgt spid="28774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7747" grpId="0" build="p" bldLvl="2" autoUpdateAnimBg="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8770" name="Rectangle 2"/>
          <p:cNvSpPr>
            <a:spLocks noGrp="1" noChangeArrowheads="1"/>
          </p:cNvSpPr>
          <p:nvPr>
            <p:ph type="title"/>
          </p:nvPr>
        </p:nvSpPr>
        <p:spPr/>
        <p:txBody>
          <a:bodyPr/>
          <a:lstStyle/>
          <a:p>
            <a:r>
              <a:rPr lang="de-DE" altLang="de-DE"/>
              <a:t>Aufzeichnung der Sprachdaten</a:t>
            </a:r>
          </a:p>
        </p:txBody>
      </p:sp>
      <p:sp>
        <p:nvSpPr>
          <p:cNvPr id="288771" name="Rectangle 3"/>
          <p:cNvSpPr>
            <a:spLocks noGrp="1" noChangeArrowheads="1"/>
          </p:cNvSpPr>
          <p:nvPr>
            <p:ph type="body" idx="1"/>
          </p:nvPr>
        </p:nvSpPr>
        <p:spPr/>
        <p:txBody>
          <a:bodyPr/>
          <a:lstStyle/>
          <a:p>
            <a:pPr marL="0" indent="0" algn="just">
              <a:buFont typeface="Wingdings 2" pitchFamily="18" charset="2"/>
              <a:buNone/>
            </a:pPr>
            <a:r>
              <a:rPr lang="de-DE" altLang="de-DE" sz="2800">
                <a:solidFill>
                  <a:srgbClr val="0066FF"/>
                </a:solidFill>
                <a:cs typeface="Times New Roman" pitchFamily="18" charset="0"/>
              </a:rPr>
              <a:t>Zeichne mithilfe des phonetischen Alphabets die zu bearbeitende Sprache so genau wie möglich auf.</a:t>
            </a:r>
          </a:p>
          <a:p>
            <a:pPr marL="0" indent="0" algn="just">
              <a:buFont typeface="Wingdings 2" pitchFamily="18" charset="2"/>
              <a:buNone/>
            </a:pPr>
            <a:r>
              <a:rPr lang="de-DE" altLang="de-DE">
                <a:cs typeface="Times New Roman" pitchFamily="18" charset="0"/>
              </a:rPr>
              <a:t>Diese Vorarbeit ist erforderlich, wenn man tatsächlich Feldarbeit betreibt. In den folgenden Beispielen wird von der Annahme ausgegangen, dass in ausreichendem Umfang phonetische Daten für eine phonologische Analyse vorliegen. Als Beispiele werden “Dialekte” einer hypothetischen Sprache namens </a:t>
            </a:r>
            <a:r>
              <a:rPr lang="de-DE" altLang="de-DE" i="1">
                <a:cs typeface="Times New Roman" pitchFamily="18" charset="0"/>
              </a:rPr>
              <a:t>Kalaba</a:t>
            </a:r>
            <a:r>
              <a:rPr lang="de-DE" altLang="de-DE">
                <a:cs typeface="Times New Roman" pitchFamily="18" charset="0"/>
              </a:rPr>
              <a:t> herangezogen.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88771">
                                            <p:txEl>
                                              <p:pRg st="0" end="0"/>
                                            </p:txEl>
                                          </p:spTgt>
                                        </p:tgtEl>
                                        <p:attrNameLst>
                                          <p:attrName>style.visibility</p:attrName>
                                        </p:attrNameLst>
                                      </p:cBhvr>
                                      <p:to>
                                        <p:strVal val="visible"/>
                                      </p:to>
                                    </p:set>
                                    <p:animEffect transition="in" filter="wipe(left)">
                                      <p:cBhvr>
                                        <p:cTn id="7" dur="500"/>
                                        <p:tgtEl>
                                          <p:spTgt spid="28877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88771">
                                            <p:txEl>
                                              <p:pRg st="1" end="1"/>
                                            </p:txEl>
                                          </p:spTgt>
                                        </p:tgtEl>
                                        <p:attrNameLst>
                                          <p:attrName>style.visibility</p:attrName>
                                        </p:attrNameLst>
                                      </p:cBhvr>
                                      <p:to>
                                        <p:strVal val="visible"/>
                                      </p:to>
                                    </p:set>
                                    <p:animEffect transition="in" filter="wipe(left)">
                                      <p:cBhvr>
                                        <p:cTn id="12" dur="500"/>
                                        <p:tgtEl>
                                          <p:spTgt spid="28877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8771" grpId="0" build="p" bldLvl="2" autoUpdateAnimBg="0"/>
    </p:bldLst>
  </p:timing>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PRESENTER" val="32d484cf3354310cf5ab535623325c026d930cd"/>
</p:tagLst>
</file>

<file path=ppt/theme/theme1.xml><?xml version="1.0" encoding="utf-8"?>
<a:theme xmlns:a="http://schemas.openxmlformats.org/drawingml/2006/main" name="Transkription">
  <a:themeElements>
    <a:clrScheme name="">
      <a:dk1>
        <a:srgbClr val="000000"/>
      </a:dk1>
      <a:lt1>
        <a:srgbClr val="FFFFFF"/>
      </a:lt1>
      <a:dk2>
        <a:srgbClr val="660033"/>
      </a:dk2>
      <a:lt2>
        <a:srgbClr val="969696"/>
      </a:lt2>
      <a:accent1>
        <a:srgbClr val="FFFFFF"/>
      </a:accent1>
      <a:accent2>
        <a:srgbClr val="CC3300"/>
      </a:accent2>
      <a:accent3>
        <a:srgbClr val="FFFFFF"/>
      </a:accent3>
      <a:accent4>
        <a:srgbClr val="000000"/>
      </a:accent4>
      <a:accent5>
        <a:srgbClr val="FFFFFF"/>
      </a:accent5>
      <a:accent6>
        <a:srgbClr val="B92D00"/>
      </a:accent6>
      <a:hlink>
        <a:srgbClr val="FF3300"/>
      </a:hlink>
      <a:folHlink>
        <a:srgbClr val="FF7C80"/>
      </a:folHlink>
    </a:clrScheme>
    <a:fontScheme name="Transkription">
      <a:majorFont>
        <a:latin typeface="Tahoma"/>
        <a:ea typeface=""/>
        <a:cs typeface=""/>
      </a:majorFont>
      <a:minorFont>
        <a:latin typeface="Tahoma"/>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sq"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1" lang="en-US" altLang="de-DE" sz="2400" b="0" i="0" u="none" strike="noStrike" cap="none" normalizeH="0" baseline="0" smtClean="0">
            <a:ln>
              <a:noFill/>
            </a:ln>
            <a:solidFill>
              <a:schemeClr val="tx1"/>
            </a:solidFill>
            <a:effectLst>
              <a:outerShdw blurRad="38100" dist="38100" dir="2700000" algn="tl">
                <a:srgbClr val="000000">
                  <a:alpha val="43137"/>
                </a:srgbClr>
              </a:outerShdw>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38100" cap="sq"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1" lang="en-US" altLang="de-DE" sz="2400" b="0" i="0" u="none" strike="noStrike" cap="none" normalizeH="0" baseline="0" smtClean="0">
            <a:ln>
              <a:noFill/>
            </a:ln>
            <a:solidFill>
              <a:schemeClr val="tx1"/>
            </a:solidFill>
            <a:effectLst>
              <a:outerShdw blurRad="38100" dist="38100" dir="2700000" algn="tl">
                <a:srgbClr val="000000">
                  <a:alpha val="43137"/>
                </a:srgbClr>
              </a:outerShdw>
            </a:effectLst>
            <a:latin typeface="Times New Roman" pitchFamily="18" charset="0"/>
          </a:defRPr>
        </a:defPPr>
      </a:lstStyle>
    </a:lnDef>
  </a:objectDefaults>
  <a:extraClrSchemeLst>
    <a:extraClrScheme>
      <a:clrScheme name="Transkription 1">
        <a:dk1>
          <a:srgbClr val="000000"/>
        </a:dk1>
        <a:lt1>
          <a:srgbClr val="FFFFFF"/>
        </a:lt1>
        <a:dk2>
          <a:srgbClr val="0066CC"/>
        </a:dk2>
        <a:lt2>
          <a:srgbClr val="CBCBCB"/>
        </a:lt2>
        <a:accent1>
          <a:srgbClr val="00CCFF"/>
        </a:accent1>
        <a:accent2>
          <a:srgbClr val="00FFCC"/>
        </a:accent2>
        <a:accent3>
          <a:srgbClr val="AAB8E2"/>
        </a:accent3>
        <a:accent4>
          <a:srgbClr val="DADADA"/>
        </a:accent4>
        <a:accent5>
          <a:srgbClr val="AAE2FF"/>
        </a:accent5>
        <a:accent6>
          <a:srgbClr val="00E7B9"/>
        </a:accent6>
        <a:hlink>
          <a:srgbClr val="FF3300"/>
        </a:hlink>
        <a:folHlink>
          <a:srgbClr val="FF7C80"/>
        </a:folHlink>
      </a:clrScheme>
      <a:clrMap bg1="dk2" tx1="lt1" bg2="dk1" tx2="lt2" accent1="accent1" accent2="accent2" accent3="accent3" accent4="accent4" accent5="accent5" accent6="accent6" hlink="hlink" folHlink="folHlink"/>
    </a:extraClrScheme>
    <a:extraClrScheme>
      <a:clrScheme name="Transkription 2">
        <a:dk1>
          <a:srgbClr val="000000"/>
        </a:dk1>
        <a:lt1>
          <a:srgbClr val="FFFFFF"/>
        </a:lt1>
        <a:dk2>
          <a:srgbClr val="000000"/>
        </a:dk2>
        <a:lt2>
          <a:srgbClr val="868686"/>
        </a:lt2>
        <a:accent1>
          <a:srgbClr val="3366FF"/>
        </a:accent1>
        <a:accent2>
          <a:srgbClr val="009900"/>
        </a:accent2>
        <a:accent3>
          <a:srgbClr val="FFFFFF"/>
        </a:accent3>
        <a:accent4>
          <a:srgbClr val="000000"/>
        </a:accent4>
        <a:accent5>
          <a:srgbClr val="ADB8FF"/>
        </a:accent5>
        <a:accent6>
          <a:srgbClr val="008A00"/>
        </a:accent6>
        <a:hlink>
          <a:srgbClr val="FF0033"/>
        </a:hlink>
        <a:folHlink>
          <a:srgbClr val="CCCCCC"/>
        </a:folHlink>
      </a:clrScheme>
      <a:clrMap bg1="lt1" tx1="dk1" bg2="lt2" tx2="dk2" accent1="accent1" accent2="accent2" accent3="accent3" accent4="accent4" accent5="accent5" accent6="accent6" hlink="hlink" folHlink="folHlink"/>
    </a:extraClrScheme>
    <a:extraClrScheme>
      <a:clrScheme name="Transkription 3">
        <a:dk1>
          <a:srgbClr val="000000"/>
        </a:dk1>
        <a:lt1>
          <a:srgbClr val="FFFFFF"/>
        </a:lt1>
        <a:dk2>
          <a:srgbClr val="000000"/>
        </a:dk2>
        <a:lt2>
          <a:srgbClr val="868686"/>
        </a:lt2>
        <a:accent1>
          <a:srgbClr val="EAEAEA"/>
        </a:accent1>
        <a:accent2>
          <a:srgbClr val="5F5F5F"/>
        </a:accent2>
        <a:accent3>
          <a:srgbClr val="FFFFFF"/>
        </a:accent3>
        <a:accent4>
          <a:srgbClr val="000000"/>
        </a:accent4>
        <a:accent5>
          <a:srgbClr val="F3F3F3"/>
        </a:accent5>
        <a:accent6>
          <a:srgbClr val="555555"/>
        </a:accent6>
        <a:hlink>
          <a:srgbClr val="969696"/>
        </a:hlink>
        <a:folHlink>
          <a:srgbClr val="CBCBCB"/>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Phonetik</Template>
  <TotalTime>0</TotalTime>
  <Words>1992</Words>
  <Application>Microsoft Office PowerPoint</Application>
  <PresentationFormat>Bildschirmpräsentation (4:3)</PresentationFormat>
  <Paragraphs>387</Paragraphs>
  <Slides>47</Slides>
  <Notes>47</Notes>
  <HiddenSlides>0</HiddenSlides>
  <MMClips>0</MMClips>
  <ScaleCrop>false</ScaleCrop>
  <HeadingPairs>
    <vt:vector size="6" baseType="variant">
      <vt:variant>
        <vt:lpstr>Verwendete Schriftarten</vt:lpstr>
      </vt:variant>
      <vt:variant>
        <vt:i4>11</vt:i4>
      </vt:variant>
      <vt:variant>
        <vt:lpstr>Design</vt:lpstr>
      </vt:variant>
      <vt:variant>
        <vt:i4>1</vt:i4>
      </vt:variant>
      <vt:variant>
        <vt:lpstr>Folientitel</vt:lpstr>
      </vt:variant>
      <vt:variant>
        <vt:i4>47</vt:i4>
      </vt:variant>
    </vt:vector>
  </HeadingPairs>
  <TitlesOfParts>
    <vt:vector size="59" baseType="lpstr">
      <vt:lpstr>Times New Roman</vt:lpstr>
      <vt:lpstr>Tahoma</vt:lpstr>
      <vt:lpstr>Wingdings 2</vt:lpstr>
      <vt:lpstr>Wingdings 3</vt:lpstr>
      <vt:lpstr>Wingdings</vt:lpstr>
      <vt:lpstr>Arial</vt:lpstr>
      <vt:lpstr>SILSophia IPA93</vt:lpstr>
      <vt:lpstr>SILDoulos IPA93</vt:lpstr>
      <vt:lpstr>Symbol</vt:lpstr>
      <vt:lpstr>SILDoulosIPA</vt:lpstr>
      <vt:lpstr>PhonSymbol</vt:lpstr>
      <vt:lpstr>Transkription</vt:lpstr>
      <vt:lpstr>Einführung in die  Phonetik und Phonologie</vt:lpstr>
      <vt:lpstr>Phonem als Klasse von Phontypen</vt:lpstr>
      <vt:lpstr>Kriterien</vt:lpstr>
      <vt:lpstr>Phonetische Ähnlichkeit</vt:lpstr>
      <vt:lpstr>Phonetische Ähnlichkeit</vt:lpstr>
      <vt:lpstr>Minimalpaartest</vt:lpstr>
      <vt:lpstr>Nicht-kontrastive Verteilung</vt:lpstr>
      <vt:lpstr>Präliminarien</vt:lpstr>
      <vt:lpstr>Aufzeichnung der Sprachdaten</vt:lpstr>
      <vt:lpstr>Aufzeichnung der Sprachdaten</vt:lpstr>
      <vt:lpstr>Organisation der Daten</vt:lpstr>
      <vt:lpstr>Organisation der Daten</vt:lpstr>
      <vt:lpstr>Analyseverfahren</vt:lpstr>
      <vt:lpstr>Analyseverfahren 1a</vt:lpstr>
      <vt:lpstr>Analyseverfahren 1a: Beispiel</vt:lpstr>
      <vt:lpstr>Analyseverfahren 1a: Beispiel</vt:lpstr>
      <vt:lpstr>Ungelöste Fälle</vt:lpstr>
      <vt:lpstr>Analyseverfahren 1a: Aufgabe 1</vt:lpstr>
      <vt:lpstr>Analyseverfahren 1a: Aufgabe 1</vt:lpstr>
      <vt:lpstr>Analyseverfahren 1a: Aufgabe 1</vt:lpstr>
      <vt:lpstr>Analyseverfahren 1a: Aufgabe 1</vt:lpstr>
      <vt:lpstr>Analyseverfahren 1a: Beispiel</vt:lpstr>
      <vt:lpstr>Analyseverfahren 1b</vt:lpstr>
      <vt:lpstr>Analyseverfahren 1b</vt:lpstr>
      <vt:lpstr>Analyseverfahren 1b</vt:lpstr>
      <vt:lpstr>Analyseverfahren 1b</vt:lpstr>
      <vt:lpstr>Analyseverfahren 1b</vt:lpstr>
      <vt:lpstr>Analyseverfahren 1b</vt:lpstr>
      <vt:lpstr>Analyseverfahren 1b: analoge Umgebungen</vt:lpstr>
      <vt:lpstr>Analyseverfahren 1b: analoge Umgebungen</vt:lpstr>
      <vt:lpstr>Analyseverfahren 1b: analoge Umgebungen</vt:lpstr>
      <vt:lpstr>Analyseverfahren 1b: analoge Umgebungen</vt:lpstr>
      <vt:lpstr>Analyseverfahren 1b: analoge Umgebungen</vt:lpstr>
      <vt:lpstr>Analyseverfahren 1b: analoge Umgebungen</vt:lpstr>
      <vt:lpstr>Analyseverfahren 1b: analoge Umgebungen</vt:lpstr>
      <vt:lpstr>Analyseverfahren 1b: analoge Umgebungen</vt:lpstr>
      <vt:lpstr>Analyseverfahren 2: Vereinigung</vt:lpstr>
      <vt:lpstr>Analyseverfahren 2: Vereinigung</vt:lpstr>
      <vt:lpstr>Analyseverfahren 2: Vereinigung</vt:lpstr>
      <vt:lpstr>Analyseverfahren 2: Vereinigung</vt:lpstr>
      <vt:lpstr>Analyseverfahren 2: Vereinigung</vt:lpstr>
      <vt:lpstr>Analyseverfahren 2: Vereinigung</vt:lpstr>
      <vt:lpstr>Analyseverfahren 2: Vereinigung</vt:lpstr>
      <vt:lpstr>Analyseverfahren 2: Vereinigung</vt:lpstr>
      <vt:lpstr>Analyseverfahren 2: Vereinigung</vt:lpstr>
      <vt:lpstr>Zusammenfassende Beschreibung</vt:lpstr>
      <vt:lpstr>Zusammenfassende Beschreibung</vt:lpstr>
    </vt:vector>
  </TitlesOfParts>
  <Company>Universität Bremen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Phonetik und Phonologie</dc:title>
  <dc:subject>Der Artikulationsprozess: Teil 2</dc:subject>
  <dc:creator>Karl Heinz Wagner</dc:creator>
  <cp:lastModifiedBy>Karl Heinz Wagner</cp:lastModifiedBy>
  <cp:revision>129</cp:revision>
  <dcterms:created xsi:type="dcterms:W3CDTF">1999-04-14T06:21:57Z</dcterms:created>
  <dcterms:modified xsi:type="dcterms:W3CDTF">2016-01-06T17:18:32Z</dcterms:modified>
</cp:coreProperties>
</file>