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14"/>
  </p:notesMasterIdLst>
  <p:handoutMasterIdLst>
    <p:handoutMasterId r:id="rId15"/>
  </p:handoutMasterIdLst>
  <p:sldIdLst>
    <p:sldId id="256" r:id="rId2"/>
    <p:sldId id="430" r:id="rId3"/>
    <p:sldId id="431" r:id="rId4"/>
    <p:sldId id="432" r:id="rId5"/>
    <p:sldId id="433" r:id="rId6"/>
    <p:sldId id="434" r:id="rId7"/>
    <p:sldId id="435" r:id="rId8"/>
    <p:sldId id="436" r:id="rId9"/>
    <p:sldId id="441" r:id="rId10"/>
    <p:sldId id="440" r:id="rId11"/>
    <p:sldId id="442" r:id="rId12"/>
    <p:sldId id="443" r:id="rId13"/>
  </p:sldIdLst>
  <p:sldSz cx="9144000" cy="6858000" type="screen4x3"/>
  <p:notesSz cx="6746875" cy="9913938"/>
  <p:custDataLst>
    <p:tags r:id="rId16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99"/>
    <a:srgbClr val="FFFEA8"/>
    <a:srgbClr val="FFFFCC"/>
    <a:srgbClr val="CC3300"/>
    <a:srgbClr val="FFCC99"/>
    <a:srgbClr val="0066FF"/>
    <a:srgbClr val="66CCFF"/>
    <a:srgbClr val="FF7D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13" autoAdjust="0"/>
  </p:normalViewPr>
  <p:slideViewPr>
    <p:cSldViewPr snapToGrid="0">
      <p:cViewPr varScale="1">
        <p:scale>
          <a:sx n="122" d="100"/>
          <a:sy n="122" d="100"/>
        </p:scale>
        <p:origin x="-11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-1860" y="-90"/>
      </p:cViewPr>
      <p:guideLst>
        <p:guide orient="horz" pos="3122"/>
        <p:guide pos="21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417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0" sz="1200">
                <a:effectLst/>
              </a:defRPr>
            </a:lvl1pPr>
          </a:lstStyle>
          <a:p>
            <a:r>
              <a:rPr lang="de-DE" altLang="de-DE"/>
              <a:t>Karl Heinz Wagner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2700" y="0"/>
            <a:ext cx="292417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/>
              </a:defRPr>
            </a:lvl1pPr>
          </a:lstStyle>
          <a:p>
            <a:endParaRPr lang="de-DE" altLang="de-DE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8638"/>
            <a:ext cx="292417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0" sz="1200">
                <a:effectLst/>
              </a:defRPr>
            </a:lvl1pPr>
          </a:lstStyle>
          <a:p>
            <a:r>
              <a:rPr lang="de-DE" altLang="de-DE"/>
              <a:t>Phonologie Phonembegriff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2700" y="9418638"/>
            <a:ext cx="292417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/>
              </a:defRPr>
            </a:lvl1pPr>
          </a:lstStyle>
          <a:p>
            <a:fld id="{EAF1942D-7027-4808-8D22-39C73D7E64C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45713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417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</a:defRPr>
            </a:lvl1pPr>
          </a:lstStyle>
          <a:p>
            <a:endParaRPr lang="de-DE" altLang="de-DE"/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417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endParaRPr lang="de-DE" altLang="de-DE"/>
          </a:p>
        </p:txBody>
      </p:sp>
      <p:sp>
        <p:nvSpPr>
          <p:cNvPr id="3512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95350" y="742950"/>
            <a:ext cx="4956175" cy="3717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512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708525"/>
            <a:ext cx="5397500" cy="446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3512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7050"/>
            <a:ext cx="292417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</a:defRPr>
            </a:lvl1pPr>
          </a:lstStyle>
          <a:p>
            <a:endParaRPr lang="de-DE" altLang="de-DE"/>
          </a:p>
        </p:txBody>
      </p:sp>
      <p:sp>
        <p:nvSpPr>
          <p:cNvPr id="3512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417050"/>
            <a:ext cx="292417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fld id="{A0040169-9FCB-40E7-9B74-57F7AFB8045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51998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2B8FD4-F302-4D2A-9141-33455502ED61}" type="slidenum">
              <a:rPr lang="de-DE" altLang="de-DE"/>
              <a:pPr/>
              <a:t>1</a:t>
            </a:fld>
            <a:endParaRPr lang="de-DE" altLang="de-DE"/>
          </a:p>
        </p:txBody>
      </p:sp>
      <p:sp>
        <p:nvSpPr>
          <p:cNvPr id="3522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5335B0-0E77-4A52-AE64-7B8FA53BED19}" type="slidenum">
              <a:rPr lang="de-DE" altLang="de-DE"/>
              <a:pPr/>
              <a:t>10</a:t>
            </a:fld>
            <a:endParaRPr lang="de-DE" altLang="de-DE"/>
          </a:p>
        </p:txBody>
      </p:sp>
      <p:sp>
        <p:nvSpPr>
          <p:cNvPr id="3614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17A123-606F-4F4F-829B-2AEF0A5FA47E}" type="slidenum">
              <a:rPr lang="de-DE" altLang="de-DE"/>
              <a:pPr/>
              <a:t>11</a:t>
            </a:fld>
            <a:endParaRPr lang="de-DE" altLang="de-DE"/>
          </a:p>
        </p:txBody>
      </p:sp>
      <p:sp>
        <p:nvSpPr>
          <p:cNvPr id="3624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45CC4A-EF43-49E8-B369-F68EE9BADC29}" type="slidenum">
              <a:rPr lang="de-DE" altLang="de-DE"/>
              <a:pPr/>
              <a:t>12</a:t>
            </a:fld>
            <a:endParaRPr lang="de-DE" altLang="de-DE"/>
          </a:p>
        </p:txBody>
      </p:sp>
      <p:sp>
        <p:nvSpPr>
          <p:cNvPr id="3635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872B7D-9233-4694-A414-B1B4D37C9B10}" type="slidenum">
              <a:rPr lang="de-DE" altLang="de-DE"/>
              <a:pPr/>
              <a:t>2</a:t>
            </a:fld>
            <a:endParaRPr lang="de-DE" altLang="de-DE"/>
          </a:p>
        </p:txBody>
      </p:sp>
      <p:sp>
        <p:nvSpPr>
          <p:cNvPr id="3532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C8C4B1-0D6E-4610-8123-FDEB149430A7}" type="slidenum">
              <a:rPr lang="de-DE" altLang="de-DE"/>
              <a:pPr/>
              <a:t>3</a:t>
            </a:fld>
            <a:endParaRPr lang="de-DE" altLang="de-DE"/>
          </a:p>
        </p:txBody>
      </p:sp>
      <p:sp>
        <p:nvSpPr>
          <p:cNvPr id="3543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418368-94BA-4BFF-B217-1C7429E1F877}" type="slidenum">
              <a:rPr lang="de-DE" altLang="de-DE"/>
              <a:pPr/>
              <a:t>4</a:t>
            </a:fld>
            <a:endParaRPr lang="de-DE" altLang="de-DE"/>
          </a:p>
        </p:txBody>
      </p:sp>
      <p:sp>
        <p:nvSpPr>
          <p:cNvPr id="3553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5F8016-D70B-436E-92E3-29961E37DE51}" type="slidenum">
              <a:rPr lang="de-DE" altLang="de-DE"/>
              <a:pPr/>
              <a:t>5</a:t>
            </a:fld>
            <a:endParaRPr lang="de-DE" altLang="de-DE"/>
          </a:p>
        </p:txBody>
      </p:sp>
      <p:sp>
        <p:nvSpPr>
          <p:cNvPr id="3563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EA435D-946D-4922-A4D8-3EC7A09AB9AB}" type="slidenum">
              <a:rPr lang="de-DE" altLang="de-DE"/>
              <a:pPr/>
              <a:t>6</a:t>
            </a:fld>
            <a:endParaRPr lang="de-DE" altLang="de-DE"/>
          </a:p>
        </p:txBody>
      </p:sp>
      <p:sp>
        <p:nvSpPr>
          <p:cNvPr id="3573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7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07D0C1-1A27-4D0D-9CB9-D1743616586E}" type="slidenum">
              <a:rPr lang="de-DE" altLang="de-DE"/>
              <a:pPr/>
              <a:t>7</a:t>
            </a:fld>
            <a:endParaRPr lang="de-DE" altLang="de-DE"/>
          </a:p>
        </p:txBody>
      </p:sp>
      <p:sp>
        <p:nvSpPr>
          <p:cNvPr id="3584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8D769C-DA6D-4120-9C2A-A02FFDB3195F}" type="slidenum">
              <a:rPr lang="de-DE" altLang="de-DE"/>
              <a:pPr/>
              <a:t>8</a:t>
            </a:fld>
            <a:endParaRPr lang="de-DE" altLang="de-DE"/>
          </a:p>
        </p:txBody>
      </p:sp>
      <p:sp>
        <p:nvSpPr>
          <p:cNvPr id="3594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E15BE7-B63D-46E6-A540-8F47175CC433}" type="slidenum">
              <a:rPr lang="de-DE" altLang="de-DE"/>
              <a:pPr/>
              <a:t>9</a:t>
            </a:fld>
            <a:endParaRPr lang="de-DE" altLang="de-DE"/>
          </a:p>
        </p:txBody>
      </p:sp>
      <p:sp>
        <p:nvSpPr>
          <p:cNvPr id="3604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altLang="de-DE" noProof="0" smtClean="0"/>
              <a:t>Hier klicken, um Master-Titelformat zu bearbeiten.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4114800"/>
            <a:ext cx="6400800" cy="1752600"/>
          </a:xfrm>
        </p:spPr>
        <p:txBody>
          <a:bodyPr/>
          <a:lstStyle>
            <a:lvl1pPr marL="536575" indent="-536575">
              <a:defRPr>
                <a:effectLst/>
              </a:defRPr>
            </a:lvl1pPr>
          </a:lstStyle>
          <a:p>
            <a:pPr lvl="0"/>
            <a:r>
              <a:rPr lang="de-DE" altLang="de-DE" noProof="0" smtClean="0"/>
              <a:t>Hier klicken, um Master-Untertitelformat zu bearbeiten.</a:t>
            </a:r>
          </a:p>
        </p:txBody>
      </p:sp>
      <p:sp>
        <p:nvSpPr>
          <p:cNvPr id="344068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440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</a:defRPr>
            </a:lvl1pPr>
          </a:lstStyle>
          <a:p>
            <a:endParaRPr lang="de-DE" altLang="de-DE"/>
          </a:p>
        </p:txBody>
      </p:sp>
      <p:sp>
        <p:nvSpPr>
          <p:cNvPr id="3440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7270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50050" y="765175"/>
            <a:ext cx="2165350" cy="53308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0825" y="765175"/>
            <a:ext cx="6346825" cy="53308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1284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19741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94389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5" y="1752600"/>
            <a:ext cx="4256088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59313" y="1752600"/>
            <a:ext cx="4256087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13699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15690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42710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36784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02781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12678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765175"/>
            <a:ext cx="8642350" cy="98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Hier klicken, um Master-Titelformat zu bearbeiten.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752600"/>
            <a:ext cx="8664575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Hier klicken, um Master-Textformat zu bearbeiten.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343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>
                <a:effectLst/>
              </a:defRPr>
            </a:lvl1pPr>
          </a:lstStyle>
          <a:p>
            <a:endParaRPr lang="de-DE" altLang="de-DE"/>
          </a:p>
        </p:txBody>
      </p:sp>
      <p:sp>
        <p:nvSpPr>
          <p:cNvPr id="34304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</a:defRPr>
            </a:lvl1pPr>
          </a:lstStyle>
          <a:p>
            <a:endParaRPr lang="de-DE" altLang="de-DE"/>
          </a:p>
        </p:txBody>
      </p:sp>
      <p:pic>
        <p:nvPicPr>
          <p:cNvPr id="343046" name="Picture 6" descr="phonologi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115888"/>
            <a:ext cx="3671887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3047" name="Picture 7" descr="khw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63" y="-11113"/>
            <a:ext cx="857250" cy="76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3048" name="Line 8"/>
          <p:cNvSpPr>
            <a:spLocks noChangeShapeType="1"/>
          </p:cNvSpPr>
          <p:nvPr/>
        </p:nvSpPr>
        <p:spPr bwMode="auto">
          <a:xfrm>
            <a:off x="250825" y="765175"/>
            <a:ext cx="8642350" cy="0"/>
          </a:xfrm>
          <a:prstGeom prst="line">
            <a:avLst/>
          </a:prstGeom>
          <a:noFill/>
          <a:ln w="38100" cap="sq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3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3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3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3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3043" grpId="0" build="p" bldLvl="4" autoUpdateAnimBg="0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30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4304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30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4304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30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4304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30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4304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30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4304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°"/>
        <a:defRPr kumimoji="1"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3" pitchFamily="18" charset="2"/>
        <a:buChar char="u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kumimoj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1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1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1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1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1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>
            <p:ph type="ctrTitle"/>
          </p:nvPr>
        </p:nvSpPr>
        <p:spPr>
          <a:noFill/>
          <a:ln/>
        </p:spPr>
        <p:txBody>
          <a:bodyPr/>
          <a:lstStyle/>
          <a:p>
            <a:r>
              <a:rPr lang="de-DE" altLang="de-DE"/>
              <a:t>Einführung in die </a:t>
            </a:r>
            <a:br>
              <a:rPr lang="de-DE" altLang="de-DE"/>
            </a:br>
            <a:r>
              <a:rPr lang="de-DE" altLang="de-DE"/>
              <a:t>Phonetik und Phonologie</a:t>
            </a:r>
          </a:p>
        </p:txBody>
      </p:sp>
      <p:sp>
        <p:nvSpPr>
          <p:cNvPr id="4099" name="Rectangle 3"/>
          <p:cNvSpPr>
            <a:spLocks noChangeArrowheads="1"/>
          </p:cNvSpPr>
          <p:nvPr>
            <p:ph type="subTitle" idx="1"/>
          </p:nvPr>
        </p:nvSpPr>
        <p:spPr>
          <a:noFill/>
          <a:ln/>
        </p:spPr>
        <p:txBody>
          <a:bodyPr/>
          <a:lstStyle/>
          <a:p>
            <a:r>
              <a:rPr lang="de-DE" altLang="de-DE"/>
              <a:t>Phonologische Struktur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865188"/>
            <a:ext cx="8642350" cy="696912"/>
          </a:xfrm>
        </p:spPr>
        <p:txBody>
          <a:bodyPr/>
          <a:lstStyle/>
          <a:p>
            <a:r>
              <a:rPr lang="de-DE" altLang="de-DE"/>
              <a:t>Phonotaktische Strukturen</a:t>
            </a:r>
          </a:p>
        </p:txBody>
      </p:sp>
      <p:grpSp>
        <p:nvGrpSpPr>
          <p:cNvPr id="337977" name="Group 57"/>
          <p:cNvGrpSpPr>
            <a:grpSpLocks/>
          </p:cNvGrpSpPr>
          <p:nvPr/>
        </p:nvGrpSpPr>
        <p:grpSpPr bwMode="auto">
          <a:xfrm>
            <a:off x="2743200" y="2165350"/>
            <a:ext cx="3087688" cy="3000375"/>
            <a:chOff x="1728" y="1364"/>
            <a:chExt cx="1945" cy="1890"/>
          </a:xfrm>
        </p:grpSpPr>
        <p:sp>
          <p:nvSpPr>
            <p:cNvPr id="337945" name="Text Box 25"/>
            <p:cNvSpPr txBox="1">
              <a:spLocks noChangeArrowheads="1"/>
            </p:cNvSpPr>
            <p:nvPr/>
          </p:nvSpPr>
          <p:spPr bwMode="auto">
            <a:xfrm>
              <a:off x="1728" y="1364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p</a:t>
              </a:r>
            </a:p>
          </p:txBody>
        </p:sp>
        <p:sp>
          <p:nvSpPr>
            <p:cNvPr id="337946" name="Text Box 26"/>
            <p:cNvSpPr txBox="1">
              <a:spLocks noChangeArrowheads="1"/>
            </p:cNvSpPr>
            <p:nvPr/>
          </p:nvSpPr>
          <p:spPr bwMode="auto">
            <a:xfrm>
              <a:off x="1728" y="2165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t</a:t>
              </a:r>
            </a:p>
          </p:txBody>
        </p:sp>
        <p:sp>
          <p:nvSpPr>
            <p:cNvPr id="337947" name="Text Box 27"/>
            <p:cNvSpPr txBox="1">
              <a:spLocks noChangeArrowheads="1"/>
            </p:cNvSpPr>
            <p:nvPr/>
          </p:nvSpPr>
          <p:spPr bwMode="auto">
            <a:xfrm>
              <a:off x="1728" y="2966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k</a:t>
              </a:r>
            </a:p>
          </p:txBody>
        </p:sp>
        <p:grpSp>
          <p:nvGrpSpPr>
            <p:cNvPr id="337948" name="Group 28"/>
            <p:cNvGrpSpPr>
              <a:grpSpLocks/>
            </p:cNvGrpSpPr>
            <p:nvPr/>
          </p:nvGrpSpPr>
          <p:grpSpPr bwMode="auto">
            <a:xfrm>
              <a:off x="1947" y="1511"/>
              <a:ext cx="1726" cy="879"/>
              <a:chOff x="1947" y="1511"/>
              <a:chExt cx="1726" cy="879"/>
            </a:xfrm>
          </p:grpSpPr>
          <p:grpSp>
            <p:nvGrpSpPr>
              <p:cNvPr id="337949" name="Group 29"/>
              <p:cNvGrpSpPr>
                <a:grpSpLocks/>
              </p:cNvGrpSpPr>
              <p:nvPr/>
            </p:nvGrpSpPr>
            <p:grpSpPr bwMode="auto">
              <a:xfrm>
                <a:off x="1947" y="1511"/>
                <a:ext cx="873" cy="288"/>
                <a:chOff x="1947" y="1511"/>
                <a:chExt cx="873" cy="288"/>
              </a:xfrm>
            </p:grpSpPr>
            <p:sp>
              <p:nvSpPr>
                <p:cNvPr id="337950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2594" y="1511"/>
                  <a:ext cx="22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>
                  <a:spAutoFit/>
                </a:bodyPr>
                <a:lstStyle/>
                <a:p>
                  <a:pPr algn="just">
                    <a:spcBef>
                      <a:spcPct val="50000"/>
                    </a:spcBef>
                    <a:buClr>
                      <a:schemeClr val="accent2"/>
                    </a:buClr>
                    <a:buSzPct val="80000"/>
                    <a:buFont typeface="Wingdings" pitchFamily="2" charset="2"/>
                    <a:buNone/>
                  </a:pPr>
                  <a:r>
                    <a:rPr lang="de-DE" altLang="de-DE" b="1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itchFamily="34" charset="0"/>
                      <a:cs typeface="Times New Roman" pitchFamily="18" charset="0"/>
                    </a:rPr>
                    <a:t>l</a:t>
                  </a:r>
                </a:p>
              </p:txBody>
            </p:sp>
            <p:sp>
              <p:nvSpPr>
                <p:cNvPr id="337951" name="Line 31"/>
                <p:cNvSpPr>
                  <a:spLocks noChangeShapeType="1"/>
                </p:cNvSpPr>
                <p:nvPr/>
              </p:nvSpPr>
              <p:spPr bwMode="auto">
                <a:xfrm>
                  <a:off x="1947" y="1531"/>
                  <a:ext cx="692" cy="13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/>
                <a:lstStyle/>
                <a:p>
                  <a:endParaRPr lang="de-DE"/>
                </a:p>
              </p:txBody>
            </p:sp>
          </p:grpSp>
          <p:grpSp>
            <p:nvGrpSpPr>
              <p:cNvPr id="337952" name="Group 32"/>
              <p:cNvGrpSpPr>
                <a:grpSpLocks/>
              </p:cNvGrpSpPr>
              <p:nvPr/>
            </p:nvGrpSpPr>
            <p:grpSpPr bwMode="auto">
              <a:xfrm>
                <a:off x="2764" y="1691"/>
                <a:ext cx="909" cy="699"/>
                <a:chOff x="2764" y="1691"/>
                <a:chExt cx="909" cy="699"/>
              </a:xfrm>
            </p:grpSpPr>
            <p:sp>
              <p:nvSpPr>
                <p:cNvPr id="337953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3359" y="2102"/>
                  <a:ext cx="31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>
                  <a:spAutoFit/>
                </a:bodyPr>
                <a:lstStyle/>
                <a:p>
                  <a:pPr algn="just">
                    <a:spcBef>
                      <a:spcPct val="50000"/>
                    </a:spcBef>
                    <a:buClr>
                      <a:schemeClr val="accent2"/>
                    </a:buClr>
                    <a:buSzPct val="80000"/>
                    <a:buFont typeface="Wingdings" pitchFamily="2" charset="2"/>
                    <a:buNone/>
                  </a:pPr>
                  <a:r>
                    <a:rPr lang="de-DE" altLang="de-DE" b="1">
                      <a:solidFill>
                        <a:srgbClr val="0066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itchFamily="34" charset="0"/>
                      <a:cs typeface="Times New Roman" pitchFamily="18" charset="0"/>
                    </a:rPr>
                    <a:t>V</a:t>
                  </a:r>
                </a:p>
              </p:txBody>
            </p:sp>
            <p:sp>
              <p:nvSpPr>
                <p:cNvPr id="337954" name="Line 34"/>
                <p:cNvSpPr>
                  <a:spLocks noChangeShapeType="1"/>
                </p:cNvSpPr>
                <p:nvPr/>
              </p:nvSpPr>
              <p:spPr bwMode="auto">
                <a:xfrm>
                  <a:off x="2764" y="1691"/>
                  <a:ext cx="641" cy="56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/>
                <a:lstStyle/>
                <a:p>
                  <a:endParaRPr lang="de-DE"/>
                </a:p>
              </p:txBody>
            </p:sp>
          </p:grpSp>
        </p:grpSp>
        <p:grpSp>
          <p:nvGrpSpPr>
            <p:cNvPr id="337955" name="Group 35"/>
            <p:cNvGrpSpPr>
              <a:grpSpLocks/>
            </p:cNvGrpSpPr>
            <p:nvPr/>
          </p:nvGrpSpPr>
          <p:grpSpPr bwMode="auto">
            <a:xfrm>
              <a:off x="1926" y="1525"/>
              <a:ext cx="1495" cy="728"/>
              <a:chOff x="1926" y="1525"/>
              <a:chExt cx="1495" cy="728"/>
            </a:xfrm>
          </p:grpSpPr>
          <p:grpSp>
            <p:nvGrpSpPr>
              <p:cNvPr id="337956" name="Group 36"/>
              <p:cNvGrpSpPr>
                <a:grpSpLocks/>
              </p:cNvGrpSpPr>
              <p:nvPr/>
            </p:nvGrpSpPr>
            <p:grpSpPr bwMode="auto">
              <a:xfrm>
                <a:off x="1926" y="1525"/>
                <a:ext cx="894" cy="689"/>
                <a:chOff x="1926" y="1525"/>
                <a:chExt cx="894" cy="689"/>
              </a:xfrm>
            </p:grpSpPr>
            <p:sp>
              <p:nvSpPr>
                <p:cNvPr id="337957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594" y="1926"/>
                  <a:ext cx="22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>
                  <a:spAutoFit/>
                </a:bodyPr>
                <a:lstStyle/>
                <a:p>
                  <a:pPr algn="just">
                    <a:spcBef>
                      <a:spcPct val="50000"/>
                    </a:spcBef>
                    <a:buClr>
                      <a:schemeClr val="accent2"/>
                    </a:buClr>
                    <a:buSzPct val="80000"/>
                    <a:buFont typeface="Wingdings" pitchFamily="2" charset="2"/>
                    <a:buNone/>
                  </a:pPr>
                  <a:r>
                    <a:rPr lang="de-DE" altLang="de-DE" b="1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itchFamily="34" charset="0"/>
                      <a:cs typeface="Times New Roman" pitchFamily="18" charset="0"/>
                    </a:rPr>
                    <a:t>r</a:t>
                  </a:r>
                </a:p>
              </p:txBody>
            </p:sp>
            <p:sp>
              <p:nvSpPr>
                <p:cNvPr id="337958" name="Line 38"/>
                <p:cNvSpPr>
                  <a:spLocks noChangeShapeType="1"/>
                </p:cNvSpPr>
                <p:nvPr/>
              </p:nvSpPr>
              <p:spPr bwMode="auto">
                <a:xfrm>
                  <a:off x="1926" y="1525"/>
                  <a:ext cx="700" cy="569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/>
                <a:lstStyle/>
                <a:p>
                  <a:endParaRPr lang="de-DE"/>
                </a:p>
              </p:txBody>
            </p:sp>
          </p:grpSp>
          <p:sp>
            <p:nvSpPr>
              <p:cNvPr id="337959" name="Line 39"/>
              <p:cNvSpPr>
                <a:spLocks noChangeShapeType="1"/>
              </p:cNvSpPr>
              <p:nvPr/>
            </p:nvSpPr>
            <p:spPr bwMode="auto">
              <a:xfrm>
                <a:off x="2721" y="2108"/>
                <a:ext cx="700" cy="14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</p:grpSp>
        <p:sp>
          <p:nvSpPr>
            <p:cNvPr id="337960" name="Line 40"/>
            <p:cNvSpPr>
              <a:spLocks noChangeShapeType="1"/>
            </p:cNvSpPr>
            <p:nvPr/>
          </p:nvSpPr>
          <p:spPr bwMode="auto">
            <a:xfrm flipV="1">
              <a:off x="1891" y="2095"/>
              <a:ext cx="743" cy="21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7961" name="Line 41"/>
            <p:cNvSpPr>
              <a:spLocks noChangeShapeType="1"/>
            </p:cNvSpPr>
            <p:nvPr/>
          </p:nvSpPr>
          <p:spPr bwMode="auto">
            <a:xfrm>
              <a:off x="1894" y="2301"/>
              <a:ext cx="706" cy="7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7962" name="Line 42"/>
            <p:cNvSpPr>
              <a:spLocks noChangeShapeType="1"/>
            </p:cNvSpPr>
            <p:nvPr/>
          </p:nvSpPr>
          <p:spPr bwMode="auto">
            <a:xfrm flipV="1">
              <a:off x="1910" y="1661"/>
              <a:ext cx="727" cy="145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7963" name="Line 43"/>
            <p:cNvSpPr>
              <a:spLocks noChangeShapeType="1"/>
            </p:cNvSpPr>
            <p:nvPr/>
          </p:nvSpPr>
          <p:spPr bwMode="auto">
            <a:xfrm flipV="1">
              <a:off x="1903" y="2099"/>
              <a:ext cx="713" cy="10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7964" name="Line 44"/>
            <p:cNvSpPr>
              <a:spLocks noChangeShapeType="1"/>
            </p:cNvSpPr>
            <p:nvPr/>
          </p:nvSpPr>
          <p:spPr bwMode="auto">
            <a:xfrm flipV="1">
              <a:off x="1910" y="2587"/>
              <a:ext cx="669" cy="5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7965" name="Line 45"/>
            <p:cNvSpPr>
              <a:spLocks noChangeShapeType="1"/>
            </p:cNvSpPr>
            <p:nvPr/>
          </p:nvSpPr>
          <p:spPr bwMode="auto">
            <a:xfrm flipV="1">
              <a:off x="1908" y="3110"/>
              <a:ext cx="700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7966" name="Line 46"/>
            <p:cNvSpPr>
              <a:spLocks noChangeShapeType="1"/>
            </p:cNvSpPr>
            <p:nvPr/>
          </p:nvSpPr>
          <p:spPr bwMode="auto">
            <a:xfrm>
              <a:off x="1885" y="2314"/>
              <a:ext cx="699" cy="2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grpSp>
          <p:nvGrpSpPr>
            <p:cNvPr id="337967" name="Group 47"/>
            <p:cNvGrpSpPr>
              <a:grpSpLocks/>
            </p:cNvGrpSpPr>
            <p:nvPr/>
          </p:nvGrpSpPr>
          <p:grpSpPr bwMode="auto">
            <a:xfrm>
              <a:off x="1941" y="1537"/>
              <a:ext cx="1496" cy="1152"/>
              <a:chOff x="1941" y="1537"/>
              <a:chExt cx="1496" cy="1152"/>
            </a:xfrm>
          </p:grpSpPr>
          <p:sp>
            <p:nvSpPr>
              <p:cNvPr id="337968" name="Text Box 48"/>
              <p:cNvSpPr txBox="1">
                <a:spLocks noChangeArrowheads="1"/>
              </p:cNvSpPr>
              <p:nvPr/>
            </p:nvSpPr>
            <p:spPr bwMode="auto">
              <a:xfrm>
                <a:off x="2558" y="2401"/>
                <a:ext cx="31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/>
              <a:p>
                <a:pPr algn="just">
                  <a:spcBef>
                    <a:spcPct val="5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None/>
                </a:pPr>
                <a:r>
                  <a:rPr lang="de-DE" altLang="de-DE" b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  <a:cs typeface="Times New Roman" pitchFamily="18" charset="0"/>
                  </a:rPr>
                  <a:t>w</a:t>
                </a:r>
              </a:p>
            </p:txBody>
          </p:sp>
          <p:sp>
            <p:nvSpPr>
              <p:cNvPr id="337969" name="Line 49"/>
              <p:cNvSpPr>
                <a:spLocks noChangeShapeType="1"/>
              </p:cNvSpPr>
              <p:nvPr/>
            </p:nvSpPr>
            <p:spPr bwMode="auto">
              <a:xfrm flipV="1">
                <a:off x="2788" y="2254"/>
                <a:ext cx="649" cy="32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  <p:sp>
            <p:nvSpPr>
              <p:cNvPr id="337970" name="Line 50"/>
              <p:cNvSpPr>
                <a:spLocks noChangeShapeType="1"/>
              </p:cNvSpPr>
              <p:nvPr/>
            </p:nvSpPr>
            <p:spPr bwMode="auto">
              <a:xfrm>
                <a:off x="1941" y="1537"/>
                <a:ext cx="722" cy="94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</p:grpSp>
        <p:grpSp>
          <p:nvGrpSpPr>
            <p:cNvPr id="337971" name="Group 51"/>
            <p:cNvGrpSpPr>
              <a:grpSpLocks/>
            </p:cNvGrpSpPr>
            <p:nvPr/>
          </p:nvGrpSpPr>
          <p:grpSpPr bwMode="auto">
            <a:xfrm>
              <a:off x="1907" y="1537"/>
              <a:ext cx="1729" cy="1677"/>
              <a:chOff x="1907" y="1537"/>
              <a:chExt cx="1729" cy="1677"/>
            </a:xfrm>
          </p:grpSpPr>
          <p:sp>
            <p:nvSpPr>
              <p:cNvPr id="337972" name="Text Box 52"/>
              <p:cNvSpPr txBox="1">
                <a:spLocks noChangeArrowheads="1"/>
              </p:cNvSpPr>
              <p:nvPr/>
            </p:nvSpPr>
            <p:spPr bwMode="auto">
              <a:xfrm>
                <a:off x="2587" y="2897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/>
              <a:p>
                <a:pPr algn="just">
                  <a:spcBef>
                    <a:spcPct val="5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None/>
                </a:pPr>
                <a:r>
                  <a:rPr lang="de-DE" altLang="de-DE" b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  <a:cs typeface="Times New Roman" pitchFamily="18" charset="0"/>
                  </a:rPr>
                  <a:t>j</a:t>
                </a:r>
              </a:p>
            </p:txBody>
          </p:sp>
          <p:grpSp>
            <p:nvGrpSpPr>
              <p:cNvPr id="337973" name="Group 53"/>
              <p:cNvGrpSpPr>
                <a:grpSpLocks/>
              </p:cNvGrpSpPr>
              <p:nvPr/>
            </p:nvGrpSpPr>
            <p:grpSpPr bwMode="auto">
              <a:xfrm>
                <a:off x="2724" y="2926"/>
                <a:ext cx="912" cy="288"/>
                <a:chOff x="2724" y="2926"/>
                <a:chExt cx="912" cy="288"/>
              </a:xfrm>
            </p:grpSpPr>
            <p:sp>
              <p:nvSpPr>
                <p:cNvPr id="337974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3322" y="2926"/>
                  <a:ext cx="31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>
                  <a:spAutoFit/>
                </a:bodyPr>
                <a:lstStyle/>
                <a:p>
                  <a:pPr algn="just">
                    <a:spcBef>
                      <a:spcPct val="50000"/>
                    </a:spcBef>
                    <a:buClr>
                      <a:schemeClr val="accent2"/>
                    </a:buClr>
                    <a:buSzPct val="80000"/>
                    <a:buFont typeface="Wingdings" pitchFamily="2" charset="2"/>
                    <a:buNone/>
                  </a:pPr>
                  <a:r>
                    <a:rPr lang="de-DE" altLang="de-DE" b="1">
                      <a:solidFill>
                        <a:srgbClr val="0066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itchFamily="34" charset="0"/>
                      <a:cs typeface="Times New Roman" pitchFamily="18" charset="0"/>
                    </a:rPr>
                    <a:t>u:</a:t>
                  </a:r>
                </a:p>
              </p:txBody>
            </p:sp>
            <p:sp>
              <p:nvSpPr>
                <p:cNvPr id="337975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724" y="3072"/>
                  <a:ext cx="627" cy="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/>
                <a:lstStyle/>
                <a:p>
                  <a:endParaRPr lang="de-DE"/>
                </a:p>
              </p:txBody>
            </p:sp>
          </p:grpSp>
          <p:sp>
            <p:nvSpPr>
              <p:cNvPr id="337976" name="Line 56"/>
              <p:cNvSpPr>
                <a:spLocks noChangeShapeType="1"/>
              </p:cNvSpPr>
              <p:nvPr/>
            </p:nvSpPr>
            <p:spPr bwMode="auto">
              <a:xfrm>
                <a:off x="1907" y="1537"/>
                <a:ext cx="755" cy="141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865188"/>
            <a:ext cx="8642350" cy="696912"/>
          </a:xfrm>
        </p:spPr>
        <p:txBody>
          <a:bodyPr/>
          <a:lstStyle/>
          <a:p>
            <a:r>
              <a:rPr lang="de-DE" altLang="de-DE"/>
              <a:t>Phonotaktische Strukturen</a:t>
            </a:r>
          </a:p>
        </p:txBody>
      </p:sp>
      <p:grpSp>
        <p:nvGrpSpPr>
          <p:cNvPr id="339997" name="Group 29"/>
          <p:cNvGrpSpPr>
            <a:grpSpLocks/>
          </p:cNvGrpSpPr>
          <p:nvPr/>
        </p:nvGrpSpPr>
        <p:grpSpPr bwMode="auto">
          <a:xfrm>
            <a:off x="1176338" y="2471738"/>
            <a:ext cx="1641475" cy="2459037"/>
            <a:chOff x="741" y="1557"/>
            <a:chExt cx="1034" cy="1549"/>
          </a:xfrm>
        </p:grpSpPr>
        <p:sp>
          <p:nvSpPr>
            <p:cNvPr id="339993" name="Text Box 25"/>
            <p:cNvSpPr txBox="1">
              <a:spLocks noChangeArrowheads="1"/>
            </p:cNvSpPr>
            <p:nvPr/>
          </p:nvSpPr>
          <p:spPr bwMode="auto">
            <a:xfrm>
              <a:off x="741" y="2157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s</a:t>
              </a:r>
            </a:p>
          </p:txBody>
        </p:sp>
        <p:sp>
          <p:nvSpPr>
            <p:cNvPr id="339994" name="Line 26"/>
            <p:cNvSpPr>
              <a:spLocks noChangeShapeType="1"/>
            </p:cNvSpPr>
            <p:nvPr/>
          </p:nvSpPr>
          <p:spPr bwMode="auto">
            <a:xfrm flipV="1">
              <a:off x="967" y="1557"/>
              <a:ext cx="795" cy="754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9995" name="Line 27"/>
            <p:cNvSpPr>
              <a:spLocks noChangeShapeType="1"/>
            </p:cNvSpPr>
            <p:nvPr/>
          </p:nvSpPr>
          <p:spPr bwMode="auto">
            <a:xfrm>
              <a:off x="952" y="2324"/>
              <a:ext cx="823" cy="1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9996" name="Line 28"/>
            <p:cNvSpPr>
              <a:spLocks noChangeShapeType="1"/>
            </p:cNvSpPr>
            <p:nvPr/>
          </p:nvSpPr>
          <p:spPr bwMode="auto">
            <a:xfrm>
              <a:off x="952" y="2323"/>
              <a:ext cx="796" cy="783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</p:grpSp>
      <p:grpSp>
        <p:nvGrpSpPr>
          <p:cNvPr id="339998" name="Group 30"/>
          <p:cNvGrpSpPr>
            <a:grpSpLocks/>
          </p:cNvGrpSpPr>
          <p:nvPr/>
        </p:nvGrpSpPr>
        <p:grpSpPr bwMode="auto">
          <a:xfrm>
            <a:off x="2743200" y="2165350"/>
            <a:ext cx="3087688" cy="3000375"/>
            <a:chOff x="1728" y="1364"/>
            <a:chExt cx="1945" cy="1890"/>
          </a:xfrm>
        </p:grpSpPr>
        <p:sp>
          <p:nvSpPr>
            <p:cNvPr id="339999" name="Text Box 31"/>
            <p:cNvSpPr txBox="1">
              <a:spLocks noChangeArrowheads="1"/>
            </p:cNvSpPr>
            <p:nvPr/>
          </p:nvSpPr>
          <p:spPr bwMode="auto">
            <a:xfrm>
              <a:off x="1728" y="1364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p</a:t>
              </a:r>
            </a:p>
          </p:txBody>
        </p:sp>
        <p:sp>
          <p:nvSpPr>
            <p:cNvPr id="340000" name="Text Box 32"/>
            <p:cNvSpPr txBox="1">
              <a:spLocks noChangeArrowheads="1"/>
            </p:cNvSpPr>
            <p:nvPr/>
          </p:nvSpPr>
          <p:spPr bwMode="auto">
            <a:xfrm>
              <a:off x="1728" y="2165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t</a:t>
              </a:r>
            </a:p>
          </p:txBody>
        </p:sp>
        <p:sp>
          <p:nvSpPr>
            <p:cNvPr id="340001" name="Text Box 33"/>
            <p:cNvSpPr txBox="1">
              <a:spLocks noChangeArrowheads="1"/>
            </p:cNvSpPr>
            <p:nvPr/>
          </p:nvSpPr>
          <p:spPr bwMode="auto">
            <a:xfrm>
              <a:off x="1728" y="2966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k</a:t>
              </a:r>
            </a:p>
          </p:txBody>
        </p:sp>
        <p:grpSp>
          <p:nvGrpSpPr>
            <p:cNvPr id="340002" name="Group 34"/>
            <p:cNvGrpSpPr>
              <a:grpSpLocks/>
            </p:cNvGrpSpPr>
            <p:nvPr/>
          </p:nvGrpSpPr>
          <p:grpSpPr bwMode="auto">
            <a:xfrm>
              <a:off x="1947" y="1511"/>
              <a:ext cx="1726" cy="879"/>
              <a:chOff x="1947" y="1511"/>
              <a:chExt cx="1726" cy="879"/>
            </a:xfrm>
          </p:grpSpPr>
          <p:grpSp>
            <p:nvGrpSpPr>
              <p:cNvPr id="340003" name="Group 35"/>
              <p:cNvGrpSpPr>
                <a:grpSpLocks/>
              </p:cNvGrpSpPr>
              <p:nvPr/>
            </p:nvGrpSpPr>
            <p:grpSpPr bwMode="auto">
              <a:xfrm>
                <a:off x="1947" y="1511"/>
                <a:ext cx="873" cy="288"/>
                <a:chOff x="1947" y="1511"/>
                <a:chExt cx="873" cy="288"/>
              </a:xfrm>
            </p:grpSpPr>
            <p:sp>
              <p:nvSpPr>
                <p:cNvPr id="340004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2594" y="1511"/>
                  <a:ext cx="22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>
                  <a:spAutoFit/>
                </a:bodyPr>
                <a:lstStyle/>
                <a:p>
                  <a:pPr algn="just">
                    <a:spcBef>
                      <a:spcPct val="50000"/>
                    </a:spcBef>
                    <a:buClr>
                      <a:schemeClr val="accent2"/>
                    </a:buClr>
                    <a:buSzPct val="80000"/>
                    <a:buFont typeface="Wingdings" pitchFamily="2" charset="2"/>
                    <a:buNone/>
                  </a:pPr>
                  <a:r>
                    <a:rPr lang="de-DE" altLang="de-DE" b="1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itchFamily="34" charset="0"/>
                      <a:cs typeface="Times New Roman" pitchFamily="18" charset="0"/>
                    </a:rPr>
                    <a:t>l</a:t>
                  </a:r>
                </a:p>
              </p:txBody>
            </p:sp>
            <p:sp>
              <p:nvSpPr>
                <p:cNvPr id="340005" name="Line 37"/>
                <p:cNvSpPr>
                  <a:spLocks noChangeShapeType="1"/>
                </p:cNvSpPr>
                <p:nvPr/>
              </p:nvSpPr>
              <p:spPr bwMode="auto">
                <a:xfrm>
                  <a:off x="1947" y="1531"/>
                  <a:ext cx="692" cy="13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/>
                <a:lstStyle/>
                <a:p>
                  <a:endParaRPr lang="de-DE"/>
                </a:p>
              </p:txBody>
            </p:sp>
          </p:grpSp>
          <p:grpSp>
            <p:nvGrpSpPr>
              <p:cNvPr id="340006" name="Group 38"/>
              <p:cNvGrpSpPr>
                <a:grpSpLocks/>
              </p:cNvGrpSpPr>
              <p:nvPr/>
            </p:nvGrpSpPr>
            <p:grpSpPr bwMode="auto">
              <a:xfrm>
                <a:off x="2764" y="1691"/>
                <a:ext cx="909" cy="699"/>
                <a:chOff x="2764" y="1691"/>
                <a:chExt cx="909" cy="699"/>
              </a:xfrm>
            </p:grpSpPr>
            <p:sp>
              <p:nvSpPr>
                <p:cNvPr id="340007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3359" y="2102"/>
                  <a:ext cx="31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>
                  <a:spAutoFit/>
                </a:bodyPr>
                <a:lstStyle/>
                <a:p>
                  <a:pPr algn="just">
                    <a:spcBef>
                      <a:spcPct val="50000"/>
                    </a:spcBef>
                    <a:buClr>
                      <a:schemeClr val="accent2"/>
                    </a:buClr>
                    <a:buSzPct val="80000"/>
                    <a:buFont typeface="Wingdings" pitchFamily="2" charset="2"/>
                    <a:buNone/>
                  </a:pPr>
                  <a:r>
                    <a:rPr lang="de-DE" altLang="de-DE" b="1">
                      <a:solidFill>
                        <a:srgbClr val="0066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itchFamily="34" charset="0"/>
                      <a:cs typeface="Times New Roman" pitchFamily="18" charset="0"/>
                    </a:rPr>
                    <a:t>V</a:t>
                  </a:r>
                </a:p>
              </p:txBody>
            </p:sp>
            <p:sp>
              <p:nvSpPr>
                <p:cNvPr id="340008" name="Line 40"/>
                <p:cNvSpPr>
                  <a:spLocks noChangeShapeType="1"/>
                </p:cNvSpPr>
                <p:nvPr/>
              </p:nvSpPr>
              <p:spPr bwMode="auto">
                <a:xfrm>
                  <a:off x="2764" y="1691"/>
                  <a:ext cx="641" cy="56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/>
                <a:lstStyle/>
                <a:p>
                  <a:endParaRPr lang="de-DE"/>
                </a:p>
              </p:txBody>
            </p:sp>
          </p:grpSp>
        </p:grpSp>
        <p:grpSp>
          <p:nvGrpSpPr>
            <p:cNvPr id="340009" name="Group 41"/>
            <p:cNvGrpSpPr>
              <a:grpSpLocks/>
            </p:cNvGrpSpPr>
            <p:nvPr/>
          </p:nvGrpSpPr>
          <p:grpSpPr bwMode="auto">
            <a:xfrm>
              <a:off x="1926" y="1525"/>
              <a:ext cx="1495" cy="728"/>
              <a:chOff x="1926" y="1525"/>
              <a:chExt cx="1495" cy="728"/>
            </a:xfrm>
          </p:grpSpPr>
          <p:grpSp>
            <p:nvGrpSpPr>
              <p:cNvPr id="340010" name="Group 42"/>
              <p:cNvGrpSpPr>
                <a:grpSpLocks/>
              </p:cNvGrpSpPr>
              <p:nvPr/>
            </p:nvGrpSpPr>
            <p:grpSpPr bwMode="auto">
              <a:xfrm>
                <a:off x="1926" y="1525"/>
                <a:ext cx="894" cy="689"/>
                <a:chOff x="1926" y="1525"/>
                <a:chExt cx="894" cy="689"/>
              </a:xfrm>
            </p:grpSpPr>
            <p:sp>
              <p:nvSpPr>
                <p:cNvPr id="340011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2594" y="1926"/>
                  <a:ext cx="22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>
                  <a:spAutoFit/>
                </a:bodyPr>
                <a:lstStyle/>
                <a:p>
                  <a:pPr algn="just">
                    <a:spcBef>
                      <a:spcPct val="50000"/>
                    </a:spcBef>
                    <a:buClr>
                      <a:schemeClr val="accent2"/>
                    </a:buClr>
                    <a:buSzPct val="80000"/>
                    <a:buFont typeface="Wingdings" pitchFamily="2" charset="2"/>
                    <a:buNone/>
                  </a:pPr>
                  <a:r>
                    <a:rPr lang="de-DE" altLang="de-DE" b="1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itchFamily="34" charset="0"/>
                      <a:cs typeface="Times New Roman" pitchFamily="18" charset="0"/>
                    </a:rPr>
                    <a:t>r</a:t>
                  </a:r>
                </a:p>
              </p:txBody>
            </p:sp>
            <p:sp>
              <p:nvSpPr>
                <p:cNvPr id="340012" name="Line 44"/>
                <p:cNvSpPr>
                  <a:spLocks noChangeShapeType="1"/>
                </p:cNvSpPr>
                <p:nvPr/>
              </p:nvSpPr>
              <p:spPr bwMode="auto">
                <a:xfrm>
                  <a:off x="1926" y="1525"/>
                  <a:ext cx="700" cy="569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/>
                <a:lstStyle/>
                <a:p>
                  <a:endParaRPr lang="de-DE"/>
                </a:p>
              </p:txBody>
            </p:sp>
          </p:grpSp>
          <p:sp>
            <p:nvSpPr>
              <p:cNvPr id="340013" name="Line 45"/>
              <p:cNvSpPr>
                <a:spLocks noChangeShapeType="1"/>
              </p:cNvSpPr>
              <p:nvPr/>
            </p:nvSpPr>
            <p:spPr bwMode="auto">
              <a:xfrm>
                <a:off x="2721" y="2108"/>
                <a:ext cx="700" cy="14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</p:grpSp>
        <p:sp>
          <p:nvSpPr>
            <p:cNvPr id="340014" name="Line 46"/>
            <p:cNvSpPr>
              <a:spLocks noChangeShapeType="1"/>
            </p:cNvSpPr>
            <p:nvPr/>
          </p:nvSpPr>
          <p:spPr bwMode="auto">
            <a:xfrm flipV="1">
              <a:off x="1891" y="2095"/>
              <a:ext cx="743" cy="21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0015" name="Line 47"/>
            <p:cNvSpPr>
              <a:spLocks noChangeShapeType="1"/>
            </p:cNvSpPr>
            <p:nvPr/>
          </p:nvSpPr>
          <p:spPr bwMode="auto">
            <a:xfrm>
              <a:off x="1894" y="2301"/>
              <a:ext cx="706" cy="7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0016" name="Line 48"/>
            <p:cNvSpPr>
              <a:spLocks noChangeShapeType="1"/>
            </p:cNvSpPr>
            <p:nvPr/>
          </p:nvSpPr>
          <p:spPr bwMode="auto">
            <a:xfrm flipV="1">
              <a:off x="1910" y="1661"/>
              <a:ext cx="727" cy="145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0017" name="Line 49"/>
            <p:cNvSpPr>
              <a:spLocks noChangeShapeType="1"/>
            </p:cNvSpPr>
            <p:nvPr/>
          </p:nvSpPr>
          <p:spPr bwMode="auto">
            <a:xfrm flipV="1">
              <a:off x="1903" y="2099"/>
              <a:ext cx="713" cy="10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0018" name="Line 50"/>
            <p:cNvSpPr>
              <a:spLocks noChangeShapeType="1"/>
            </p:cNvSpPr>
            <p:nvPr/>
          </p:nvSpPr>
          <p:spPr bwMode="auto">
            <a:xfrm flipV="1">
              <a:off x="1910" y="2587"/>
              <a:ext cx="669" cy="5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0019" name="Line 51"/>
            <p:cNvSpPr>
              <a:spLocks noChangeShapeType="1"/>
            </p:cNvSpPr>
            <p:nvPr/>
          </p:nvSpPr>
          <p:spPr bwMode="auto">
            <a:xfrm flipV="1">
              <a:off x="1908" y="3110"/>
              <a:ext cx="700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0020" name="Line 52"/>
            <p:cNvSpPr>
              <a:spLocks noChangeShapeType="1"/>
            </p:cNvSpPr>
            <p:nvPr/>
          </p:nvSpPr>
          <p:spPr bwMode="auto">
            <a:xfrm>
              <a:off x="1885" y="2314"/>
              <a:ext cx="699" cy="2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grpSp>
          <p:nvGrpSpPr>
            <p:cNvPr id="340021" name="Group 53"/>
            <p:cNvGrpSpPr>
              <a:grpSpLocks/>
            </p:cNvGrpSpPr>
            <p:nvPr/>
          </p:nvGrpSpPr>
          <p:grpSpPr bwMode="auto">
            <a:xfrm>
              <a:off x="1941" y="1537"/>
              <a:ext cx="1496" cy="1152"/>
              <a:chOff x="1941" y="1537"/>
              <a:chExt cx="1496" cy="1152"/>
            </a:xfrm>
          </p:grpSpPr>
          <p:sp>
            <p:nvSpPr>
              <p:cNvPr id="340022" name="Text Box 54"/>
              <p:cNvSpPr txBox="1">
                <a:spLocks noChangeArrowheads="1"/>
              </p:cNvSpPr>
              <p:nvPr/>
            </p:nvSpPr>
            <p:spPr bwMode="auto">
              <a:xfrm>
                <a:off x="2558" y="2401"/>
                <a:ext cx="31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/>
              <a:p>
                <a:pPr algn="just">
                  <a:spcBef>
                    <a:spcPct val="5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None/>
                </a:pPr>
                <a:r>
                  <a:rPr lang="de-DE" altLang="de-DE" b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  <a:cs typeface="Times New Roman" pitchFamily="18" charset="0"/>
                  </a:rPr>
                  <a:t>w</a:t>
                </a:r>
              </a:p>
            </p:txBody>
          </p:sp>
          <p:sp>
            <p:nvSpPr>
              <p:cNvPr id="340023" name="Line 55"/>
              <p:cNvSpPr>
                <a:spLocks noChangeShapeType="1"/>
              </p:cNvSpPr>
              <p:nvPr/>
            </p:nvSpPr>
            <p:spPr bwMode="auto">
              <a:xfrm flipV="1">
                <a:off x="2788" y="2254"/>
                <a:ext cx="649" cy="32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  <p:sp>
            <p:nvSpPr>
              <p:cNvPr id="340024" name="Line 56"/>
              <p:cNvSpPr>
                <a:spLocks noChangeShapeType="1"/>
              </p:cNvSpPr>
              <p:nvPr/>
            </p:nvSpPr>
            <p:spPr bwMode="auto">
              <a:xfrm>
                <a:off x="1941" y="1537"/>
                <a:ext cx="722" cy="94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</p:grpSp>
        <p:grpSp>
          <p:nvGrpSpPr>
            <p:cNvPr id="340025" name="Group 57"/>
            <p:cNvGrpSpPr>
              <a:grpSpLocks/>
            </p:cNvGrpSpPr>
            <p:nvPr/>
          </p:nvGrpSpPr>
          <p:grpSpPr bwMode="auto">
            <a:xfrm>
              <a:off x="1907" y="1537"/>
              <a:ext cx="1729" cy="1677"/>
              <a:chOff x="1907" y="1537"/>
              <a:chExt cx="1729" cy="1677"/>
            </a:xfrm>
          </p:grpSpPr>
          <p:sp>
            <p:nvSpPr>
              <p:cNvPr id="340026" name="Text Box 58"/>
              <p:cNvSpPr txBox="1">
                <a:spLocks noChangeArrowheads="1"/>
              </p:cNvSpPr>
              <p:nvPr/>
            </p:nvSpPr>
            <p:spPr bwMode="auto">
              <a:xfrm>
                <a:off x="2587" y="2897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/>
              <a:p>
                <a:pPr algn="just">
                  <a:spcBef>
                    <a:spcPct val="5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None/>
                </a:pPr>
                <a:r>
                  <a:rPr lang="de-DE" altLang="de-DE" b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  <a:cs typeface="Times New Roman" pitchFamily="18" charset="0"/>
                  </a:rPr>
                  <a:t>j</a:t>
                </a:r>
              </a:p>
            </p:txBody>
          </p:sp>
          <p:grpSp>
            <p:nvGrpSpPr>
              <p:cNvPr id="340027" name="Group 59"/>
              <p:cNvGrpSpPr>
                <a:grpSpLocks/>
              </p:cNvGrpSpPr>
              <p:nvPr/>
            </p:nvGrpSpPr>
            <p:grpSpPr bwMode="auto">
              <a:xfrm>
                <a:off x="2724" y="2926"/>
                <a:ext cx="912" cy="288"/>
                <a:chOff x="2724" y="2926"/>
                <a:chExt cx="912" cy="288"/>
              </a:xfrm>
            </p:grpSpPr>
            <p:sp>
              <p:nvSpPr>
                <p:cNvPr id="340028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3322" y="2926"/>
                  <a:ext cx="31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>
                  <a:spAutoFit/>
                </a:bodyPr>
                <a:lstStyle/>
                <a:p>
                  <a:pPr algn="just">
                    <a:spcBef>
                      <a:spcPct val="50000"/>
                    </a:spcBef>
                    <a:buClr>
                      <a:schemeClr val="accent2"/>
                    </a:buClr>
                    <a:buSzPct val="80000"/>
                    <a:buFont typeface="Wingdings" pitchFamily="2" charset="2"/>
                    <a:buNone/>
                  </a:pPr>
                  <a:r>
                    <a:rPr lang="de-DE" altLang="de-DE" b="1">
                      <a:solidFill>
                        <a:srgbClr val="0066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itchFamily="34" charset="0"/>
                      <a:cs typeface="Times New Roman" pitchFamily="18" charset="0"/>
                    </a:rPr>
                    <a:t>u:</a:t>
                  </a:r>
                </a:p>
              </p:txBody>
            </p:sp>
            <p:sp>
              <p:nvSpPr>
                <p:cNvPr id="340029" name="Line 61"/>
                <p:cNvSpPr>
                  <a:spLocks noChangeShapeType="1"/>
                </p:cNvSpPr>
                <p:nvPr/>
              </p:nvSpPr>
              <p:spPr bwMode="auto">
                <a:xfrm flipV="1">
                  <a:off x="2724" y="3072"/>
                  <a:ext cx="627" cy="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/>
                <a:lstStyle/>
                <a:p>
                  <a:endParaRPr lang="de-DE"/>
                </a:p>
              </p:txBody>
            </p:sp>
          </p:grpSp>
          <p:sp>
            <p:nvSpPr>
              <p:cNvPr id="340030" name="Line 62"/>
              <p:cNvSpPr>
                <a:spLocks noChangeShapeType="1"/>
              </p:cNvSpPr>
              <p:nvPr/>
            </p:nvSpPr>
            <p:spPr bwMode="auto">
              <a:xfrm>
                <a:off x="1907" y="1537"/>
                <a:ext cx="755" cy="141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9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9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9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39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865188"/>
            <a:ext cx="8642350" cy="696912"/>
          </a:xfrm>
        </p:spPr>
        <p:txBody>
          <a:bodyPr/>
          <a:lstStyle/>
          <a:p>
            <a:r>
              <a:rPr lang="de-DE" altLang="de-DE"/>
              <a:t>Phonotaktische Strukturen</a:t>
            </a:r>
          </a:p>
        </p:txBody>
      </p:sp>
      <p:grpSp>
        <p:nvGrpSpPr>
          <p:cNvPr id="341069" name="Group 77"/>
          <p:cNvGrpSpPr>
            <a:grpSpLocks/>
          </p:cNvGrpSpPr>
          <p:nvPr/>
        </p:nvGrpSpPr>
        <p:grpSpPr bwMode="auto">
          <a:xfrm>
            <a:off x="1176338" y="2165350"/>
            <a:ext cx="4654550" cy="3000375"/>
            <a:chOff x="741" y="1364"/>
            <a:chExt cx="2932" cy="1890"/>
          </a:xfrm>
        </p:grpSpPr>
        <p:grpSp>
          <p:nvGrpSpPr>
            <p:cNvPr id="341031" name="Group 39"/>
            <p:cNvGrpSpPr>
              <a:grpSpLocks/>
            </p:cNvGrpSpPr>
            <p:nvPr/>
          </p:nvGrpSpPr>
          <p:grpSpPr bwMode="auto">
            <a:xfrm>
              <a:off x="741" y="1557"/>
              <a:ext cx="1034" cy="1549"/>
              <a:chOff x="741" y="1557"/>
              <a:chExt cx="1034" cy="1549"/>
            </a:xfrm>
          </p:grpSpPr>
          <p:sp>
            <p:nvSpPr>
              <p:cNvPr id="341032" name="Text Box 40"/>
              <p:cNvSpPr txBox="1">
                <a:spLocks noChangeArrowheads="1"/>
              </p:cNvSpPr>
              <p:nvPr/>
            </p:nvSpPr>
            <p:spPr bwMode="auto">
              <a:xfrm>
                <a:off x="741" y="2157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/>
              <a:p>
                <a:pPr algn="just">
                  <a:spcBef>
                    <a:spcPct val="5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None/>
                </a:pPr>
                <a:r>
                  <a:rPr lang="de-DE" altLang="de-DE" b="1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  <a:cs typeface="Times New Roman" pitchFamily="18" charset="0"/>
                  </a:rPr>
                  <a:t>s</a:t>
                </a:r>
              </a:p>
            </p:txBody>
          </p:sp>
          <p:sp>
            <p:nvSpPr>
              <p:cNvPr id="341033" name="Line 41"/>
              <p:cNvSpPr>
                <a:spLocks noChangeShapeType="1"/>
              </p:cNvSpPr>
              <p:nvPr/>
            </p:nvSpPr>
            <p:spPr bwMode="auto">
              <a:xfrm flipV="1">
                <a:off x="967" y="1557"/>
                <a:ext cx="795" cy="754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  <p:sp>
            <p:nvSpPr>
              <p:cNvPr id="341034" name="Line 42"/>
              <p:cNvSpPr>
                <a:spLocks noChangeShapeType="1"/>
              </p:cNvSpPr>
              <p:nvPr/>
            </p:nvSpPr>
            <p:spPr bwMode="auto">
              <a:xfrm>
                <a:off x="952" y="2324"/>
                <a:ext cx="823" cy="1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  <p:sp>
            <p:nvSpPr>
              <p:cNvPr id="341035" name="Line 43"/>
              <p:cNvSpPr>
                <a:spLocks noChangeShapeType="1"/>
              </p:cNvSpPr>
              <p:nvPr/>
            </p:nvSpPr>
            <p:spPr bwMode="auto">
              <a:xfrm>
                <a:off x="952" y="2323"/>
                <a:ext cx="796" cy="783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</p:grpSp>
        <p:grpSp>
          <p:nvGrpSpPr>
            <p:cNvPr id="341036" name="Group 44"/>
            <p:cNvGrpSpPr>
              <a:grpSpLocks/>
            </p:cNvGrpSpPr>
            <p:nvPr/>
          </p:nvGrpSpPr>
          <p:grpSpPr bwMode="auto">
            <a:xfrm>
              <a:off x="1728" y="1364"/>
              <a:ext cx="1945" cy="1890"/>
              <a:chOff x="1728" y="1364"/>
              <a:chExt cx="1945" cy="1890"/>
            </a:xfrm>
          </p:grpSpPr>
          <p:sp>
            <p:nvSpPr>
              <p:cNvPr id="341037" name="Text Box 45"/>
              <p:cNvSpPr txBox="1">
                <a:spLocks noChangeArrowheads="1"/>
              </p:cNvSpPr>
              <p:nvPr/>
            </p:nvSpPr>
            <p:spPr bwMode="auto">
              <a:xfrm>
                <a:off x="1728" y="1364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/>
              <a:p>
                <a:pPr algn="just">
                  <a:spcBef>
                    <a:spcPct val="5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None/>
                </a:pPr>
                <a:r>
                  <a:rPr lang="de-DE" altLang="de-DE" b="1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  <a:cs typeface="Times New Roman" pitchFamily="18" charset="0"/>
                  </a:rPr>
                  <a:t>p</a:t>
                </a:r>
              </a:p>
            </p:txBody>
          </p:sp>
          <p:sp>
            <p:nvSpPr>
              <p:cNvPr id="341038" name="Text Box 46"/>
              <p:cNvSpPr txBox="1">
                <a:spLocks noChangeArrowheads="1"/>
              </p:cNvSpPr>
              <p:nvPr/>
            </p:nvSpPr>
            <p:spPr bwMode="auto">
              <a:xfrm>
                <a:off x="1728" y="2165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/>
              <a:p>
                <a:pPr algn="just">
                  <a:spcBef>
                    <a:spcPct val="5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None/>
                </a:pPr>
                <a:r>
                  <a:rPr lang="de-DE" altLang="de-DE" b="1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  <a:cs typeface="Times New Roman" pitchFamily="18" charset="0"/>
                  </a:rPr>
                  <a:t>t</a:t>
                </a:r>
              </a:p>
            </p:txBody>
          </p:sp>
          <p:sp>
            <p:nvSpPr>
              <p:cNvPr id="341039" name="Text Box 47"/>
              <p:cNvSpPr txBox="1">
                <a:spLocks noChangeArrowheads="1"/>
              </p:cNvSpPr>
              <p:nvPr/>
            </p:nvSpPr>
            <p:spPr bwMode="auto">
              <a:xfrm>
                <a:off x="1728" y="2966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/>
              <a:p>
                <a:pPr algn="just">
                  <a:spcBef>
                    <a:spcPct val="5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None/>
                </a:pPr>
                <a:r>
                  <a:rPr lang="de-DE" altLang="de-DE" b="1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  <a:cs typeface="Times New Roman" pitchFamily="18" charset="0"/>
                  </a:rPr>
                  <a:t>k</a:t>
                </a:r>
              </a:p>
            </p:txBody>
          </p:sp>
          <p:grpSp>
            <p:nvGrpSpPr>
              <p:cNvPr id="341040" name="Group 48"/>
              <p:cNvGrpSpPr>
                <a:grpSpLocks/>
              </p:cNvGrpSpPr>
              <p:nvPr/>
            </p:nvGrpSpPr>
            <p:grpSpPr bwMode="auto">
              <a:xfrm>
                <a:off x="1947" y="1511"/>
                <a:ext cx="1726" cy="879"/>
                <a:chOff x="1947" y="1511"/>
                <a:chExt cx="1726" cy="879"/>
              </a:xfrm>
            </p:grpSpPr>
            <p:grpSp>
              <p:nvGrpSpPr>
                <p:cNvPr id="341041" name="Group 49"/>
                <p:cNvGrpSpPr>
                  <a:grpSpLocks/>
                </p:cNvGrpSpPr>
                <p:nvPr/>
              </p:nvGrpSpPr>
              <p:grpSpPr bwMode="auto">
                <a:xfrm>
                  <a:off x="1947" y="1511"/>
                  <a:ext cx="873" cy="288"/>
                  <a:chOff x="1947" y="1511"/>
                  <a:chExt cx="873" cy="288"/>
                </a:xfrm>
              </p:grpSpPr>
              <p:sp>
                <p:nvSpPr>
                  <p:cNvPr id="341042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4" y="1511"/>
                    <a:ext cx="226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92075" tIns="46038" rIns="92075" bIns="46038">
                    <a:spAutoFit/>
                  </a:bodyPr>
                  <a:lstStyle/>
                  <a:p>
                    <a:pPr algn="just">
                      <a:spcBef>
                        <a:spcPct val="50000"/>
                      </a:spcBef>
                      <a:buClr>
                        <a:schemeClr val="accent2"/>
                      </a:buClr>
                      <a:buSzPct val="80000"/>
                      <a:buFont typeface="Wingdings" pitchFamily="2" charset="2"/>
                      <a:buNone/>
                    </a:pPr>
                    <a:r>
                      <a:rPr lang="de-DE" altLang="de-DE" b="1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cs typeface="Times New Roman" pitchFamily="18" charset="0"/>
                      </a:rPr>
                      <a:t>l</a:t>
                    </a:r>
                  </a:p>
                </p:txBody>
              </p:sp>
              <p:sp>
                <p:nvSpPr>
                  <p:cNvPr id="341043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1947" y="1531"/>
                    <a:ext cx="692" cy="131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92075" tIns="46038" rIns="92075" bIns="46038"/>
                  <a:lstStyle/>
                  <a:p>
                    <a:endParaRPr lang="de-DE"/>
                  </a:p>
                </p:txBody>
              </p:sp>
            </p:grpSp>
            <p:grpSp>
              <p:nvGrpSpPr>
                <p:cNvPr id="341044" name="Group 52"/>
                <p:cNvGrpSpPr>
                  <a:grpSpLocks/>
                </p:cNvGrpSpPr>
                <p:nvPr/>
              </p:nvGrpSpPr>
              <p:grpSpPr bwMode="auto">
                <a:xfrm>
                  <a:off x="2764" y="1691"/>
                  <a:ext cx="909" cy="699"/>
                  <a:chOff x="2764" y="1691"/>
                  <a:chExt cx="909" cy="699"/>
                </a:xfrm>
              </p:grpSpPr>
              <p:sp>
                <p:nvSpPr>
                  <p:cNvPr id="341045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59" y="2102"/>
                    <a:ext cx="314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92075" tIns="46038" rIns="92075" bIns="46038">
                    <a:spAutoFit/>
                  </a:bodyPr>
                  <a:lstStyle/>
                  <a:p>
                    <a:pPr algn="just">
                      <a:spcBef>
                        <a:spcPct val="50000"/>
                      </a:spcBef>
                      <a:buClr>
                        <a:schemeClr val="accent2"/>
                      </a:buClr>
                      <a:buSzPct val="80000"/>
                      <a:buFont typeface="Wingdings" pitchFamily="2" charset="2"/>
                      <a:buNone/>
                    </a:pPr>
                    <a:r>
                      <a:rPr lang="de-DE" altLang="de-DE" b="1">
                        <a:solidFill>
                          <a:srgbClr val="0066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cs typeface="Times New Roman" pitchFamily="18" charset="0"/>
                      </a:rPr>
                      <a:t>V</a:t>
                    </a:r>
                  </a:p>
                </p:txBody>
              </p:sp>
              <p:sp>
                <p:nvSpPr>
                  <p:cNvPr id="341046" name="Line 54"/>
                  <p:cNvSpPr>
                    <a:spLocks noChangeShapeType="1"/>
                  </p:cNvSpPr>
                  <p:nvPr/>
                </p:nvSpPr>
                <p:spPr bwMode="auto">
                  <a:xfrm>
                    <a:off x="2764" y="1691"/>
                    <a:ext cx="641" cy="561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92075" tIns="46038" rIns="92075" bIns="46038"/>
                  <a:lstStyle/>
                  <a:p>
                    <a:endParaRPr lang="de-DE"/>
                  </a:p>
                </p:txBody>
              </p:sp>
            </p:grpSp>
          </p:grpSp>
          <p:grpSp>
            <p:nvGrpSpPr>
              <p:cNvPr id="341047" name="Group 55"/>
              <p:cNvGrpSpPr>
                <a:grpSpLocks/>
              </p:cNvGrpSpPr>
              <p:nvPr/>
            </p:nvGrpSpPr>
            <p:grpSpPr bwMode="auto">
              <a:xfrm>
                <a:off x="1926" y="1525"/>
                <a:ext cx="1495" cy="728"/>
                <a:chOff x="1926" y="1525"/>
                <a:chExt cx="1495" cy="728"/>
              </a:xfrm>
            </p:grpSpPr>
            <p:grpSp>
              <p:nvGrpSpPr>
                <p:cNvPr id="341048" name="Group 56"/>
                <p:cNvGrpSpPr>
                  <a:grpSpLocks/>
                </p:cNvGrpSpPr>
                <p:nvPr/>
              </p:nvGrpSpPr>
              <p:grpSpPr bwMode="auto">
                <a:xfrm>
                  <a:off x="1926" y="1525"/>
                  <a:ext cx="894" cy="689"/>
                  <a:chOff x="1926" y="1525"/>
                  <a:chExt cx="894" cy="689"/>
                </a:xfrm>
              </p:grpSpPr>
              <p:sp>
                <p:nvSpPr>
                  <p:cNvPr id="341049" name="Text Box 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4" y="1926"/>
                    <a:ext cx="226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92075" tIns="46038" rIns="92075" bIns="46038">
                    <a:spAutoFit/>
                  </a:bodyPr>
                  <a:lstStyle/>
                  <a:p>
                    <a:pPr algn="just">
                      <a:spcBef>
                        <a:spcPct val="50000"/>
                      </a:spcBef>
                      <a:buClr>
                        <a:schemeClr val="accent2"/>
                      </a:buClr>
                      <a:buSzPct val="80000"/>
                      <a:buFont typeface="Wingdings" pitchFamily="2" charset="2"/>
                      <a:buNone/>
                    </a:pPr>
                    <a:r>
                      <a:rPr lang="de-DE" altLang="de-DE" b="1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cs typeface="Times New Roman" pitchFamily="18" charset="0"/>
                      </a:rPr>
                      <a:t>r</a:t>
                    </a:r>
                  </a:p>
                </p:txBody>
              </p:sp>
              <p:sp>
                <p:nvSpPr>
                  <p:cNvPr id="341050" name="Line 58"/>
                  <p:cNvSpPr>
                    <a:spLocks noChangeShapeType="1"/>
                  </p:cNvSpPr>
                  <p:nvPr/>
                </p:nvSpPr>
                <p:spPr bwMode="auto">
                  <a:xfrm>
                    <a:off x="1926" y="1525"/>
                    <a:ext cx="700" cy="569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92075" tIns="46038" rIns="92075" bIns="46038"/>
                  <a:lstStyle/>
                  <a:p>
                    <a:endParaRPr lang="de-DE"/>
                  </a:p>
                </p:txBody>
              </p:sp>
            </p:grpSp>
            <p:sp>
              <p:nvSpPr>
                <p:cNvPr id="341051" name="Line 59"/>
                <p:cNvSpPr>
                  <a:spLocks noChangeShapeType="1"/>
                </p:cNvSpPr>
                <p:nvPr/>
              </p:nvSpPr>
              <p:spPr bwMode="auto">
                <a:xfrm>
                  <a:off x="2721" y="2108"/>
                  <a:ext cx="700" cy="145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/>
                <a:lstStyle/>
                <a:p>
                  <a:endParaRPr lang="de-DE"/>
                </a:p>
              </p:txBody>
            </p:sp>
          </p:grpSp>
          <p:sp>
            <p:nvSpPr>
              <p:cNvPr id="341052" name="Line 60"/>
              <p:cNvSpPr>
                <a:spLocks noChangeShapeType="1"/>
              </p:cNvSpPr>
              <p:nvPr/>
            </p:nvSpPr>
            <p:spPr bwMode="auto">
              <a:xfrm flipV="1">
                <a:off x="1891" y="2095"/>
                <a:ext cx="743" cy="21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  <p:sp>
            <p:nvSpPr>
              <p:cNvPr id="341053" name="Line 61"/>
              <p:cNvSpPr>
                <a:spLocks noChangeShapeType="1"/>
              </p:cNvSpPr>
              <p:nvPr/>
            </p:nvSpPr>
            <p:spPr bwMode="auto">
              <a:xfrm>
                <a:off x="1894" y="2301"/>
                <a:ext cx="706" cy="73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  <p:sp>
            <p:nvSpPr>
              <p:cNvPr id="341054" name="Line 62"/>
              <p:cNvSpPr>
                <a:spLocks noChangeShapeType="1"/>
              </p:cNvSpPr>
              <p:nvPr/>
            </p:nvSpPr>
            <p:spPr bwMode="auto">
              <a:xfrm flipV="1">
                <a:off x="1910" y="1661"/>
                <a:ext cx="727" cy="145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  <p:sp>
            <p:nvSpPr>
              <p:cNvPr id="341055" name="Line 63"/>
              <p:cNvSpPr>
                <a:spLocks noChangeShapeType="1"/>
              </p:cNvSpPr>
              <p:nvPr/>
            </p:nvSpPr>
            <p:spPr bwMode="auto">
              <a:xfrm flipV="1">
                <a:off x="1903" y="2099"/>
                <a:ext cx="713" cy="101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  <p:sp>
            <p:nvSpPr>
              <p:cNvPr id="341056" name="Line 64"/>
              <p:cNvSpPr>
                <a:spLocks noChangeShapeType="1"/>
              </p:cNvSpPr>
              <p:nvPr/>
            </p:nvSpPr>
            <p:spPr bwMode="auto">
              <a:xfrm flipV="1">
                <a:off x="1910" y="2587"/>
                <a:ext cx="669" cy="52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  <p:sp>
            <p:nvSpPr>
              <p:cNvPr id="341057" name="Line 65"/>
              <p:cNvSpPr>
                <a:spLocks noChangeShapeType="1"/>
              </p:cNvSpPr>
              <p:nvPr/>
            </p:nvSpPr>
            <p:spPr bwMode="auto">
              <a:xfrm flipV="1">
                <a:off x="1908" y="3110"/>
                <a:ext cx="700" cy="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  <p:sp>
            <p:nvSpPr>
              <p:cNvPr id="341058" name="Line 66"/>
              <p:cNvSpPr>
                <a:spLocks noChangeShapeType="1"/>
              </p:cNvSpPr>
              <p:nvPr/>
            </p:nvSpPr>
            <p:spPr bwMode="auto">
              <a:xfrm>
                <a:off x="1885" y="2314"/>
                <a:ext cx="699" cy="2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  <p:grpSp>
            <p:nvGrpSpPr>
              <p:cNvPr id="341059" name="Group 67"/>
              <p:cNvGrpSpPr>
                <a:grpSpLocks/>
              </p:cNvGrpSpPr>
              <p:nvPr/>
            </p:nvGrpSpPr>
            <p:grpSpPr bwMode="auto">
              <a:xfrm>
                <a:off x="1941" y="1537"/>
                <a:ext cx="1496" cy="1152"/>
                <a:chOff x="1941" y="1537"/>
                <a:chExt cx="1496" cy="1152"/>
              </a:xfrm>
            </p:grpSpPr>
            <p:sp>
              <p:nvSpPr>
                <p:cNvPr id="341060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2558" y="2401"/>
                  <a:ext cx="31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>
                  <a:spAutoFit/>
                </a:bodyPr>
                <a:lstStyle/>
                <a:p>
                  <a:pPr algn="just">
                    <a:spcBef>
                      <a:spcPct val="50000"/>
                    </a:spcBef>
                    <a:buClr>
                      <a:schemeClr val="accent2"/>
                    </a:buClr>
                    <a:buSzPct val="80000"/>
                    <a:buFont typeface="Wingdings" pitchFamily="2" charset="2"/>
                    <a:buNone/>
                  </a:pPr>
                  <a:r>
                    <a:rPr lang="de-DE" altLang="de-DE" b="1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itchFamily="34" charset="0"/>
                      <a:cs typeface="Times New Roman" pitchFamily="18" charset="0"/>
                    </a:rPr>
                    <a:t>w</a:t>
                  </a:r>
                </a:p>
              </p:txBody>
            </p:sp>
            <p:sp>
              <p:nvSpPr>
                <p:cNvPr id="341061" name="Line 69"/>
                <p:cNvSpPr>
                  <a:spLocks noChangeShapeType="1"/>
                </p:cNvSpPr>
                <p:nvPr/>
              </p:nvSpPr>
              <p:spPr bwMode="auto">
                <a:xfrm flipV="1">
                  <a:off x="2788" y="2254"/>
                  <a:ext cx="649" cy="32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/>
                <a:lstStyle/>
                <a:p>
                  <a:endParaRPr lang="de-DE"/>
                </a:p>
              </p:txBody>
            </p:sp>
            <p:sp>
              <p:nvSpPr>
                <p:cNvPr id="341062" name="Line 70"/>
                <p:cNvSpPr>
                  <a:spLocks noChangeShapeType="1"/>
                </p:cNvSpPr>
                <p:nvPr/>
              </p:nvSpPr>
              <p:spPr bwMode="auto">
                <a:xfrm>
                  <a:off x="1941" y="1537"/>
                  <a:ext cx="722" cy="94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/>
                <a:lstStyle/>
                <a:p>
                  <a:endParaRPr lang="de-DE"/>
                </a:p>
              </p:txBody>
            </p:sp>
          </p:grpSp>
          <p:grpSp>
            <p:nvGrpSpPr>
              <p:cNvPr id="341063" name="Group 71"/>
              <p:cNvGrpSpPr>
                <a:grpSpLocks/>
              </p:cNvGrpSpPr>
              <p:nvPr/>
            </p:nvGrpSpPr>
            <p:grpSpPr bwMode="auto">
              <a:xfrm>
                <a:off x="1907" y="1537"/>
                <a:ext cx="1729" cy="1677"/>
                <a:chOff x="1907" y="1537"/>
                <a:chExt cx="1729" cy="1677"/>
              </a:xfrm>
            </p:grpSpPr>
            <p:sp>
              <p:nvSpPr>
                <p:cNvPr id="341064" name="Text Box 72"/>
                <p:cNvSpPr txBox="1">
                  <a:spLocks noChangeArrowheads="1"/>
                </p:cNvSpPr>
                <p:nvPr/>
              </p:nvSpPr>
              <p:spPr bwMode="auto">
                <a:xfrm>
                  <a:off x="2587" y="2897"/>
                  <a:ext cx="22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>
                  <a:spAutoFit/>
                </a:bodyPr>
                <a:lstStyle/>
                <a:p>
                  <a:pPr algn="just">
                    <a:spcBef>
                      <a:spcPct val="50000"/>
                    </a:spcBef>
                    <a:buClr>
                      <a:schemeClr val="accent2"/>
                    </a:buClr>
                    <a:buSzPct val="80000"/>
                    <a:buFont typeface="Wingdings" pitchFamily="2" charset="2"/>
                    <a:buNone/>
                  </a:pPr>
                  <a:r>
                    <a:rPr lang="de-DE" altLang="de-DE" b="1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itchFamily="34" charset="0"/>
                      <a:cs typeface="Times New Roman" pitchFamily="18" charset="0"/>
                    </a:rPr>
                    <a:t>j</a:t>
                  </a:r>
                </a:p>
              </p:txBody>
            </p:sp>
            <p:grpSp>
              <p:nvGrpSpPr>
                <p:cNvPr id="341065" name="Group 73"/>
                <p:cNvGrpSpPr>
                  <a:grpSpLocks/>
                </p:cNvGrpSpPr>
                <p:nvPr/>
              </p:nvGrpSpPr>
              <p:grpSpPr bwMode="auto">
                <a:xfrm>
                  <a:off x="2724" y="2926"/>
                  <a:ext cx="912" cy="288"/>
                  <a:chOff x="2724" y="2926"/>
                  <a:chExt cx="912" cy="288"/>
                </a:xfrm>
              </p:grpSpPr>
              <p:sp>
                <p:nvSpPr>
                  <p:cNvPr id="341066" name="Text Box 7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22" y="2926"/>
                    <a:ext cx="314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92075" tIns="46038" rIns="92075" bIns="46038">
                    <a:spAutoFit/>
                  </a:bodyPr>
                  <a:lstStyle/>
                  <a:p>
                    <a:pPr algn="just">
                      <a:spcBef>
                        <a:spcPct val="50000"/>
                      </a:spcBef>
                      <a:buClr>
                        <a:schemeClr val="accent2"/>
                      </a:buClr>
                      <a:buSzPct val="80000"/>
                      <a:buFont typeface="Wingdings" pitchFamily="2" charset="2"/>
                      <a:buNone/>
                    </a:pPr>
                    <a:r>
                      <a:rPr lang="de-DE" altLang="de-DE" b="1">
                        <a:solidFill>
                          <a:srgbClr val="0066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cs typeface="Times New Roman" pitchFamily="18" charset="0"/>
                      </a:rPr>
                      <a:t>u:</a:t>
                    </a:r>
                  </a:p>
                </p:txBody>
              </p:sp>
              <p:sp>
                <p:nvSpPr>
                  <p:cNvPr id="341067" name="Line 7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724" y="3072"/>
                    <a:ext cx="627" cy="1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92075" tIns="46038" rIns="92075" bIns="46038"/>
                  <a:lstStyle/>
                  <a:p>
                    <a:endParaRPr lang="de-DE"/>
                  </a:p>
                </p:txBody>
              </p:sp>
            </p:grpSp>
            <p:sp>
              <p:nvSpPr>
                <p:cNvPr id="341068" name="Line 76"/>
                <p:cNvSpPr>
                  <a:spLocks noChangeShapeType="1"/>
                </p:cNvSpPr>
                <p:nvPr/>
              </p:nvSpPr>
              <p:spPr bwMode="auto">
                <a:xfrm>
                  <a:off x="1907" y="1537"/>
                  <a:ext cx="755" cy="1417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/>
                <a:lstStyle/>
                <a:p>
                  <a:endParaRPr lang="de-DE"/>
                </a:p>
              </p:txBody>
            </p:sp>
          </p:grpSp>
        </p:grpSp>
      </p:grpSp>
      <p:grpSp>
        <p:nvGrpSpPr>
          <p:cNvPr id="341074" name="Group 82"/>
          <p:cNvGrpSpPr>
            <a:grpSpLocks/>
          </p:cNvGrpSpPr>
          <p:nvPr/>
        </p:nvGrpSpPr>
        <p:grpSpPr bwMode="auto">
          <a:xfrm>
            <a:off x="1535113" y="2428875"/>
            <a:ext cx="5595937" cy="1262063"/>
            <a:chOff x="967" y="1530"/>
            <a:chExt cx="3525" cy="795"/>
          </a:xfrm>
        </p:grpSpPr>
        <p:sp>
          <p:nvSpPr>
            <p:cNvPr id="341026" name="Text Box 34"/>
            <p:cNvSpPr txBox="1">
              <a:spLocks noChangeArrowheads="1"/>
            </p:cNvSpPr>
            <p:nvPr/>
          </p:nvSpPr>
          <p:spPr bwMode="auto">
            <a:xfrm>
              <a:off x="3848" y="1536"/>
              <a:ext cx="6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solidFill>
                    <a:srgbClr val="0099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split</a:t>
              </a:r>
            </a:p>
          </p:txBody>
        </p:sp>
        <p:sp>
          <p:nvSpPr>
            <p:cNvPr id="341070" name="Line 78"/>
            <p:cNvSpPr>
              <a:spLocks noChangeShapeType="1"/>
            </p:cNvSpPr>
            <p:nvPr/>
          </p:nvSpPr>
          <p:spPr bwMode="auto">
            <a:xfrm flipV="1">
              <a:off x="967" y="1557"/>
              <a:ext cx="782" cy="768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1071" name="Line 79"/>
            <p:cNvSpPr>
              <a:spLocks noChangeShapeType="1"/>
            </p:cNvSpPr>
            <p:nvPr/>
          </p:nvSpPr>
          <p:spPr bwMode="auto">
            <a:xfrm>
              <a:off x="1941" y="1530"/>
              <a:ext cx="713" cy="137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1072" name="Line 80"/>
            <p:cNvSpPr>
              <a:spLocks noChangeShapeType="1"/>
            </p:cNvSpPr>
            <p:nvPr/>
          </p:nvSpPr>
          <p:spPr bwMode="auto">
            <a:xfrm>
              <a:off x="2764" y="1695"/>
              <a:ext cx="658" cy="562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</p:grpSp>
      <p:grpSp>
        <p:nvGrpSpPr>
          <p:cNvPr id="341078" name="Group 86"/>
          <p:cNvGrpSpPr>
            <a:grpSpLocks/>
          </p:cNvGrpSpPr>
          <p:nvPr/>
        </p:nvGrpSpPr>
        <p:grpSpPr bwMode="auto">
          <a:xfrm>
            <a:off x="1535113" y="2406650"/>
            <a:ext cx="5837237" cy="1284288"/>
            <a:chOff x="967" y="1516"/>
            <a:chExt cx="3677" cy="809"/>
          </a:xfrm>
        </p:grpSpPr>
        <p:sp>
          <p:nvSpPr>
            <p:cNvPr id="341027" name="Text Box 35"/>
            <p:cNvSpPr txBox="1">
              <a:spLocks noChangeArrowheads="1"/>
            </p:cNvSpPr>
            <p:nvPr/>
          </p:nvSpPr>
          <p:spPr bwMode="auto">
            <a:xfrm>
              <a:off x="3821" y="2002"/>
              <a:ext cx="8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solidFill>
                    <a:srgbClr val="0099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spring</a:t>
              </a:r>
            </a:p>
          </p:txBody>
        </p:sp>
        <p:sp>
          <p:nvSpPr>
            <p:cNvPr id="341073" name="Line 81"/>
            <p:cNvSpPr>
              <a:spLocks noChangeShapeType="1"/>
            </p:cNvSpPr>
            <p:nvPr/>
          </p:nvSpPr>
          <p:spPr bwMode="auto">
            <a:xfrm flipV="1">
              <a:off x="967" y="1543"/>
              <a:ext cx="796" cy="782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1076" name="Line 84"/>
            <p:cNvSpPr>
              <a:spLocks noChangeShapeType="1"/>
            </p:cNvSpPr>
            <p:nvPr/>
          </p:nvSpPr>
          <p:spPr bwMode="auto">
            <a:xfrm>
              <a:off x="1955" y="1516"/>
              <a:ext cx="673" cy="589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1077" name="Line 85"/>
            <p:cNvSpPr>
              <a:spLocks noChangeShapeType="1"/>
            </p:cNvSpPr>
            <p:nvPr/>
          </p:nvSpPr>
          <p:spPr bwMode="auto">
            <a:xfrm>
              <a:off x="2723" y="2120"/>
              <a:ext cx="727" cy="150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</p:grpSp>
      <p:grpSp>
        <p:nvGrpSpPr>
          <p:cNvPr id="341082" name="Group 90"/>
          <p:cNvGrpSpPr>
            <a:grpSpLocks/>
          </p:cNvGrpSpPr>
          <p:nvPr/>
        </p:nvGrpSpPr>
        <p:grpSpPr bwMode="auto">
          <a:xfrm>
            <a:off x="1533525" y="2425700"/>
            <a:ext cx="5554663" cy="2463800"/>
            <a:chOff x="966" y="1528"/>
            <a:chExt cx="3499" cy="1552"/>
          </a:xfrm>
        </p:grpSpPr>
        <p:sp>
          <p:nvSpPr>
            <p:cNvPr id="341029" name="Text Box 37"/>
            <p:cNvSpPr txBox="1">
              <a:spLocks noChangeArrowheads="1"/>
            </p:cNvSpPr>
            <p:nvPr/>
          </p:nvSpPr>
          <p:spPr bwMode="auto">
            <a:xfrm>
              <a:off x="3821" y="2331"/>
              <a:ext cx="6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solidFill>
                    <a:srgbClr val="0099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spew</a:t>
              </a:r>
            </a:p>
          </p:txBody>
        </p:sp>
        <p:sp>
          <p:nvSpPr>
            <p:cNvPr id="341079" name="Line 87"/>
            <p:cNvSpPr>
              <a:spLocks noChangeShapeType="1"/>
            </p:cNvSpPr>
            <p:nvPr/>
          </p:nvSpPr>
          <p:spPr bwMode="auto">
            <a:xfrm flipV="1">
              <a:off x="966" y="1528"/>
              <a:ext cx="809" cy="783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1080" name="Line 88"/>
            <p:cNvSpPr>
              <a:spLocks noChangeShapeType="1"/>
            </p:cNvSpPr>
            <p:nvPr/>
          </p:nvSpPr>
          <p:spPr bwMode="auto">
            <a:xfrm flipV="1">
              <a:off x="2722" y="3079"/>
              <a:ext cx="645" cy="1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1081" name="Line 89"/>
            <p:cNvSpPr>
              <a:spLocks noChangeShapeType="1"/>
            </p:cNvSpPr>
            <p:nvPr/>
          </p:nvSpPr>
          <p:spPr bwMode="auto">
            <a:xfrm>
              <a:off x="1912" y="1543"/>
              <a:ext cx="740" cy="1412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</p:grpSp>
      <p:grpSp>
        <p:nvGrpSpPr>
          <p:cNvPr id="341086" name="Group 94"/>
          <p:cNvGrpSpPr>
            <a:grpSpLocks/>
          </p:cNvGrpSpPr>
          <p:nvPr/>
        </p:nvGrpSpPr>
        <p:grpSpPr bwMode="auto">
          <a:xfrm>
            <a:off x="1535113" y="3321050"/>
            <a:ext cx="5662612" cy="1447800"/>
            <a:chOff x="967" y="2092"/>
            <a:chExt cx="3567" cy="912"/>
          </a:xfrm>
        </p:grpSpPr>
        <p:sp>
          <p:nvSpPr>
            <p:cNvPr id="341028" name="Text Box 36"/>
            <p:cNvSpPr txBox="1">
              <a:spLocks noChangeArrowheads="1"/>
            </p:cNvSpPr>
            <p:nvPr/>
          </p:nvSpPr>
          <p:spPr bwMode="auto">
            <a:xfrm>
              <a:off x="3862" y="2716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solidFill>
                    <a:srgbClr val="0099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string</a:t>
              </a:r>
            </a:p>
          </p:txBody>
        </p:sp>
        <p:sp>
          <p:nvSpPr>
            <p:cNvPr id="341083" name="Line 91"/>
            <p:cNvSpPr>
              <a:spLocks noChangeShapeType="1"/>
            </p:cNvSpPr>
            <p:nvPr/>
          </p:nvSpPr>
          <p:spPr bwMode="auto">
            <a:xfrm>
              <a:off x="967" y="2325"/>
              <a:ext cx="823" cy="0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1084" name="Line 92"/>
            <p:cNvSpPr>
              <a:spLocks noChangeShapeType="1"/>
            </p:cNvSpPr>
            <p:nvPr/>
          </p:nvSpPr>
          <p:spPr bwMode="auto">
            <a:xfrm flipV="1">
              <a:off x="1886" y="2092"/>
              <a:ext cx="740" cy="220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1085" name="Line 93"/>
            <p:cNvSpPr>
              <a:spLocks noChangeShapeType="1"/>
            </p:cNvSpPr>
            <p:nvPr/>
          </p:nvSpPr>
          <p:spPr bwMode="auto">
            <a:xfrm>
              <a:off x="2736" y="2120"/>
              <a:ext cx="712" cy="150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</p:grpSp>
      <p:grpSp>
        <p:nvGrpSpPr>
          <p:cNvPr id="341091" name="Group 99"/>
          <p:cNvGrpSpPr>
            <a:grpSpLocks/>
          </p:cNvGrpSpPr>
          <p:nvPr/>
        </p:nvGrpSpPr>
        <p:grpSpPr bwMode="auto">
          <a:xfrm>
            <a:off x="1557338" y="3670300"/>
            <a:ext cx="5529262" cy="1663700"/>
            <a:chOff x="981" y="2312"/>
            <a:chExt cx="3483" cy="1048"/>
          </a:xfrm>
        </p:grpSpPr>
        <p:sp>
          <p:nvSpPr>
            <p:cNvPr id="341087" name="Text Box 95"/>
            <p:cNvSpPr txBox="1">
              <a:spLocks noChangeArrowheads="1"/>
            </p:cNvSpPr>
            <p:nvPr/>
          </p:nvSpPr>
          <p:spPr bwMode="auto">
            <a:xfrm>
              <a:off x="3874" y="3072"/>
              <a:ext cx="59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solidFill>
                    <a:srgbClr val="0099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stew</a:t>
              </a:r>
            </a:p>
          </p:txBody>
        </p:sp>
        <p:sp>
          <p:nvSpPr>
            <p:cNvPr id="341088" name="Line 96"/>
            <p:cNvSpPr>
              <a:spLocks noChangeShapeType="1"/>
            </p:cNvSpPr>
            <p:nvPr/>
          </p:nvSpPr>
          <p:spPr bwMode="auto">
            <a:xfrm flipV="1">
              <a:off x="981" y="2312"/>
              <a:ext cx="782" cy="0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1089" name="Line 97"/>
            <p:cNvSpPr>
              <a:spLocks noChangeShapeType="1"/>
            </p:cNvSpPr>
            <p:nvPr/>
          </p:nvSpPr>
          <p:spPr bwMode="auto">
            <a:xfrm>
              <a:off x="1899" y="2325"/>
              <a:ext cx="687" cy="698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1090" name="Line 98"/>
            <p:cNvSpPr>
              <a:spLocks noChangeShapeType="1"/>
            </p:cNvSpPr>
            <p:nvPr/>
          </p:nvSpPr>
          <p:spPr bwMode="auto">
            <a:xfrm flipV="1">
              <a:off x="2735" y="3092"/>
              <a:ext cx="618" cy="1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</p:grpSp>
      <p:grpSp>
        <p:nvGrpSpPr>
          <p:cNvPr id="341100" name="Group 108"/>
          <p:cNvGrpSpPr>
            <a:grpSpLocks/>
          </p:cNvGrpSpPr>
          <p:nvPr/>
        </p:nvGrpSpPr>
        <p:grpSpPr bwMode="auto">
          <a:xfrm>
            <a:off x="1490663" y="2428875"/>
            <a:ext cx="7316787" cy="2501900"/>
            <a:chOff x="939" y="1530"/>
            <a:chExt cx="4609" cy="1576"/>
          </a:xfrm>
        </p:grpSpPr>
        <p:sp>
          <p:nvSpPr>
            <p:cNvPr id="341093" name="Line 101"/>
            <p:cNvSpPr>
              <a:spLocks noChangeShapeType="1"/>
            </p:cNvSpPr>
            <p:nvPr/>
          </p:nvSpPr>
          <p:spPr bwMode="auto">
            <a:xfrm>
              <a:off x="939" y="2311"/>
              <a:ext cx="796" cy="795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1094" name="Line 102"/>
            <p:cNvSpPr>
              <a:spLocks noChangeShapeType="1"/>
            </p:cNvSpPr>
            <p:nvPr/>
          </p:nvSpPr>
          <p:spPr bwMode="auto">
            <a:xfrm flipV="1">
              <a:off x="1913" y="1679"/>
              <a:ext cx="727" cy="1427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1095" name="Line 103"/>
            <p:cNvSpPr>
              <a:spLocks noChangeShapeType="1"/>
            </p:cNvSpPr>
            <p:nvPr/>
          </p:nvSpPr>
          <p:spPr bwMode="auto">
            <a:xfrm>
              <a:off x="2777" y="1694"/>
              <a:ext cx="632" cy="548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1096" name="Text Box 104"/>
            <p:cNvSpPr txBox="1">
              <a:spLocks noChangeArrowheads="1"/>
            </p:cNvSpPr>
            <p:nvPr/>
          </p:nvSpPr>
          <p:spPr bwMode="auto">
            <a:xfrm>
              <a:off x="4560" y="1530"/>
              <a:ext cx="9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solidFill>
                    <a:srgbClr val="0099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sclerosis</a:t>
              </a:r>
            </a:p>
          </p:txBody>
        </p:sp>
      </p:grpSp>
      <p:grpSp>
        <p:nvGrpSpPr>
          <p:cNvPr id="341104" name="Group 112"/>
          <p:cNvGrpSpPr>
            <a:grpSpLocks/>
          </p:cNvGrpSpPr>
          <p:nvPr/>
        </p:nvGrpSpPr>
        <p:grpSpPr bwMode="auto">
          <a:xfrm>
            <a:off x="1514475" y="3170238"/>
            <a:ext cx="6967538" cy="1762125"/>
            <a:chOff x="954" y="1997"/>
            <a:chExt cx="4389" cy="1110"/>
          </a:xfrm>
        </p:grpSpPr>
        <p:sp>
          <p:nvSpPr>
            <p:cNvPr id="341097" name="Text Box 105"/>
            <p:cNvSpPr txBox="1">
              <a:spLocks noChangeArrowheads="1"/>
            </p:cNvSpPr>
            <p:nvPr/>
          </p:nvSpPr>
          <p:spPr bwMode="auto">
            <a:xfrm>
              <a:off x="4629" y="1997"/>
              <a:ext cx="71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solidFill>
                    <a:srgbClr val="0099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screw</a:t>
              </a:r>
            </a:p>
          </p:txBody>
        </p:sp>
        <p:sp>
          <p:nvSpPr>
            <p:cNvPr id="341101" name="Line 109"/>
            <p:cNvSpPr>
              <a:spLocks noChangeShapeType="1"/>
            </p:cNvSpPr>
            <p:nvPr/>
          </p:nvSpPr>
          <p:spPr bwMode="auto">
            <a:xfrm>
              <a:off x="954" y="2325"/>
              <a:ext cx="782" cy="781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1102" name="Line 110"/>
            <p:cNvSpPr>
              <a:spLocks noChangeShapeType="1"/>
            </p:cNvSpPr>
            <p:nvPr/>
          </p:nvSpPr>
          <p:spPr bwMode="auto">
            <a:xfrm flipV="1">
              <a:off x="1914" y="2092"/>
              <a:ext cx="713" cy="1015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1103" name="Line 111"/>
            <p:cNvSpPr>
              <a:spLocks noChangeShapeType="1"/>
            </p:cNvSpPr>
            <p:nvPr/>
          </p:nvSpPr>
          <p:spPr bwMode="auto">
            <a:xfrm>
              <a:off x="2737" y="2120"/>
              <a:ext cx="672" cy="137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</p:grpSp>
      <p:grpSp>
        <p:nvGrpSpPr>
          <p:cNvPr id="341108" name="Group 116"/>
          <p:cNvGrpSpPr>
            <a:grpSpLocks/>
          </p:cNvGrpSpPr>
          <p:nvPr/>
        </p:nvGrpSpPr>
        <p:grpSpPr bwMode="auto">
          <a:xfrm>
            <a:off x="1514475" y="3581400"/>
            <a:ext cx="7077075" cy="1373188"/>
            <a:chOff x="954" y="2256"/>
            <a:chExt cx="4458" cy="865"/>
          </a:xfrm>
        </p:grpSpPr>
        <p:sp>
          <p:nvSpPr>
            <p:cNvPr id="341098" name="Text Box 106"/>
            <p:cNvSpPr txBox="1">
              <a:spLocks noChangeArrowheads="1"/>
            </p:cNvSpPr>
            <p:nvPr/>
          </p:nvSpPr>
          <p:spPr bwMode="auto">
            <a:xfrm>
              <a:off x="4602" y="2340"/>
              <a:ext cx="81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solidFill>
                    <a:srgbClr val="0099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square</a:t>
              </a:r>
            </a:p>
          </p:txBody>
        </p:sp>
        <p:sp>
          <p:nvSpPr>
            <p:cNvPr id="341105" name="Line 113"/>
            <p:cNvSpPr>
              <a:spLocks noChangeShapeType="1"/>
            </p:cNvSpPr>
            <p:nvPr/>
          </p:nvSpPr>
          <p:spPr bwMode="auto">
            <a:xfrm>
              <a:off x="954" y="2325"/>
              <a:ext cx="782" cy="781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1106" name="Line 114"/>
            <p:cNvSpPr>
              <a:spLocks noChangeShapeType="1"/>
            </p:cNvSpPr>
            <p:nvPr/>
          </p:nvSpPr>
          <p:spPr bwMode="auto">
            <a:xfrm flipV="1">
              <a:off x="1914" y="2585"/>
              <a:ext cx="686" cy="536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1107" name="Line 115"/>
            <p:cNvSpPr>
              <a:spLocks noChangeShapeType="1"/>
            </p:cNvSpPr>
            <p:nvPr/>
          </p:nvSpPr>
          <p:spPr bwMode="auto">
            <a:xfrm flipV="1">
              <a:off x="2806" y="2256"/>
              <a:ext cx="631" cy="317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</p:grpSp>
      <p:grpSp>
        <p:nvGrpSpPr>
          <p:cNvPr id="341121" name="Group 129"/>
          <p:cNvGrpSpPr>
            <a:grpSpLocks/>
          </p:cNvGrpSpPr>
          <p:nvPr/>
        </p:nvGrpSpPr>
        <p:grpSpPr bwMode="auto">
          <a:xfrm>
            <a:off x="1490663" y="3668713"/>
            <a:ext cx="6904037" cy="1284287"/>
            <a:chOff x="939" y="2311"/>
            <a:chExt cx="4349" cy="809"/>
          </a:xfrm>
        </p:grpSpPr>
        <p:sp>
          <p:nvSpPr>
            <p:cNvPr id="341099" name="Text Box 107"/>
            <p:cNvSpPr txBox="1">
              <a:spLocks noChangeArrowheads="1"/>
            </p:cNvSpPr>
            <p:nvPr/>
          </p:nvSpPr>
          <p:spPr bwMode="auto">
            <a:xfrm>
              <a:off x="4615" y="2724"/>
              <a:ext cx="67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solidFill>
                    <a:srgbClr val="0099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skew</a:t>
              </a:r>
            </a:p>
          </p:txBody>
        </p:sp>
        <p:sp>
          <p:nvSpPr>
            <p:cNvPr id="341075" name="Line 83"/>
            <p:cNvSpPr>
              <a:spLocks noChangeShapeType="1"/>
            </p:cNvSpPr>
            <p:nvPr/>
          </p:nvSpPr>
          <p:spPr bwMode="auto">
            <a:xfrm>
              <a:off x="939" y="2311"/>
              <a:ext cx="796" cy="781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1119" name="Line 127"/>
            <p:cNvSpPr>
              <a:spLocks noChangeShapeType="1"/>
            </p:cNvSpPr>
            <p:nvPr/>
          </p:nvSpPr>
          <p:spPr bwMode="auto">
            <a:xfrm flipV="1">
              <a:off x="1913" y="3119"/>
              <a:ext cx="686" cy="1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41120" name="Line 128"/>
            <p:cNvSpPr>
              <a:spLocks noChangeShapeType="1"/>
            </p:cNvSpPr>
            <p:nvPr/>
          </p:nvSpPr>
          <p:spPr bwMode="auto">
            <a:xfrm flipV="1">
              <a:off x="2723" y="3092"/>
              <a:ext cx="631" cy="1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10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10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10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1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410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1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1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1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1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41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1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41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Zusammenfassende Beschreibung</a:t>
            </a:r>
          </a:p>
        </p:txBody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153400" cy="4191000"/>
          </a:xfrm>
        </p:spPr>
        <p:txBody>
          <a:bodyPr/>
          <a:lstStyle/>
          <a:p>
            <a:pPr marL="533400" indent="-533400" algn="just" defTabSz="133985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arenBoth"/>
              <a:tabLst>
                <a:tab pos="1905000" algn="l"/>
                <a:tab pos="3898900" algn="l"/>
              </a:tabLst>
            </a:pPr>
            <a:r>
              <a:rPr lang="de-DE" altLang="de-DE" dirty="0">
                <a:cs typeface="Times New Roman" pitchFamily="18" charset="0"/>
              </a:rPr>
              <a:t>Das </a:t>
            </a:r>
            <a:r>
              <a:rPr lang="de-DE" altLang="de-DE" i="1" dirty="0">
                <a:solidFill>
                  <a:schemeClr val="accent2"/>
                </a:solidFill>
                <a:cs typeface="Times New Roman" pitchFamily="18" charset="0"/>
              </a:rPr>
              <a:t>Inventar der Lautklassen</a:t>
            </a:r>
            <a:r>
              <a:rPr lang="de-DE" altLang="de-DE" dirty="0">
                <a:cs typeface="Times New Roman" pitchFamily="18" charset="0"/>
              </a:rPr>
              <a:t> (Phoneminventar), dargestellt als System von Phonemen.</a:t>
            </a:r>
          </a:p>
          <a:p>
            <a:pPr marL="533400" indent="-533400" algn="just" defTabSz="133985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arenBoth"/>
              <a:tabLst>
                <a:tab pos="1905000" algn="l"/>
                <a:tab pos="3898900" algn="l"/>
              </a:tabLst>
            </a:pPr>
            <a:r>
              <a:rPr lang="de-DE" altLang="de-DE" dirty="0">
                <a:cs typeface="Times New Roman" pitchFamily="18" charset="0"/>
              </a:rPr>
              <a:t>Eine </a:t>
            </a:r>
            <a:r>
              <a:rPr lang="de-DE" altLang="de-DE" i="1" dirty="0">
                <a:solidFill>
                  <a:schemeClr val="accent2"/>
                </a:solidFill>
                <a:cs typeface="Times New Roman" pitchFamily="18" charset="0"/>
              </a:rPr>
              <a:t>phonetische Charakterisierung der Allophone</a:t>
            </a:r>
            <a:r>
              <a:rPr lang="de-DE" altLang="de-DE" dirty="0">
                <a:cs typeface="Times New Roman" pitchFamily="18" charset="0"/>
              </a:rPr>
              <a:t>.	</a:t>
            </a:r>
            <a:br>
              <a:rPr lang="de-DE" altLang="de-DE" dirty="0">
                <a:cs typeface="Times New Roman" pitchFamily="18" charset="0"/>
              </a:rPr>
            </a:br>
            <a:r>
              <a:rPr lang="de-DE" altLang="de-DE" dirty="0">
                <a:cs typeface="Times New Roman" pitchFamily="18" charset="0"/>
              </a:rPr>
              <a:t>Beispiel dt. Phonem </a:t>
            </a:r>
            <a:r>
              <a:rPr lang="de-DE" altLang="de-DE" dirty="0">
                <a:solidFill>
                  <a:srgbClr val="009999"/>
                </a:solidFill>
                <a:cs typeface="Times New Roman" pitchFamily="18" charset="0"/>
              </a:rPr>
              <a:t>/x/</a:t>
            </a:r>
            <a:r>
              <a:rPr lang="de-DE" altLang="de-DE" dirty="0">
                <a:cs typeface="Times New Roman" pitchFamily="18" charset="0"/>
              </a:rPr>
              <a:t>: Das Allophon </a:t>
            </a:r>
            <a:r>
              <a:rPr lang="de-DE" altLang="de-DE" dirty="0" smtClean="0">
                <a:solidFill>
                  <a:srgbClr val="009999"/>
                </a:solidFill>
                <a:cs typeface="Times New Roman" pitchFamily="18" charset="0"/>
              </a:rPr>
              <a:t>[ç]</a:t>
            </a:r>
            <a:r>
              <a:rPr lang="de-DE" altLang="de-DE" dirty="0" smtClean="0">
                <a:cs typeface="Times New Roman" pitchFamily="18" charset="0"/>
              </a:rPr>
              <a:t> </a:t>
            </a:r>
            <a:r>
              <a:rPr lang="de-DE" altLang="de-DE" dirty="0">
                <a:cs typeface="Times New Roman" pitchFamily="18" charset="0"/>
              </a:rPr>
              <a:t>ist ein palataler Reibelaut, das Allophon </a:t>
            </a:r>
            <a:r>
              <a:rPr lang="de-DE" altLang="de-DE" dirty="0">
                <a:solidFill>
                  <a:srgbClr val="009999"/>
                </a:solidFill>
                <a:cs typeface="Times New Roman" pitchFamily="18" charset="0"/>
              </a:rPr>
              <a:t>[x]</a:t>
            </a:r>
            <a:r>
              <a:rPr lang="de-DE" altLang="de-DE" dirty="0">
                <a:cs typeface="Times New Roman" pitchFamily="18" charset="0"/>
              </a:rPr>
              <a:t> ein velarer Reibelaut. </a:t>
            </a:r>
          </a:p>
          <a:p>
            <a:pPr marL="533400" indent="-533400" algn="just" defTabSz="133985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arenBoth"/>
              <a:tabLst>
                <a:tab pos="1905000" algn="l"/>
                <a:tab pos="3898900" algn="l"/>
              </a:tabLst>
            </a:pPr>
            <a:r>
              <a:rPr lang="de-DE" altLang="de-DE" dirty="0">
                <a:cs typeface="Times New Roman" pitchFamily="18" charset="0"/>
              </a:rPr>
              <a:t>Eine Beschreibung der </a:t>
            </a:r>
            <a:r>
              <a:rPr lang="de-DE" altLang="de-DE" i="1" dirty="0">
                <a:solidFill>
                  <a:schemeClr val="accent2"/>
                </a:solidFill>
                <a:cs typeface="Times New Roman" pitchFamily="18" charset="0"/>
              </a:rPr>
              <a:t>positionellen Distribution der Allophone</a:t>
            </a:r>
            <a:r>
              <a:rPr lang="de-DE" altLang="de-DE" dirty="0">
                <a:cs typeface="Times New Roman" pitchFamily="18" charset="0"/>
              </a:rPr>
              <a:t>.	</a:t>
            </a:r>
            <a:br>
              <a:rPr lang="de-DE" altLang="de-DE" dirty="0">
                <a:cs typeface="Times New Roman" pitchFamily="18" charset="0"/>
              </a:rPr>
            </a:br>
            <a:r>
              <a:rPr lang="de-DE" altLang="de-DE" dirty="0">
                <a:cs typeface="Times New Roman" pitchFamily="18" charset="0"/>
              </a:rPr>
              <a:t>Beispiel: das Allophon </a:t>
            </a:r>
            <a:r>
              <a:rPr lang="de-DE" altLang="de-DE" dirty="0" smtClean="0">
                <a:solidFill>
                  <a:srgbClr val="009999"/>
                </a:solidFill>
                <a:cs typeface="Times New Roman" pitchFamily="18" charset="0"/>
              </a:rPr>
              <a:t>[ç]</a:t>
            </a:r>
            <a:r>
              <a:rPr lang="de-DE" altLang="de-DE" dirty="0" smtClean="0">
                <a:cs typeface="Times New Roman" pitchFamily="18" charset="0"/>
              </a:rPr>
              <a:t> </a:t>
            </a:r>
            <a:r>
              <a:rPr lang="de-DE" altLang="de-DE" dirty="0">
                <a:cs typeface="Times New Roman" pitchFamily="18" charset="0"/>
              </a:rPr>
              <a:t>steht nach palatalen (vorderen) Vokalen (</a:t>
            </a:r>
            <a:r>
              <a:rPr lang="de-DE" altLang="de-DE" dirty="0">
                <a:solidFill>
                  <a:srgbClr val="009999"/>
                </a:solidFill>
                <a:cs typeface="Times New Roman" pitchFamily="18" charset="0"/>
              </a:rPr>
              <a:t>[</a:t>
            </a:r>
            <a:r>
              <a:rPr lang="de-DE" altLang="de-DE" dirty="0" err="1" smtClean="0">
                <a:solidFill>
                  <a:srgbClr val="009999"/>
                </a:solidFill>
                <a:cs typeface="Times New Roman" pitchFamily="18" charset="0"/>
              </a:rPr>
              <a:t>nɪçt</a:t>
            </a:r>
            <a:r>
              <a:rPr lang="de-DE" altLang="de-DE" dirty="0">
                <a:solidFill>
                  <a:srgbClr val="009999"/>
                </a:solidFill>
                <a:cs typeface="Times New Roman" pitchFamily="18" charset="0"/>
              </a:rPr>
              <a:t>]</a:t>
            </a:r>
            <a:r>
              <a:rPr lang="de-DE" altLang="de-DE" dirty="0">
                <a:cs typeface="Times New Roman" pitchFamily="18" charset="0"/>
              </a:rPr>
              <a:t>), das Allophon </a:t>
            </a:r>
            <a:r>
              <a:rPr lang="de-DE" altLang="de-DE" dirty="0">
                <a:solidFill>
                  <a:srgbClr val="009999"/>
                </a:solidFill>
                <a:cs typeface="Times New Roman" pitchFamily="18" charset="0"/>
              </a:rPr>
              <a:t>[x]</a:t>
            </a:r>
            <a:r>
              <a:rPr lang="de-DE" altLang="de-DE" dirty="0">
                <a:cs typeface="Times New Roman" pitchFamily="18" charset="0"/>
              </a:rPr>
              <a:t> nach velaren (hinteren) Vokalen (</a:t>
            </a:r>
            <a:r>
              <a:rPr lang="de-DE" altLang="de-DE" dirty="0">
                <a:solidFill>
                  <a:srgbClr val="009999"/>
                </a:solidFill>
                <a:cs typeface="Times New Roman" pitchFamily="18" charset="0"/>
              </a:rPr>
              <a:t>[</a:t>
            </a:r>
            <a:r>
              <a:rPr lang="de-DE" altLang="de-DE" dirty="0" err="1">
                <a:solidFill>
                  <a:srgbClr val="009999"/>
                </a:solidFill>
                <a:cs typeface="Times New Roman" pitchFamily="18" charset="0"/>
              </a:rPr>
              <a:t>naxt</a:t>
            </a:r>
            <a:r>
              <a:rPr lang="de-DE" altLang="de-DE" dirty="0">
                <a:solidFill>
                  <a:srgbClr val="009999"/>
                </a:solidFill>
                <a:cs typeface="Times New Roman" pitchFamily="18" charset="0"/>
              </a:rPr>
              <a:t>]</a:t>
            </a:r>
            <a:r>
              <a:rPr lang="de-DE" altLang="de-DE" dirty="0">
                <a:cs typeface="Times New Roman" pitchFamily="18" charset="0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6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6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6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6659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863600"/>
            <a:ext cx="8642350" cy="741363"/>
          </a:xfrm>
        </p:spPr>
        <p:txBody>
          <a:bodyPr/>
          <a:lstStyle/>
          <a:p>
            <a:r>
              <a:rPr lang="de-DE" altLang="de-DE"/>
              <a:t>Zusammenfassende Beschreibung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153400" cy="4191000"/>
          </a:xfrm>
        </p:spPr>
        <p:txBody>
          <a:bodyPr/>
          <a:lstStyle/>
          <a:p>
            <a:pPr marL="533400" indent="-533400" algn="just" defTabSz="1339850">
              <a:buClr>
                <a:schemeClr val="tx1"/>
              </a:buClr>
              <a:buFont typeface="Wingdings" pitchFamily="2" charset="2"/>
              <a:buAutoNum type="arabicParenBoth" startAt="4"/>
              <a:tabLst>
                <a:tab pos="1905000" algn="l"/>
                <a:tab pos="3898900" algn="l"/>
              </a:tabLst>
            </a:pPr>
            <a:r>
              <a:rPr lang="de-DE" altLang="de-DE" sz="2200" dirty="0">
                <a:cs typeface="Times New Roman" pitchFamily="18" charset="0"/>
              </a:rPr>
              <a:t>Eine Beschreibung der </a:t>
            </a:r>
            <a:r>
              <a:rPr lang="de-DE" altLang="de-DE" sz="2200" i="1" dirty="0">
                <a:cs typeface="Times New Roman" pitchFamily="18" charset="0"/>
              </a:rPr>
              <a:t>positionellen Distribution der Phoneme</a:t>
            </a:r>
            <a:r>
              <a:rPr lang="de-DE" altLang="de-DE" sz="2200" dirty="0">
                <a:cs typeface="Times New Roman" pitchFamily="18" charset="0"/>
              </a:rPr>
              <a:t>.</a:t>
            </a:r>
            <a:br>
              <a:rPr lang="de-DE" altLang="de-DE" sz="2200" dirty="0">
                <a:cs typeface="Times New Roman" pitchFamily="18" charset="0"/>
              </a:rPr>
            </a:br>
            <a:r>
              <a:rPr lang="de-DE" altLang="de-DE" sz="2200" dirty="0">
                <a:cs typeface="Times New Roman" pitchFamily="18" charset="0"/>
              </a:rPr>
              <a:t>Beispiel: die engl. Phoneme </a:t>
            </a:r>
            <a:r>
              <a:rPr lang="de-DE" altLang="de-DE" sz="2200" dirty="0">
                <a:solidFill>
                  <a:srgbClr val="009999"/>
                </a:solidFill>
                <a:cs typeface="Times New Roman" pitchFamily="18" charset="0"/>
              </a:rPr>
              <a:t>/h/</a:t>
            </a:r>
            <a:r>
              <a:rPr lang="de-DE" altLang="de-DE" sz="2200" dirty="0">
                <a:cs typeface="Times New Roman" pitchFamily="18" charset="0"/>
              </a:rPr>
              <a:t> (</a:t>
            </a:r>
            <a:r>
              <a:rPr lang="de-DE" altLang="de-DE" sz="2200" dirty="0">
                <a:solidFill>
                  <a:srgbClr val="009999"/>
                </a:solidFill>
                <a:cs typeface="Times New Roman" pitchFamily="18" charset="0"/>
              </a:rPr>
              <a:t>/</a:t>
            </a:r>
            <a:r>
              <a:rPr lang="de-DE" altLang="de-DE" sz="2200" dirty="0" err="1" smtClean="0">
                <a:solidFill>
                  <a:srgbClr val="009999"/>
                </a:solidFill>
                <a:cs typeface="Times New Roman" pitchFamily="18" charset="0"/>
              </a:rPr>
              <a:t>hæt</a:t>
            </a:r>
            <a:r>
              <a:rPr lang="de-DE" altLang="de-DE" sz="2200" dirty="0">
                <a:solidFill>
                  <a:srgbClr val="009999"/>
                </a:solidFill>
                <a:cs typeface="Times New Roman" pitchFamily="18" charset="0"/>
              </a:rPr>
              <a:t>/</a:t>
            </a:r>
            <a:r>
              <a:rPr lang="de-DE" altLang="de-DE" sz="2200" dirty="0">
                <a:cs typeface="Times New Roman" pitchFamily="18" charset="0"/>
              </a:rPr>
              <a:t>) und </a:t>
            </a:r>
            <a:r>
              <a:rPr lang="de-DE" altLang="de-DE" sz="2200" dirty="0" smtClean="0">
                <a:solidFill>
                  <a:srgbClr val="009999"/>
                </a:solidFill>
                <a:cs typeface="Times New Roman" pitchFamily="18" charset="0"/>
              </a:rPr>
              <a:t>/ŋ/</a:t>
            </a:r>
            <a:r>
              <a:rPr lang="de-DE" altLang="de-DE" sz="2200" dirty="0" smtClean="0">
                <a:cs typeface="Times New Roman" pitchFamily="18" charset="0"/>
              </a:rPr>
              <a:t> </a:t>
            </a:r>
            <a:r>
              <a:rPr lang="de-DE" altLang="de-DE" sz="2200" dirty="0">
                <a:cs typeface="Times New Roman" pitchFamily="18" charset="0"/>
              </a:rPr>
              <a:t>(</a:t>
            </a:r>
            <a:r>
              <a:rPr lang="de-DE" altLang="de-DE" sz="2200" dirty="0">
                <a:solidFill>
                  <a:srgbClr val="009999"/>
                </a:solidFill>
                <a:cs typeface="Times New Roman" pitchFamily="18" charset="0"/>
              </a:rPr>
              <a:t>/</a:t>
            </a:r>
            <a:r>
              <a:rPr lang="de-DE" altLang="de-DE" sz="2200" dirty="0" err="1" smtClean="0">
                <a:solidFill>
                  <a:srgbClr val="009999"/>
                </a:solidFill>
                <a:cs typeface="Times New Roman" pitchFamily="18" charset="0"/>
              </a:rPr>
              <a:t>siŋ</a:t>
            </a:r>
            <a:r>
              <a:rPr lang="de-DE" altLang="de-DE" sz="2200" dirty="0" smtClean="0">
                <a:solidFill>
                  <a:srgbClr val="009999"/>
                </a:solidFill>
                <a:cs typeface="Times New Roman" pitchFamily="18" charset="0"/>
              </a:rPr>
              <a:t>/</a:t>
            </a:r>
            <a:r>
              <a:rPr lang="de-DE" altLang="de-DE" sz="2200" dirty="0" smtClean="0">
                <a:cs typeface="Times New Roman" pitchFamily="18" charset="0"/>
              </a:rPr>
              <a:t>) </a:t>
            </a:r>
            <a:r>
              <a:rPr lang="de-DE" altLang="de-DE" sz="2200" dirty="0">
                <a:cs typeface="Times New Roman" pitchFamily="18" charset="0"/>
              </a:rPr>
              <a:t>sind phonetisch so verschieden, dass man sie nicht als Allophone eines Phonems betrachten kann, obwohl sie komplementär verteilt sind (</a:t>
            </a:r>
            <a:r>
              <a:rPr lang="de-DE" altLang="de-DE" sz="2200" dirty="0">
                <a:solidFill>
                  <a:srgbClr val="009999"/>
                </a:solidFill>
                <a:cs typeface="Times New Roman" pitchFamily="18" charset="0"/>
              </a:rPr>
              <a:t>/h/</a:t>
            </a:r>
            <a:r>
              <a:rPr lang="de-DE" altLang="de-DE" sz="2200" dirty="0">
                <a:cs typeface="Times New Roman" pitchFamily="18" charset="0"/>
              </a:rPr>
              <a:t> nur im Silbenanlaut, </a:t>
            </a:r>
            <a:r>
              <a:rPr lang="de-DE" altLang="de-DE" sz="2200" dirty="0" smtClean="0">
                <a:solidFill>
                  <a:srgbClr val="009999"/>
                </a:solidFill>
                <a:cs typeface="Times New Roman" pitchFamily="18" charset="0"/>
              </a:rPr>
              <a:t>/ŋ/</a:t>
            </a:r>
            <a:r>
              <a:rPr lang="de-DE" altLang="de-DE" sz="2200" dirty="0" smtClean="0">
                <a:cs typeface="Times New Roman" pitchFamily="18" charset="0"/>
              </a:rPr>
              <a:t> </a:t>
            </a:r>
            <a:r>
              <a:rPr lang="de-DE" altLang="de-DE" sz="2200" dirty="0">
                <a:cs typeface="Times New Roman" pitchFamily="18" charset="0"/>
              </a:rPr>
              <a:t>nie im Silbenanlaut).</a:t>
            </a:r>
          </a:p>
          <a:p>
            <a:pPr marL="533400" indent="-533400" algn="just" defTabSz="1339850">
              <a:buClr>
                <a:schemeClr val="tx1"/>
              </a:buClr>
              <a:buFont typeface="Wingdings" pitchFamily="2" charset="2"/>
              <a:buAutoNum type="arabicParenBoth" startAt="4"/>
              <a:tabLst>
                <a:tab pos="1905000" algn="l"/>
                <a:tab pos="3898900" algn="l"/>
              </a:tabLst>
            </a:pPr>
            <a:r>
              <a:rPr lang="de-DE" altLang="de-DE" sz="2200" dirty="0">
                <a:cs typeface="Times New Roman" pitchFamily="18" charset="0"/>
              </a:rPr>
              <a:t>Eine Aufzählung der möglichen </a:t>
            </a:r>
            <a:r>
              <a:rPr lang="de-DE" altLang="de-DE" sz="2200" i="1" dirty="0" err="1">
                <a:cs typeface="Times New Roman" pitchFamily="18" charset="0"/>
              </a:rPr>
              <a:t>Phonemkombinationen</a:t>
            </a:r>
            <a:r>
              <a:rPr lang="de-DE" altLang="de-DE" sz="2200" dirty="0">
                <a:cs typeface="Times New Roman" pitchFamily="18" charset="0"/>
              </a:rPr>
              <a:t>:</a:t>
            </a:r>
          </a:p>
          <a:p>
            <a:pPr marL="1146175" lvl="1" indent="-479425" algn="just" defTabSz="1339850">
              <a:buClr>
                <a:schemeClr val="tx1"/>
              </a:buClr>
              <a:buFont typeface="Wingdings" pitchFamily="2" charset="2"/>
              <a:buChar char="l"/>
              <a:tabLst>
                <a:tab pos="1905000" algn="l"/>
                <a:tab pos="3898900" algn="l"/>
              </a:tabLst>
            </a:pPr>
            <a:r>
              <a:rPr lang="de-DE" altLang="de-DE" dirty="0">
                <a:cs typeface="Times New Roman" pitchFamily="18" charset="0"/>
              </a:rPr>
              <a:t>Silbenstruktur</a:t>
            </a:r>
          </a:p>
          <a:p>
            <a:pPr marL="1146175" lvl="1" indent="-479425" algn="just" defTabSz="1339850">
              <a:buClr>
                <a:schemeClr val="tx1"/>
              </a:buClr>
              <a:buFont typeface="Wingdings" pitchFamily="2" charset="2"/>
              <a:buChar char="l"/>
              <a:tabLst>
                <a:tab pos="1905000" algn="l"/>
                <a:tab pos="3898900" algn="l"/>
              </a:tabLst>
            </a:pPr>
            <a:r>
              <a:rPr lang="de-DE" altLang="de-DE" dirty="0" err="1">
                <a:cs typeface="Times New Roman" pitchFamily="18" charset="0"/>
              </a:rPr>
              <a:t>Morphemstruktur</a:t>
            </a:r>
            <a:r>
              <a:rPr lang="de-DE" altLang="de-DE" dirty="0">
                <a:cs typeface="Times New Roman" pitchFamily="18" charset="0"/>
              </a:rPr>
              <a:t>.</a:t>
            </a:r>
          </a:p>
          <a:p>
            <a:pPr marL="533400" indent="-533400" algn="just" defTabSz="1339850">
              <a:buClr>
                <a:schemeClr val="tx1"/>
              </a:buClr>
              <a:buFont typeface="Wingdings" pitchFamily="2" charset="2"/>
              <a:buAutoNum type="arabicParenBoth" startAt="4"/>
              <a:tabLst>
                <a:tab pos="1905000" algn="l"/>
                <a:tab pos="3898900" algn="l"/>
              </a:tabLst>
            </a:pPr>
            <a:r>
              <a:rPr lang="de-DE" altLang="de-DE" sz="2200" dirty="0">
                <a:cs typeface="Times New Roman" pitchFamily="18" charset="0"/>
              </a:rPr>
              <a:t>Eine Darstellung der phonologischen Prozesse bei der Verkn</a:t>
            </a:r>
            <a:r>
              <a:rPr lang="de-DE" altLang="de-DE" sz="2200" dirty="0">
                <a:latin typeface="Arial"/>
                <a:cs typeface="Times New Roman" pitchFamily="18" charset="0"/>
              </a:rPr>
              <a:t>ü</a:t>
            </a:r>
            <a:r>
              <a:rPr lang="de-DE" altLang="de-DE" sz="2200" dirty="0">
                <a:cs typeface="Times New Roman" pitchFamily="18" charset="0"/>
              </a:rPr>
              <a:t>pfung von Morphemen (</a:t>
            </a:r>
            <a:r>
              <a:rPr lang="de-DE" altLang="de-DE" sz="2200" i="1" dirty="0">
                <a:cs typeface="Times New Roman" pitchFamily="18" charset="0"/>
              </a:rPr>
              <a:t>Morphophonologie</a:t>
            </a:r>
            <a:r>
              <a:rPr lang="de-DE" altLang="de-DE" sz="2200" dirty="0">
                <a:cs typeface="Times New Roman" pitchFamily="18" charset="0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7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7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27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7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83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Phonologische Struktur: </a:t>
            </a:r>
            <a:br>
              <a:rPr lang="de-DE" altLang="de-DE"/>
            </a:br>
            <a:r>
              <a:rPr lang="de-DE" altLang="de-DE"/>
              <a:t>Konsonantenphoneme des Englischen</a:t>
            </a:r>
          </a:p>
        </p:txBody>
      </p:sp>
      <p:grpSp>
        <p:nvGrpSpPr>
          <p:cNvPr id="329742" name="Group 14"/>
          <p:cNvGrpSpPr>
            <a:grpSpLocks noChangeAspect="1"/>
          </p:cNvGrpSpPr>
          <p:nvPr/>
        </p:nvGrpSpPr>
        <p:grpSpPr bwMode="auto">
          <a:xfrm>
            <a:off x="1550988" y="1704975"/>
            <a:ext cx="6062662" cy="4354513"/>
            <a:chOff x="977" y="1074"/>
            <a:chExt cx="3819" cy="2743"/>
          </a:xfrm>
        </p:grpSpPr>
        <p:sp>
          <p:nvSpPr>
            <p:cNvPr id="329741" name="AutoShape 13"/>
            <p:cNvSpPr>
              <a:spLocks noChangeAspect="1" noChangeArrowheads="1" noTextEdit="1"/>
            </p:cNvSpPr>
            <p:nvPr/>
          </p:nvSpPr>
          <p:spPr bwMode="auto">
            <a:xfrm>
              <a:off x="977" y="1147"/>
              <a:ext cx="3819" cy="26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>
                <a:cs typeface="Times New Roman" panose="02020603050405020304" pitchFamily="18" charset="0"/>
              </a:endParaRPr>
            </a:p>
          </p:txBody>
        </p:sp>
        <p:sp>
          <p:nvSpPr>
            <p:cNvPr id="329743" name="Rectangle 15"/>
            <p:cNvSpPr>
              <a:spLocks noChangeArrowheads="1"/>
            </p:cNvSpPr>
            <p:nvPr/>
          </p:nvSpPr>
          <p:spPr bwMode="auto">
            <a:xfrm>
              <a:off x="1014" y="1114"/>
              <a:ext cx="15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m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29744" name="Rectangle 16"/>
            <p:cNvSpPr>
              <a:spLocks noChangeArrowheads="1"/>
            </p:cNvSpPr>
            <p:nvPr/>
          </p:nvSpPr>
          <p:spPr bwMode="auto">
            <a:xfrm>
              <a:off x="2143" y="1114"/>
              <a:ext cx="14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n 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29745" name="Rectangle 17"/>
            <p:cNvSpPr>
              <a:spLocks noChangeArrowheads="1"/>
            </p:cNvSpPr>
            <p:nvPr/>
          </p:nvSpPr>
          <p:spPr bwMode="auto">
            <a:xfrm>
              <a:off x="4147" y="1074"/>
              <a:ext cx="9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ŋ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29746" name="Rectangle 18"/>
            <p:cNvSpPr>
              <a:spLocks noChangeArrowheads="1"/>
            </p:cNvSpPr>
            <p:nvPr/>
          </p:nvSpPr>
          <p:spPr bwMode="auto">
            <a:xfrm>
              <a:off x="1443" y="2386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p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29747" name="Rectangle 19"/>
            <p:cNvSpPr>
              <a:spLocks noChangeArrowheads="1"/>
            </p:cNvSpPr>
            <p:nvPr/>
          </p:nvSpPr>
          <p:spPr bwMode="auto">
            <a:xfrm>
              <a:off x="2563" y="2426"/>
              <a:ext cx="5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t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29748" name="Rectangle 20"/>
            <p:cNvSpPr>
              <a:spLocks noChangeArrowheads="1"/>
            </p:cNvSpPr>
            <p:nvPr/>
          </p:nvSpPr>
          <p:spPr bwMode="auto">
            <a:xfrm>
              <a:off x="3741" y="2386"/>
              <a:ext cx="11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err="1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tʃ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29749" name="Rectangle 21"/>
            <p:cNvSpPr>
              <a:spLocks noChangeArrowheads="1"/>
            </p:cNvSpPr>
            <p:nvPr/>
          </p:nvSpPr>
          <p:spPr bwMode="auto">
            <a:xfrm>
              <a:off x="4581" y="2428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k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29750" name="Rectangle 22"/>
            <p:cNvSpPr>
              <a:spLocks noChangeArrowheads="1"/>
            </p:cNvSpPr>
            <p:nvPr/>
          </p:nvSpPr>
          <p:spPr bwMode="auto">
            <a:xfrm>
              <a:off x="3239" y="1775"/>
              <a:ext cx="18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err="1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dʒ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29751" name="Rectangle 23"/>
            <p:cNvSpPr>
              <a:spLocks noChangeArrowheads="1"/>
            </p:cNvSpPr>
            <p:nvPr/>
          </p:nvSpPr>
          <p:spPr bwMode="auto">
            <a:xfrm>
              <a:off x="4140" y="1760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ɡ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29752" name="Rectangle 24"/>
            <p:cNvSpPr>
              <a:spLocks noChangeArrowheads="1"/>
            </p:cNvSpPr>
            <p:nvPr/>
          </p:nvSpPr>
          <p:spPr bwMode="auto">
            <a:xfrm>
              <a:off x="1037" y="1800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b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29753" name="Rectangle 25"/>
            <p:cNvSpPr>
              <a:spLocks noChangeArrowheads="1"/>
            </p:cNvSpPr>
            <p:nvPr/>
          </p:nvSpPr>
          <p:spPr bwMode="auto">
            <a:xfrm>
              <a:off x="2144" y="1784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d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29754" name="Rectangle 26"/>
            <p:cNvSpPr>
              <a:spLocks noChangeArrowheads="1"/>
            </p:cNvSpPr>
            <p:nvPr/>
          </p:nvSpPr>
          <p:spPr bwMode="auto">
            <a:xfrm>
              <a:off x="1448" y="3584"/>
              <a:ext cx="6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f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29755" name="Rectangle 27"/>
            <p:cNvSpPr>
              <a:spLocks noChangeArrowheads="1"/>
            </p:cNvSpPr>
            <p:nvPr/>
          </p:nvSpPr>
          <p:spPr bwMode="auto">
            <a:xfrm>
              <a:off x="1041" y="2948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v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29756" name="Rectangle 28"/>
            <p:cNvSpPr>
              <a:spLocks noChangeArrowheads="1"/>
            </p:cNvSpPr>
            <p:nvPr/>
          </p:nvSpPr>
          <p:spPr bwMode="auto">
            <a:xfrm>
              <a:off x="3723" y="3542"/>
              <a:ext cx="6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ʃ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29757" name="Rectangle 29"/>
            <p:cNvSpPr>
              <a:spLocks noChangeArrowheads="1"/>
            </p:cNvSpPr>
            <p:nvPr/>
          </p:nvSpPr>
          <p:spPr bwMode="auto">
            <a:xfrm>
              <a:off x="3237" y="2908"/>
              <a:ext cx="8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ʒ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29758" name="Freeform 30"/>
            <p:cNvSpPr>
              <a:spLocks/>
            </p:cNvSpPr>
            <p:nvPr/>
          </p:nvSpPr>
          <p:spPr bwMode="auto">
            <a:xfrm>
              <a:off x="1140" y="2013"/>
              <a:ext cx="3142" cy="1146"/>
            </a:xfrm>
            <a:custGeom>
              <a:avLst/>
              <a:gdLst>
                <a:gd name="T0" fmla="*/ 10 w 3142"/>
                <a:gd name="T1" fmla="*/ 0 h 1146"/>
                <a:gd name="T2" fmla="*/ 3133 w 3142"/>
                <a:gd name="T3" fmla="*/ 0 h 1146"/>
                <a:gd name="T4" fmla="*/ 3137 w 3142"/>
                <a:gd name="T5" fmla="*/ 0 h 1146"/>
                <a:gd name="T6" fmla="*/ 3141 w 3142"/>
                <a:gd name="T7" fmla="*/ 2 h 1146"/>
                <a:gd name="T8" fmla="*/ 3142 w 3142"/>
                <a:gd name="T9" fmla="*/ 6 h 1146"/>
                <a:gd name="T10" fmla="*/ 3142 w 3142"/>
                <a:gd name="T11" fmla="*/ 10 h 1146"/>
                <a:gd name="T12" fmla="*/ 2273 w 3142"/>
                <a:gd name="T13" fmla="*/ 1137 h 1146"/>
                <a:gd name="T14" fmla="*/ 2269 w 3142"/>
                <a:gd name="T15" fmla="*/ 1145 h 1146"/>
                <a:gd name="T16" fmla="*/ 2265 w 3142"/>
                <a:gd name="T17" fmla="*/ 1146 h 1146"/>
                <a:gd name="T18" fmla="*/ 10 w 3142"/>
                <a:gd name="T19" fmla="*/ 1146 h 1146"/>
                <a:gd name="T20" fmla="*/ 6 w 3142"/>
                <a:gd name="T21" fmla="*/ 1146 h 1146"/>
                <a:gd name="T22" fmla="*/ 4 w 3142"/>
                <a:gd name="T23" fmla="*/ 1145 h 1146"/>
                <a:gd name="T24" fmla="*/ 2 w 3142"/>
                <a:gd name="T25" fmla="*/ 1141 h 1146"/>
                <a:gd name="T26" fmla="*/ 0 w 3142"/>
                <a:gd name="T27" fmla="*/ 1137 h 1146"/>
                <a:gd name="T28" fmla="*/ 0 w 3142"/>
                <a:gd name="T29" fmla="*/ 10 h 1146"/>
                <a:gd name="T30" fmla="*/ 2 w 3142"/>
                <a:gd name="T31" fmla="*/ 6 h 1146"/>
                <a:gd name="T32" fmla="*/ 4 w 3142"/>
                <a:gd name="T33" fmla="*/ 2 h 1146"/>
                <a:gd name="T34" fmla="*/ 6 w 3142"/>
                <a:gd name="T35" fmla="*/ 0 h 1146"/>
                <a:gd name="T36" fmla="*/ 10 w 3142"/>
                <a:gd name="T37" fmla="*/ 0 h 1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142" h="1146">
                  <a:moveTo>
                    <a:pt x="10" y="0"/>
                  </a:moveTo>
                  <a:lnTo>
                    <a:pt x="3133" y="0"/>
                  </a:lnTo>
                  <a:lnTo>
                    <a:pt x="3137" y="0"/>
                  </a:lnTo>
                  <a:lnTo>
                    <a:pt x="3141" y="2"/>
                  </a:lnTo>
                  <a:lnTo>
                    <a:pt x="3142" y="6"/>
                  </a:lnTo>
                  <a:lnTo>
                    <a:pt x="3142" y="10"/>
                  </a:lnTo>
                  <a:lnTo>
                    <a:pt x="2273" y="1137"/>
                  </a:lnTo>
                  <a:lnTo>
                    <a:pt x="2269" y="1145"/>
                  </a:lnTo>
                  <a:lnTo>
                    <a:pt x="2265" y="1146"/>
                  </a:lnTo>
                  <a:lnTo>
                    <a:pt x="10" y="1146"/>
                  </a:lnTo>
                  <a:lnTo>
                    <a:pt x="6" y="1146"/>
                  </a:lnTo>
                  <a:lnTo>
                    <a:pt x="4" y="1145"/>
                  </a:lnTo>
                  <a:lnTo>
                    <a:pt x="2" y="1141"/>
                  </a:lnTo>
                  <a:lnTo>
                    <a:pt x="0" y="1137"/>
                  </a:lnTo>
                  <a:lnTo>
                    <a:pt x="0" y="10"/>
                  </a:lnTo>
                  <a:lnTo>
                    <a:pt x="2" y="6"/>
                  </a:lnTo>
                  <a:lnTo>
                    <a:pt x="4" y="2"/>
                  </a:lnTo>
                  <a:lnTo>
                    <a:pt x="6" y="0"/>
                  </a:lnTo>
                  <a:lnTo>
                    <a:pt x="10" y="0"/>
                  </a:lnTo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29759" name="Freeform 31"/>
            <p:cNvSpPr>
              <a:spLocks/>
            </p:cNvSpPr>
            <p:nvPr/>
          </p:nvSpPr>
          <p:spPr bwMode="auto">
            <a:xfrm>
              <a:off x="1645" y="2637"/>
              <a:ext cx="3140" cy="1147"/>
            </a:xfrm>
            <a:custGeom>
              <a:avLst/>
              <a:gdLst>
                <a:gd name="T0" fmla="*/ 8 w 3140"/>
                <a:gd name="T1" fmla="*/ 0 h 1147"/>
                <a:gd name="T2" fmla="*/ 3131 w 3140"/>
                <a:gd name="T3" fmla="*/ 0 h 1147"/>
                <a:gd name="T4" fmla="*/ 3135 w 3140"/>
                <a:gd name="T5" fmla="*/ 0 h 1147"/>
                <a:gd name="T6" fmla="*/ 3138 w 3140"/>
                <a:gd name="T7" fmla="*/ 2 h 1147"/>
                <a:gd name="T8" fmla="*/ 3140 w 3140"/>
                <a:gd name="T9" fmla="*/ 6 h 1147"/>
                <a:gd name="T10" fmla="*/ 3138 w 3140"/>
                <a:gd name="T11" fmla="*/ 10 h 1147"/>
                <a:gd name="T12" fmla="*/ 2271 w 3140"/>
                <a:gd name="T13" fmla="*/ 1137 h 1147"/>
                <a:gd name="T14" fmla="*/ 2267 w 3140"/>
                <a:gd name="T15" fmla="*/ 1145 h 1147"/>
                <a:gd name="T16" fmla="*/ 2261 w 3140"/>
                <a:gd name="T17" fmla="*/ 1147 h 1147"/>
                <a:gd name="T18" fmla="*/ 8 w 3140"/>
                <a:gd name="T19" fmla="*/ 1147 h 1147"/>
                <a:gd name="T20" fmla="*/ 4 w 3140"/>
                <a:gd name="T21" fmla="*/ 1147 h 1147"/>
                <a:gd name="T22" fmla="*/ 2 w 3140"/>
                <a:gd name="T23" fmla="*/ 1145 h 1147"/>
                <a:gd name="T24" fmla="*/ 0 w 3140"/>
                <a:gd name="T25" fmla="*/ 1141 h 1147"/>
                <a:gd name="T26" fmla="*/ 0 w 3140"/>
                <a:gd name="T27" fmla="*/ 1137 h 1147"/>
                <a:gd name="T28" fmla="*/ 0 w 3140"/>
                <a:gd name="T29" fmla="*/ 10 h 1147"/>
                <a:gd name="T30" fmla="*/ 0 w 3140"/>
                <a:gd name="T31" fmla="*/ 6 h 1147"/>
                <a:gd name="T32" fmla="*/ 2 w 3140"/>
                <a:gd name="T33" fmla="*/ 2 h 1147"/>
                <a:gd name="T34" fmla="*/ 4 w 3140"/>
                <a:gd name="T35" fmla="*/ 0 h 1147"/>
                <a:gd name="T36" fmla="*/ 8 w 3140"/>
                <a:gd name="T37" fmla="*/ 0 h 1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140" h="1147">
                  <a:moveTo>
                    <a:pt x="8" y="0"/>
                  </a:moveTo>
                  <a:lnTo>
                    <a:pt x="3131" y="0"/>
                  </a:lnTo>
                  <a:lnTo>
                    <a:pt x="3135" y="0"/>
                  </a:lnTo>
                  <a:lnTo>
                    <a:pt x="3138" y="2"/>
                  </a:lnTo>
                  <a:lnTo>
                    <a:pt x="3140" y="6"/>
                  </a:lnTo>
                  <a:lnTo>
                    <a:pt x="3138" y="10"/>
                  </a:lnTo>
                  <a:lnTo>
                    <a:pt x="2271" y="1137"/>
                  </a:lnTo>
                  <a:lnTo>
                    <a:pt x="2267" y="1145"/>
                  </a:lnTo>
                  <a:lnTo>
                    <a:pt x="2261" y="1147"/>
                  </a:lnTo>
                  <a:lnTo>
                    <a:pt x="8" y="1147"/>
                  </a:lnTo>
                  <a:lnTo>
                    <a:pt x="4" y="1147"/>
                  </a:lnTo>
                  <a:lnTo>
                    <a:pt x="2" y="1145"/>
                  </a:lnTo>
                  <a:lnTo>
                    <a:pt x="0" y="1141"/>
                  </a:lnTo>
                  <a:lnTo>
                    <a:pt x="0" y="1137"/>
                  </a:lnTo>
                  <a:lnTo>
                    <a:pt x="0" y="10"/>
                  </a:lnTo>
                  <a:lnTo>
                    <a:pt x="0" y="6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29760" name="Freeform 32"/>
            <p:cNvSpPr>
              <a:spLocks/>
            </p:cNvSpPr>
            <p:nvPr/>
          </p:nvSpPr>
          <p:spPr bwMode="auto">
            <a:xfrm>
              <a:off x="1144" y="2013"/>
              <a:ext cx="495" cy="1774"/>
            </a:xfrm>
            <a:custGeom>
              <a:avLst/>
              <a:gdLst>
                <a:gd name="T0" fmla="*/ 0 w 495"/>
                <a:gd name="T1" fmla="*/ 0 h 1774"/>
                <a:gd name="T2" fmla="*/ 495 w 495"/>
                <a:gd name="T3" fmla="*/ 636 h 1774"/>
                <a:gd name="T4" fmla="*/ 495 w 495"/>
                <a:gd name="T5" fmla="*/ 1774 h 1774"/>
                <a:gd name="T6" fmla="*/ 0 w 495"/>
                <a:gd name="T7" fmla="*/ 1148 h 1774"/>
                <a:gd name="T8" fmla="*/ 0 w 495"/>
                <a:gd name="T9" fmla="*/ 0 h 1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5" h="1774">
                  <a:moveTo>
                    <a:pt x="0" y="0"/>
                  </a:moveTo>
                  <a:lnTo>
                    <a:pt x="495" y="636"/>
                  </a:lnTo>
                  <a:lnTo>
                    <a:pt x="495" y="1774"/>
                  </a:lnTo>
                  <a:lnTo>
                    <a:pt x="0" y="114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29761" name="Freeform 33"/>
            <p:cNvSpPr>
              <a:spLocks/>
            </p:cNvSpPr>
            <p:nvPr/>
          </p:nvSpPr>
          <p:spPr bwMode="auto">
            <a:xfrm>
              <a:off x="2275" y="2009"/>
              <a:ext cx="495" cy="1775"/>
            </a:xfrm>
            <a:custGeom>
              <a:avLst/>
              <a:gdLst>
                <a:gd name="T0" fmla="*/ 0 w 495"/>
                <a:gd name="T1" fmla="*/ 0 h 1775"/>
                <a:gd name="T2" fmla="*/ 495 w 495"/>
                <a:gd name="T3" fmla="*/ 636 h 1775"/>
                <a:gd name="T4" fmla="*/ 495 w 495"/>
                <a:gd name="T5" fmla="*/ 1775 h 1775"/>
                <a:gd name="T6" fmla="*/ 0 w 495"/>
                <a:gd name="T7" fmla="*/ 1149 h 1775"/>
                <a:gd name="T8" fmla="*/ 0 w 495"/>
                <a:gd name="T9" fmla="*/ 0 h 1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5" h="1775">
                  <a:moveTo>
                    <a:pt x="0" y="0"/>
                  </a:moveTo>
                  <a:lnTo>
                    <a:pt x="495" y="636"/>
                  </a:lnTo>
                  <a:lnTo>
                    <a:pt x="495" y="1775"/>
                  </a:lnTo>
                  <a:lnTo>
                    <a:pt x="0" y="114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29762" name="Freeform 34"/>
            <p:cNvSpPr>
              <a:spLocks/>
            </p:cNvSpPr>
            <p:nvPr/>
          </p:nvSpPr>
          <p:spPr bwMode="auto">
            <a:xfrm>
              <a:off x="3421" y="2005"/>
              <a:ext cx="497" cy="1775"/>
            </a:xfrm>
            <a:custGeom>
              <a:avLst/>
              <a:gdLst>
                <a:gd name="T0" fmla="*/ 0 w 497"/>
                <a:gd name="T1" fmla="*/ 0 h 1775"/>
                <a:gd name="T2" fmla="*/ 497 w 497"/>
                <a:gd name="T3" fmla="*/ 636 h 1775"/>
                <a:gd name="T4" fmla="*/ 497 w 497"/>
                <a:gd name="T5" fmla="*/ 1775 h 1775"/>
                <a:gd name="T6" fmla="*/ 0 w 497"/>
                <a:gd name="T7" fmla="*/ 1149 h 1775"/>
                <a:gd name="T8" fmla="*/ 0 w 497"/>
                <a:gd name="T9" fmla="*/ 0 h 1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7" h="1775">
                  <a:moveTo>
                    <a:pt x="0" y="0"/>
                  </a:moveTo>
                  <a:lnTo>
                    <a:pt x="497" y="636"/>
                  </a:lnTo>
                  <a:lnTo>
                    <a:pt x="497" y="1775"/>
                  </a:lnTo>
                  <a:lnTo>
                    <a:pt x="0" y="114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29763" name="Rectangle 35"/>
            <p:cNvSpPr>
              <a:spLocks noChangeArrowheads="1"/>
            </p:cNvSpPr>
            <p:nvPr/>
          </p:nvSpPr>
          <p:spPr bwMode="auto">
            <a:xfrm>
              <a:off x="2028" y="3582"/>
              <a:ext cx="9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θ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29764" name="Rectangle 36"/>
            <p:cNvSpPr>
              <a:spLocks noChangeArrowheads="1"/>
            </p:cNvSpPr>
            <p:nvPr/>
          </p:nvSpPr>
          <p:spPr bwMode="auto">
            <a:xfrm>
              <a:off x="1701" y="2948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ð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29765" name="Rectangle 37"/>
            <p:cNvSpPr>
              <a:spLocks noChangeArrowheads="1"/>
            </p:cNvSpPr>
            <p:nvPr/>
          </p:nvSpPr>
          <p:spPr bwMode="auto">
            <a:xfrm>
              <a:off x="2554" y="3582"/>
              <a:ext cx="7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s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29766" name="Rectangle 38"/>
            <p:cNvSpPr>
              <a:spLocks noChangeArrowheads="1"/>
            </p:cNvSpPr>
            <p:nvPr/>
          </p:nvSpPr>
          <p:spPr bwMode="auto">
            <a:xfrm>
              <a:off x="2147" y="2950"/>
              <a:ext cx="8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z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29767" name="Freeform 39"/>
            <p:cNvSpPr>
              <a:spLocks/>
            </p:cNvSpPr>
            <p:nvPr/>
          </p:nvSpPr>
          <p:spPr bwMode="auto">
            <a:xfrm>
              <a:off x="1144" y="2021"/>
              <a:ext cx="3632" cy="610"/>
            </a:xfrm>
            <a:custGeom>
              <a:avLst/>
              <a:gdLst>
                <a:gd name="T0" fmla="*/ 0 w 3632"/>
                <a:gd name="T1" fmla="*/ 0 h 610"/>
                <a:gd name="T2" fmla="*/ 3146 w 3632"/>
                <a:gd name="T3" fmla="*/ 0 h 610"/>
                <a:gd name="T4" fmla="*/ 3632 w 3632"/>
                <a:gd name="T5" fmla="*/ 610 h 610"/>
                <a:gd name="T6" fmla="*/ 488 w 3632"/>
                <a:gd name="T7" fmla="*/ 610 h 610"/>
                <a:gd name="T8" fmla="*/ 0 w 3632"/>
                <a:gd name="T9" fmla="*/ 0 h 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32" h="610">
                  <a:moveTo>
                    <a:pt x="0" y="0"/>
                  </a:moveTo>
                  <a:lnTo>
                    <a:pt x="3146" y="0"/>
                  </a:lnTo>
                  <a:lnTo>
                    <a:pt x="3632" y="610"/>
                  </a:lnTo>
                  <a:lnTo>
                    <a:pt x="488" y="61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29768" name="Rectangle 40"/>
            <p:cNvSpPr>
              <a:spLocks noChangeArrowheads="1"/>
            </p:cNvSpPr>
            <p:nvPr/>
          </p:nvSpPr>
          <p:spPr bwMode="auto">
            <a:xfrm>
              <a:off x="1144" y="1393"/>
              <a:ext cx="3137" cy="622"/>
            </a:xfrm>
            <a:prstGeom prst="rect">
              <a:avLst/>
            </a:prstGeom>
            <a:noFill/>
            <a:ln w="3175">
              <a:solidFill>
                <a:srgbClr val="1F1A1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29769" name="Freeform 41"/>
            <p:cNvSpPr>
              <a:spLocks/>
            </p:cNvSpPr>
            <p:nvPr/>
          </p:nvSpPr>
          <p:spPr bwMode="auto">
            <a:xfrm>
              <a:off x="1144" y="1385"/>
              <a:ext cx="495" cy="1254"/>
            </a:xfrm>
            <a:custGeom>
              <a:avLst/>
              <a:gdLst>
                <a:gd name="T0" fmla="*/ 0 w 495"/>
                <a:gd name="T1" fmla="*/ 0 h 1254"/>
                <a:gd name="T2" fmla="*/ 0 w 495"/>
                <a:gd name="T3" fmla="*/ 628 h 1254"/>
                <a:gd name="T4" fmla="*/ 495 w 495"/>
                <a:gd name="T5" fmla="*/ 1254 h 1254"/>
                <a:gd name="T6" fmla="*/ 0 w 495"/>
                <a:gd name="T7" fmla="*/ 0 h 1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5" h="1254">
                  <a:moveTo>
                    <a:pt x="0" y="0"/>
                  </a:moveTo>
                  <a:lnTo>
                    <a:pt x="0" y="628"/>
                  </a:lnTo>
                  <a:lnTo>
                    <a:pt x="495" y="125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29770" name="Freeform 42"/>
            <p:cNvSpPr>
              <a:spLocks/>
            </p:cNvSpPr>
            <p:nvPr/>
          </p:nvSpPr>
          <p:spPr bwMode="auto">
            <a:xfrm>
              <a:off x="2275" y="1402"/>
              <a:ext cx="495" cy="1251"/>
            </a:xfrm>
            <a:custGeom>
              <a:avLst/>
              <a:gdLst>
                <a:gd name="T0" fmla="*/ 0 w 495"/>
                <a:gd name="T1" fmla="*/ 0 h 1251"/>
                <a:gd name="T2" fmla="*/ 0 w 495"/>
                <a:gd name="T3" fmla="*/ 611 h 1251"/>
                <a:gd name="T4" fmla="*/ 495 w 495"/>
                <a:gd name="T5" fmla="*/ 1251 h 1251"/>
                <a:gd name="T6" fmla="*/ 0 w 495"/>
                <a:gd name="T7" fmla="*/ 0 h 1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5" h="1251">
                  <a:moveTo>
                    <a:pt x="0" y="0"/>
                  </a:moveTo>
                  <a:lnTo>
                    <a:pt x="0" y="611"/>
                  </a:lnTo>
                  <a:lnTo>
                    <a:pt x="495" y="125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29771" name="Freeform 43"/>
            <p:cNvSpPr>
              <a:spLocks/>
            </p:cNvSpPr>
            <p:nvPr/>
          </p:nvSpPr>
          <p:spPr bwMode="auto">
            <a:xfrm>
              <a:off x="3421" y="1395"/>
              <a:ext cx="497" cy="1254"/>
            </a:xfrm>
            <a:custGeom>
              <a:avLst/>
              <a:gdLst>
                <a:gd name="T0" fmla="*/ 0 w 497"/>
                <a:gd name="T1" fmla="*/ 0 h 1254"/>
                <a:gd name="T2" fmla="*/ 0 w 497"/>
                <a:gd name="T3" fmla="*/ 614 h 1254"/>
                <a:gd name="T4" fmla="*/ 497 w 497"/>
                <a:gd name="T5" fmla="*/ 1254 h 1254"/>
                <a:gd name="T6" fmla="*/ 0 w 497"/>
                <a:gd name="T7" fmla="*/ 0 h 1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7" h="1254">
                  <a:moveTo>
                    <a:pt x="0" y="0"/>
                  </a:moveTo>
                  <a:lnTo>
                    <a:pt x="0" y="614"/>
                  </a:lnTo>
                  <a:lnTo>
                    <a:pt x="497" y="125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29772" name="Freeform 44"/>
            <p:cNvSpPr>
              <a:spLocks/>
            </p:cNvSpPr>
            <p:nvPr/>
          </p:nvSpPr>
          <p:spPr bwMode="auto">
            <a:xfrm>
              <a:off x="4286" y="1381"/>
              <a:ext cx="501" cy="1256"/>
            </a:xfrm>
            <a:custGeom>
              <a:avLst/>
              <a:gdLst>
                <a:gd name="T0" fmla="*/ 0 w 501"/>
                <a:gd name="T1" fmla="*/ 0 h 1256"/>
                <a:gd name="T2" fmla="*/ 0 w 501"/>
                <a:gd name="T3" fmla="*/ 628 h 1256"/>
                <a:gd name="T4" fmla="*/ 501 w 501"/>
                <a:gd name="T5" fmla="*/ 1256 h 1256"/>
                <a:gd name="T6" fmla="*/ 0 w 501"/>
                <a:gd name="T7" fmla="*/ 0 h 1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1" h="1256">
                  <a:moveTo>
                    <a:pt x="0" y="0"/>
                  </a:moveTo>
                  <a:lnTo>
                    <a:pt x="0" y="628"/>
                  </a:lnTo>
                  <a:lnTo>
                    <a:pt x="501" y="12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29773" name="Line 45"/>
            <p:cNvSpPr>
              <a:spLocks noChangeShapeType="1"/>
            </p:cNvSpPr>
            <p:nvPr/>
          </p:nvSpPr>
          <p:spPr bwMode="auto">
            <a:xfrm>
              <a:off x="1762" y="3159"/>
              <a:ext cx="447" cy="621"/>
            </a:xfrm>
            <a:prstGeom prst="line">
              <a:avLst/>
            </a:prstGeom>
            <a:noFill/>
            <a:ln w="3175">
              <a:solidFill>
                <a:srgbClr val="1F1A1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Freeform 2"/>
          <p:cNvSpPr>
            <a:spLocks/>
          </p:cNvSpPr>
          <p:nvPr/>
        </p:nvSpPr>
        <p:spPr bwMode="auto">
          <a:xfrm>
            <a:off x="1828800" y="2209800"/>
            <a:ext cx="5029200" cy="2819400"/>
          </a:xfrm>
          <a:custGeom>
            <a:avLst/>
            <a:gdLst>
              <a:gd name="T0" fmla="*/ 0 w 3168"/>
              <a:gd name="T1" fmla="*/ 0 h 1776"/>
              <a:gd name="T2" fmla="*/ 0 w 3168"/>
              <a:gd name="T3" fmla="*/ 1776 h 1776"/>
              <a:gd name="T4" fmla="*/ 2304 w 3168"/>
              <a:gd name="T5" fmla="*/ 1776 h 1776"/>
              <a:gd name="T6" fmla="*/ 3168 w 3168"/>
              <a:gd name="T7" fmla="*/ 624 h 1776"/>
              <a:gd name="T8" fmla="*/ 3168 w 3168"/>
              <a:gd name="T9" fmla="*/ 0 h 1776"/>
              <a:gd name="T10" fmla="*/ 0 w 3168"/>
              <a:gd name="T11" fmla="*/ 0 h 17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68" h="1776">
                <a:moveTo>
                  <a:pt x="0" y="0"/>
                </a:moveTo>
                <a:lnTo>
                  <a:pt x="0" y="1776"/>
                </a:lnTo>
                <a:lnTo>
                  <a:pt x="2304" y="1776"/>
                </a:lnTo>
                <a:lnTo>
                  <a:pt x="3168" y="624"/>
                </a:lnTo>
                <a:lnTo>
                  <a:pt x="316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7D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de-DE"/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Phonologische Struktur: </a:t>
            </a:r>
            <a:br>
              <a:rPr lang="de-DE" altLang="de-DE"/>
            </a:br>
            <a:r>
              <a:rPr lang="de-DE" altLang="de-DE"/>
              <a:t>Konsonantenphoneme des Englischen</a:t>
            </a:r>
          </a:p>
        </p:txBody>
      </p:sp>
      <p:sp>
        <p:nvSpPr>
          <p:cNvPr id="330758" name="Freeform 6"/>
          <p:cNvSpPr>
            <a:spLocks/>
          </p:cNvSpPr>
          <p:nvPr/>
        </p:nvSpPr>
        <p:spPr bwMode="auto">
          <a:xfrm>
            <a:off x="2667000" y="4191000"/>
            <a:ext cx="5029200" cy="1828800"/>
          </a:xfrm>
          <a:custGeom>
            <a:avLst/>
            <a:gdLst>
              <a:gd name="T0" fmla="*/ 0 w 3168"/>
              <a:gd name="T1" fmla="*/ 0 h 1152"/>
              <a:gd name="T2" fmla="*/ 0 w 3168"/>
              <a:gd name="T3" fmla="*/ 1152 h 1152"/>
              <a:gd name="T4" fmla="*/ 2256 w 3168"/>
              <a:gd name="T5" fmla="*/ 1152 h 1152"/>
              <a:gd name="T6" fmla="*/ 3168 w 3168"/>
              <a:gd name="T7" fmla="*/ 0 h 1152"/>
              <a:gd name="T8" fmla="*/ 0 w 3168"/>
              <a:gd name="T9" fmla="*/ 0 h 1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8" h="1152">
                <a:moveTo>
                  <a:pt x="0" y="0"/>
                </a:moveTo>
                <a:lnTo>
                  <a:pt x="0" y="1152"/>
                </a:lnTo>
                <a:lnTo>
                  <a:pt x="2256" y="1152"/>
                </a:lnTo>
                <a:lnTo>
                  <a:pt x="3168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de-DE"/>
          </a:p>
        </p:txBody>
      </p:sp>
      <p:grpSp>
        <p:nvGrpSpPr>
          <p:cNvPr id="330767" name="Group 15"/>
          <p:cNvGrpSpPr>
            <a:grpSpLocks noChangeAspect="1"/>
          </p:cNvGrpSpPr>
          <p:nvPr/>
        </p:nvGrpSpPr>
        <p:grpSpPr bwMode="auto">
          <a:xfrm>
            <a:off x="1550988" y="1704975"/>
            <a:ext cx="6062662" cy="4354513"/>
            <a:chOff x="977" y="1074"/>
            <a:chExt cx="3819" cy="2743"/>
          </a:xfrm>
        </p:grpSpPr>
        <p:sp>
          <p:nvSpPr>
            <p:cNvPr id="330768" name="AutoShape 16"/>
            <p:cNvSpPr>
              <a:spLocks noChangeAspect="1" noChangeArrowheads="1" noTextEdit="1"/>
            </p:cNvSpPr>
            <p:nvPr/>
          </p:nvSpPr>
          <p:spPr bwMode="auto">
            <a:xfrm>
              <a:off x="977" y="1147"/>
              <a:ext cx="3819" cy="26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>
                <a:cs typeface="Times New Roman" panose="02020603050405020304" pitchFamily="18" charset="0"/>
              </a:endParaRPr>
            </a:p>
          </p:txBody>
        </p:sp>
        <p:sp>
          <p:nvSpPr>
            <p:cNvPr id="330769" name="Rectangle 17"/>
            <p:cNvSpPr>
              <a:spLocks noChangeArrowheads="1"/>
            </p:cNvSpPr>
            <p:nvPr/>
          </p:nvSpPr>
          <p:spPr bwMode="auto">
            <a:xfrm>
              <a:off x="1014" y="1114"/>
              <a:ext cx="15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m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0770" name="Rectangle 18"/>
            <p:cNvSpPr>
              <a:spLocks noChangeArrowheads="1"/>
            </p:cNvSpPr>
            <p:nvPr/>
          </p:nvSpPr>
          <p:spPr bwMode="auto">
            <a:xfrm>
              <a:off x="2143" y="1114"/>
              <a:ext cx="14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n 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0771" name="Rectangle 19"/>
            <p:cNvSpPr>
              <a:spLocks noChangeArrowheads="1"/>
            </p:cNvSpPr>
            <p:nvPr/>
          </p:nvSpPr>
          <p:spPr bwMode="auto">
            <a:xfrm>
              <a:off x="4147" y="1074"/>
              <a:ext cx="9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ŋ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0772" name="Rectangle 20"/>
            <p:cNvSpPr>
              <a:spLocks noChangeArrowheads="1"/>
            </p:cNvSpPr>
            <p:nvPr/>
          </p:nvSpPr>
          <p:spPr bwMode="auto">
            <a:xfrm>
              <a:off x="1443" y="2386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p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0773" name="Rectangle 21"/>
            <p:cNvSpPr>
              <a:spLocks noChangeArrowheads="1"/>
            </p:cNvSpPr>
            <p:nvPr/>
          </p:nvSpPr>
          <p:spPr bwMode="auto">
            <a:xfrm>
              <a:off x="2563" y="2426"/>
              <a:ext cx="5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t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0774" name="Rectangle 22"/>
            <p:cNvSpPr>
              <a:spLocks noChangeArrowheads="1"/>
            </p:cNvSpPr>
            <p:nvPr/>
          </p:nvSpPr>
          <p:spPr bwMode="auto">
            <a:xfrm>
              <a:off x="3741" y="2386"/>
              <a:ext cx="11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err="1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tʃ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0775" name="Rectangle 23"/>
            <p:cNvSpPr>
              <a:spLocks noChangeArrowheads="1"/>
            </p:cNvSpPr>
            <p:nvPr/>
          </p:nvSpPr>
          <p:spPr bwMode="auto">
            <a:xfrm>
              <a:off x="4581" y="2428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k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0776" name="Rectangle 24"/>
            <p:cNvSpPr>
              <a:spLocks noChangeArrowheads="1"/>
            </p:cNvSpPr>
            <p:nvPr/>
          </p:nvSpPr>
          <p:spPr bwMode="auto">
            <a:xfrm>
              <a:off x="3239" y="1775"/>
              <a:ext cx="18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err="1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dʒ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0777" name="Rectangle 25"/>
            <p:cNvSpPr>
              <a:spLocks noChangeArrowheads="1"/>
            </p:cNvSpPr>
            <p:nvPr/>
          </p:nvSpPr>
          <p:spPr bwMode="auto">
            <a:xfrm>
              <a:off x="4140" y="1760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ɡ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0778" name="Rectangle 26"/>
            <p:cNvSpPr>
              <a:spLocks noChangeArrowheads="1"/>
            </p:cNvSpPr>
            <p:nvPr/>
          </p:nvSpPr>
          <p:spPr bwMode="auto">
            <a:xfrm>
              <a:off x="1037" y="1800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b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0779" name="Rectangle 27"/>
            <p:cNvSpPr>
              <a:spLocks noChangeArrowheads="1"/>
            </p:cNvSpPr>
            <p:nvPr/>
          </p:nvSpPr>
          <p:spPr bwMode="auto">
            <a:xfrm>
              <a:off x="2144" y="1784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d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0780" name="Rectangle 28"/>
            <p:cNvSpPr>
              <a:spLocks noChangeArrowheads="1"/>
            </p:cNvSpPr>
            <p:nvPr/>
          </p:nvSpPr>
          <p:spPr bwMode="auto">
            <a:xfrm>
              <a:off x="1448" y="3584"/>
              <a:ext cx="6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f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0781" name="Rectangle 29"/>
            <p:cNvSpPr>
              <a:spLocks noChangeArrowheads="1"/>
            </p:cNvSpPr>
            <p:nvPr/>
          </p:nvSpPr>
          <p:spPr bwMode="auto">
            <a:xfrm>
              <a:off x="1041" y="2948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v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0782" name="Rectangle 30"/>
            <p:cNvSpPr>
              <a:spLocks noChangeArrowheads="1"/>
            </p:cNvSpPr>
            <p:nvPr/>
          </p:nvSpPr>
          <p:spPr bwMode="auto">
            <a:xfrm>
              <a:off x="3723" y="3542"/>
              <a:ext cx="6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ʃ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0783" name="Rectangle 31"/>
            <p:cNvSpPr>
              <a:spLocks noChangeArrowheads="1"/>
            </p:cNvSpPr>
            <p:nvPr/>
          </p:nvSpPr>
          <p:spPr bwMode="auto">
            <a:xfrm>
              <a:off x="3237" y="2908"/>
              <a:ext cx="8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ʒ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0784" name="Freeform 32"/>
            <p:cNvSpPr>
              <a:spLocks/>
            </p:cNvSpPr>
            <p:nvPr/>
          </p:nvSpPr>
          <p:spPr bwMode="auto">
            <a:xfrm>
              <a:off x="1140" y="2013"/>
              <a:ext cx="3142" cy="1146"/>
            </a:xfrm>
            <a:custGeom>
              <a:avLst/>
              <a:gdLst>
                <a:gd name="T0" fmla="*/ 10 w 3142"/>
                <a:gd name="T1" fmla="*/ 0 h 1146"/>
                <a:gd name="T2" fmla="*/ 3133 w 3142"/>
                <a:gd name="T3" fmla="*/ 0 h 1146"/>
                <a:gd name="T4" fmla="*/ 3137 w 3142"/>
                <a:gd name="T5" fmla="*/ 0 h 1146"/>
                <a:gd name="T6" fmla="*/ 3141 w 3142"/>
                <a:gd name="T7" fmla="*/ 2 h 1146"/>
                <a:gd name="T8" fmla="*/ 3142 w 3142"/>
                <a:gd name="T9" fmla="*/ 6 h 1146"/>
                <a:gd name="T10" fmla="*/ 3142 w 3142"/>
                <a:gd name="T11" fmla="*/ 10 h 1146"/>
                <a:gd name="T12" fmla="*/ 2273 w 3142"/>
                <a:gd name="T13" fmla="*/ 1137 h 1146"/>
                <a:gd name="T14" fmla="*/ 2269 w 3142"/>
                <a:gd name="T15" fmla="*/ 1145 h 1146"/>
                <a:gd name="T16" fmla="*/ 2265 w 3142"/>
                <a:gd name="T17" fmla="*/ 1146 h 1146"/>
                <a:gd name="T18" fmla="*/ 10 w 3142"/>
                <a:gd name="T19" fmla="*/ 1146 h 1146"/>
                <a:gd name="T20" fmla="*/ 6 w 3142"/>
                <a:gd name="T21" fmla="*/ 1146 h 1146"/>
                <a:gd name="T22" fmla="*/ 4 w 3142"/>
                <a:gd name="T23" fmla="*/ 1145 h 1146"/>
                <a:gd name="T24" fmla="*/ 2 w 3142"/>
                <a:gd name="T25" fmla="*/ 1141 h 1146"/>
                <a:gd name="T26" fmla="*/ 0 w 3142"/>
                <a:gd name="T27" fmla="*/ 1137 h 1146"/>
                <a:gd name="T28" fmla="*/ 0 w 3142"/>
                <a:gd name="T29" fmla="*/ 10 h 1146"/>
                <a:gd name="T30" fmla="*/ 2 w 3142"/>
                <a:gd name="T31" fmla="*/ 6 h 1146"/>
                <a:gd name="T32" fmla="*/ 4 w 3142"/>
                <a:gd name="T33" fmla="*/ 2 h 1146"/>
                <a:gd name="T34" fmla="*/ 6 w 3142"/>
                <a:gd name="T35" fmla="*/ 0 h 1146"/>
                <a:gd name="T36" fmla="*/ 10 w 3142"/>
                <a:gd name="T37" fmla="*/ 0 h 1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142" h="1146">
                  <a:moveTo>
                    <a:pt x="10" y="0"/>
                  </a:moveTo>
                  <a:lnTo>
                    <a:pt x="3133" y="0"/>
                  </a:lnTo>
                  <a:lnTo>
                    <a:pt x="3137" y="0"/>
                  </a:lnTo>
                  <a:lnTo>
                    <a:pt x="3141" y="2"/>
                  </a:lnTo>
                  <a:lnTo>
                    <a:pt x="3142" y="6"/>
                  </a:lnTo>
                  <a:lnTo>
                    <a:pt x="3142" y="10"/>
                  </a:lnTo>
                  <a:lnTo>
                    <a:pt x="2273" y="1137"/>
                  </a:lnTo>
                  <a:lnTo>
                    <a:pt x="2269" y="1145"/>
                  </a:lnTo>
                  <a:lnTo>
                    <a:pt x="2265" y="1146"/>
                  </a:lnTo>
                  <a:lnTo>
                    <a:pt x="10" y="1146"/>
                  </a:lnTo>
                  <a:lnTo>
                    <a:pt x="6" y="1146"/>
                  </a:lnTo>
                  <a:lnTo>
                    <a:pt x="4" y="1145"/>
                  </a:lnTo>
                  <a:lnTo>
                    <a:pt x="2" y="1141"/>
                  </a:lnTo>
                  <a:lnTo>
                    <a:pt x="0" y="1137"/>
                  </a:lnTo>
                  <a:lnTo>
                    <a:pt x="0" y="10"/>
                  </a:lnTo>
                  <a:lnTo>
                    <a:pt x="2" y="6"/>
                  </a:lnTo>
                  <a:lnTo>
                    <a:pt x="4" y="2"/>
                  </a:lnTo>
                  <a:lnTo>
                    <a:pt x="6" y="0"/>
                  </a:lnTo>
                  <a:lnTo>
                    <a:pt x="10" y="0"/>
                  </a:lnTo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0785" name="Freeform 33"/>
            <p:cNvSpPr>
              <a:spLocks/>
            </p:cNvSpPr>
            <p:nvPr/>
          </p:nvSpPr>
          <p:spPr bwMode="auto">
            <a:xfrm>
              <a:off x="1645" y="2637"/>
              <a:ext cx="3140" cy="1147"/>
            </a:xfrm>
            <a:custGeom>
              <a:avLst/>
              <a:gdLst>
                <a:gd name="T0" fmla="*/ 8 w 3140"/>
                <a:gd name="T1" fmla="*/ 0 h 1147"/>
                <a:gd name="T2" fmla="*/ 3131 w 3140"/>
                <a:gd name="T3" fmla="*/ 0 h 1147"/>
                <a:gd name="T4" fmla="*/ 3135 w 3140"/>
                <a:gd name="T5" fmla="*/ 0 h 1147"/>
                <a:gd name="T6" fmla="*/ 3138 w 3140"/>
                <a:gd name="T7" fmla="*/ 2 h 1147"/>
                <a:gd name="T8" fmla="*/ 3140 w 3140"/>
                <a:gd name="T9" fmla="*/ 6 h 1147"/>
                <a:gd name="T10" fmla="*/ 3138 w 3140"/>
                <a:gd name="T11" fmla="*/ 10 h 1147"/>
                <a:gd name="T12" fmla="*/ 2271 w 3140"/>
                <a:gd name="T13" fmla="*/ 1137 h 1147"/>
                <a:gd name="T14" fmla="*/ 2267 w 3140"/>
                <a:gd name="T15" fmla="*/ 1145 h 1147"/>
                <a:gd name="T16" fmla="*/ 2261 w 3140"/>
                <a:gd name="T17" fmla="*/ 1147 h 1147"/>
                <a:gd name="T18" fmla="*/ 8 w 3140"/>
                <a:gd name="T19" fmla="*/ 1147 h 1147"/>
                <a:gd name="T20" fmla="*/ 4 w 3140"/>
                <a:gd name="T21" fmla="*/ 1147 h 1147"/>
                <a:gd name="T22" fmla="*/ 2 w 3140"/>
                <a:gd name="T23" fmla="*/ 1145 h 1147"/>
                <a:gd name="T24" fmla="*/ 0 w 3140"/>
                <a:gd name="T25" fmla="*/ 1141 h 1147"/>
                <a:gd name="T26" fmla="*/ 0 w 3140"/>
                <a:gd name="T27" fmla="*/ 1137 h 1147"/>
                <a:gd name="T28" fmla="*/ 0 w 3140"/>
                <a:gd name="T29" fmla="*/ 10 h 1147"/>
                <a:gd name="T30" fmla="*/ 0 w 3140"/>
                <a:gd name="T31" fmla="*/ 6 h 1147"/>
                <a:gd name="T32" fmla="*/ 2 w 3140"/>
                <a:gd name="T33" fmla="*/ 2 h 1147"/>
                <a:gd name="T34" fmla="*/ 4 w 3140"/>
                <a:gd name="T35" fmla="*/ 0 h 1147"/>
                <a:gd name="T36" fmla="*/ 8 w 3140"/>
                <a:gd name="T37" fmla="*/ 0 h 1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140" h="1147">
                  <a:moveTo>
                    <a:pt x="8" y="0"/>
                  </a:moveTo>
                  <a:lnTo>
                    <a:pt x="3131" y="0"/>
                  </a:lnTo>
                  <a:lnTo>
                    <a:pt x="3135" y="0"/>
                  </a:lnTo>
                  <a:lnTo>
                    <a:pt x="3138" y="2"/>
                  </a:lnTo>
                  <a:lnTo>
                    <a:pt x="3140" y="6"/>
                  </a:lnTo>
                  <a:lnTo>
                    <a:pt x="3138" y="10"/>
                  </a:lnTo>
                  <a:lnTo>
                    <a:pt x="2271" y="1137"/>
                  </a:lnTo>
                  <a:lnTo>
                    <a:pt x="2267" y="1145"/>
                  </a:lnTo>
                  <a:lnTo>
                    <a:pt x="2261" y="1147"/>
                  </a:lnTo>
                  <a:lnTo>
                    <a:pt x="8" y="1147"/>
                  </a:lnTo>
                  <a:lnTo>
                    <a:pt x="4" y="1147"/>
                  </a:lnTo>
                  <a:lnTo>
                    <a:pt x="2" y="1145"/>
                  </a:lnTo>
                  <a:lnTo>
                    <a:pt x="0" y="1141"/>
                  </a:lnTo>
                  <a:lnTo>
                    <a:pt x="0" y="1137"/>
                  </a:lnTo>
                  <a:lnTo>
                    <a:pt x="0" y="10"/>
                  </a:lnTo>
                  <a:lnTo>
                    <a:pt x="0" y="6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0786" name="Freeform 34"/>
            <p:cNvSpPr>
              <a:spLocks/>
            </p:cNvSpPr>
            <p:nvPr/>
          </p:nvSpPr>
          <p:spPr bwMode="auto">
            <a:xfrm>
              <a:off x="1144" y="2013"/>
              <a:ext cx="495" cy="1774"/>
            </a:xfrm>
            <a:custGeom>
              <a:avLst/>
              <a:gdLst>
                <a:gd name="T0" fmla="*/ 0 w 495"/>
                <a:gd name="T1" fmla="*/ 0 h 1774"/>
                <a:gd name="T2" fmla="*/ 495 w 495"/>
                <a:gd name="T3" fmla="*/ 636 h 1774"/>
                <a:gd name="T4" fmla="*/ 495 w 495"/>
                <a:gd name="T5" fmla="*/ 1774 h 1774"/>
                <a:gd name="T6" fmla="*/ 0 w 495"/>
                <a:gd name="T7" fmla="*/ 1148 h 1774"/>
                <a:gd name="T8" fmla="*/ 0 w 495"/>
                <a:gd name="T9" fmla="*/ 0 h 1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5" h="1774">
                  <a:moveTo>
                    <a:pt x="0" y="0"/>
                  </a:moveTo>
                  <a:lnTo>
                    <a:pt x="495" y="636"/>
                  </a:lnTo>
                  <a:lnTo>
                    <a:pt x="495" y="1774"/>
                  </a:lnTo>
                  <a:lnTo>
                    <a:pt x="0" y="114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0787" name="Freeform 35"/>
            <p:cNvSpPr>
              <a:spLocks/>
            </p:cNvSpPr>
            <p:nvPr/>
          </p:nvSpPr>
          <p:spPr bwMode="auto">
            <a:xfrm>
              <a:off x="2275" y="2009"/>
              <a:ext cx="495" cy="1775"/>
            </a:xfrm>
            <a:custGeom>
              <a:avLst/>
              <a:gdLst>
                <a:gd name="T0" fmla="*/ 0 w 495"/>
                <a:gd name="T1" fmla="*/ 0 h 1775"/>
                <a:gd name="T2" fmla="*/ 495 w 495"/>
                <a:gd name="T3" fmla="*/ 636 h 1775"/>
                <a:gd name="T4" fmla="*/ 495 w 495"/>
                <a:gd name="T5" fmla="*/ 1775 h 1775"/>
                <a:gd name="T6" fmla="*/ 0 w 495"/>
                <a:gd name="T7" fmla="*/ 1149 h 1775"/>
                <a:gd name="T8" fmla="*/ 0 w 495"/>
                <a:gd name="T9" fmla="*/ 0 h 1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5" h="1775">
                  <a:moveTo>
                    <a:pt x="0" y="0"/>
                  </a:moveTo>
                  <a:lnTo>
                    <a:pt x="495" y="636"/>
                  </a:lnTo>
                  <a:lnTo>
                    <a:pt x="495" y="1775"/>
                  </a:lnTo>
                  <a:lnTo>
                    <a:pt x="0" y="114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0788" name="Freeform 36"/>
            <p:cNvSpPr>
              <a:spLocks/>
            </p:cNvSpPr>
            <p:nvPr/>
          </p:nvSpPr>
          <p:spPr bwMode="auto">
            <a:xfrm>
              <a:off x="3421" y="2005"/>
              <a:ext cx="497" cy="1775"/>
            </a:xfrm>
            <a:custGeom>
              <a:avLst/>
              <a:gdLst>
                <a:gd name="T0" fmla="*/ 0 w 497"/>
                <a:gd name="T1" fmla="*/ 0 h 1775"/>
                <a:gd name="T2" fmla="*/ 497 w 497"/>
                <a:gd name="T3" fmla="*/ 636 h 1775"/>
                <a:gd name="T4" fmla="*/ 497 w 497"/>
                <a:gd name="T5" fmla="*/ 1775 h 1775"/>
                <a:gd name="T6" fmla="*/ 0 w 497"/>
                <a:gd name="T7" fmla="*/ 1149 h 1775"/>
                <a:gd name="T8" fmla="*/ 0 w 497"/>
                <a:gd name="T9" fmla="*/ 0 h 1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7" h="1775">
                  <a:moveTo>
                    <a:pt x="0" y="0"/>
                  </a:moveTo>
                  <a:lnTo>
                    <a:pt x="497" y="636"/>
                  </a:lnTo>
                  <a:lnTo>
                    <a:pt x="497" y="1775"/>
                  </a:lnTo>
                  <a:lnTo>
                    <a:pt x="0" y="114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0789" name="Rectangle 37"/>
            <p:cNvSpPr>
              <a:spLocks noChangeArrowheads="1"/>
            </p:cNvSpPr>
            <p:nvPr/>
          </p:nvSpPr>
          <p:spPr bwMode="auto">
            <a:xfrm>
              <a:off x="2028" y="3582"/>
              <a:ext cx="9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θ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0790" name="Rectangle 38"/>
            <p:cNvSpPr>
              <a:spLocks noChangeArrowheads="1"/>
            </p:cNvSpPr>
            <p:nvPr/>
          </p:nvSpPr>
          <p:spPr bwMode="auto">
            <a:xfrm>
              <a:off x="1701" y="2948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ð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0791" name="Rectangle 39"/>
            <p:cNvSpPr>
              <a:spLocks noChangeArrowheads="1"/>
            </p:cNvSpPr>
            <p:nvPr/>
          </p:nvSpPr>
          <p:spPr bwMode="auto">
            <a:xfrm>
              <a:off x="2554" y="3582"/>
              <a:ext cx="7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s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0792" name="Rectangle 40"/>
            <p:cNvSpPr>
              <a:spLocks noChangeArrowheads="1"/>
            </p:cNvSpPr>
            <p:nvPr/>
          </p:nvSpPr>
          <p:spPr bwMode="auto">
            <a:xfrm>
              <a:off x="2147" y="2950"/>
              <a:ext cx="8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z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0793" name="Freeform 41"/>
            <p:cNvSpPr>
              <a:spLocks/>
            </p:cNvSpPr>
            <p:nvPr/>
          </p:nvSpPr>
          <p:spPr bwMode="auto">
            <a:xfrm>
              <a:off x="1144" y="2021"/>
              <a:ext cx="3632" cy="610"/>
            </a:xfrm>
            <a:custGeom>
              <a:avLst/>
              <a:gdLst>
                <a:gd name="T0" fmla="*/ 0 w 3632"/>
                <a:gd name="T1" fmla="*/ 0 h 610"/>
                <a:gd name="T2" fmla="*/ 3146 w 3632"/>
                <a:gd name="T3" fmla="*/ 0 h 610"/>
                <a:gd name="T4" fmla="*/ 3632 w 3632"/>
                <a:gd name="T5" fmla="*/ 610 h 610"/>
                <a:gd name="T6" fmla="*/ 488 w 3632"/>
                <a:gd name="T7" fmla="*/ 610 h 610"/>
                <a:gd name="T8" fmla="*/ 0 w 3632"/>
                <a:gd name="T9" fmla="*/ 0 h 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32" h="610">
                  <a:moveTo>
                    <a:pt x="0" y="0"/>
                  </a:moveTo>
                  <a:lnTo>
                    <a:pt x="3146" y="0"/>
                  </a:lnTo>
                  <a:lnTo>
                    <a:pt x="3632" y="610"/>
                  </a:lnTo>
                  <a:lnTo>
                    <a:pt x="488" y="61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0794" name="Rectangle 42"/>
            <p:cNvSpPr>
              <a:spLocks noChangeArrowheads="1"/>
            </p:cNvSpPr>
            <p:nvPr/>
          </p:nvSpPr>
          <p:spPr bwMode="auto">
            <a:xfrm>
              <a:off x="1144" y="1393"/>
              <a:ext cx="3137" cy="622"/>
            </a:xfrm>
            <a:prstGeom prst="rect">
              <a:avLst/>
            </a:prstGeom>
            <a:noFill/>
            <a:ln w="3175">
              <a:solidFill>
                <a:srgbClr val="1F1A1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0795" name="Freeform 43"/>
            <p:cNvSpPr>
              <a:spLocks/>
            </p:cNvSpPr>
            <p:nvPr/>
          </p:nvSpPr>
          <p:spPr bwMode="auto">
            <a:xfrm>
              <a:off x="1144" y="1385"/>
              <a:ext cx="495" cy="1254"/>
            </a:xfrm>
            <a:custGeom>
              <a:avLst/>
              <a:gdLst>
                <a:gd name="T0" fmla="*/ 0 w 495"/>
                <a:gd name="T1" fmla="*/ 0 h 1254"/>
                <a:gd name="T2" fmla="*/ 0 w 495"/>
                <a:gd name="T3" fmla="*/ 628 h 1254"/>
                <a:gd name="T4" fmla="*/ 495 w 495"/>
                <a:gd name="T5" fmla="*/ 1254 h 1254"/>
                <a:gd name="T6" fmla="*/ 0 w 495"/>
                <a:gd name="T7" fmla="*/ 0 h 1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5" h="1254">
                  <a:moveTo>
                    <a:pt x="0" y="0"/>
                  </a:moveTo>
                  <a:lnTo>
                    <a:pt x="0" y="628"/>
                  </a:lnTo>
                  <a:lnTo>
                    <a:pt x="495" y="125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0796" name="Freeform 44"/>
            <p:cNvSpPr>
              <a:spLocks/>
            </p:cNvSpPr>
            <p:nvPr/>
          </p:nvSpPr>
          <p:spPr bwMode="auto">
            <a:xfrm>
              <a:off x="2275" y="1402"/>
              <a:ext cx="495" cy="1251"/>
            </a:xfrm>
            <a:custGeom>
              <a:avLst/>
              <a:gdLst>
                <a:gd name="T0" fmla="*/ 0 w 495"/>
                <a:gd name="T1" fmla="*/ 0 h 1251"/>
                <a:gd name="T2" fmla="*/ 0 w 495"/>
                <a:gd name="T3" fmla="*/ 611 h 1251"/>
                <a:gd name="T4" fmla="*/ 495 w 495"/>
                <a:gd name="T5" fmla="*/ 1251 h 1251"/>
                <a:gd name="T6" fmla="*/ 0 w 495"/>
                <a:gd name="T7" fmla="*/ 0 h 1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5" h="1251">
                  <a:moveTo>
                    <a:pt x="0" y="0"/>
                  </a:moveTo>
                  <a:lnTo>
                    <a:pt x="0" y="611"/>
                  </a:lnTo>
                  <a:lnTo>
                    <a:pt x="495" y="125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0797" name="Freeform 45"/>
            <p:cNvSpPr>
              <a:spLocks/>
            </p:cNvSpPr>
            <p:nvPr/>
          </p:nvSpPr>
          <p:spPr bwMode="auto">
            <a:xfrm>
              <a:off x="3421" y="1395"/>
              <a:ext cx="497" cy="1254"/>
            </a:xfrm>
            <a:custGeom>
              <a:avLst/>
              <a:gdLst>
                <a:gd name="T0" fmla="*/ 0 w 497"/>
                <a:gd name="T1" fmla="*/ 0 h 1254"/>
                <a:gd name="T2" fmla="*/ 0 w 497"/>
                <a:gd name="T3" fmla="*/ 614 h 1254"/>
                <a:gd name="T4" fmla="*/ 497 w 497"/>
                <a:gd name="T5" fmla="*/ 1254 h 1254"/>
                <a:gd name="T6" fmla="*/ 0 w 497"/>
                <a:gd name="T7" fmla="*/ 0 h 1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7" h="1254">
                  <a:moveTo>
                    <a:pt x="0" y="0"/>
                  </a:moveTo>
                  <a:lnTo>
                    <a:pt x="0" y="614"/>
                  </a:lnTo>
                  <a:lnTo>
                    <a:pt x="497" y="125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0798" name="Freeform 46"/>
            <p:cNvSpPr>
              <a:spLocks/>
            </p:cNvSpPr>
            <p:nvPr/>
          </p:nvSpPr>
          <p:spPr bwMode="auto">
            <a:xfrm>
              <a:off x="4286" y="1381"/>
              <a:ext cx="501" cy="1256"/>
            </a:xfrm>
            <a:custGeom>
              <a:avLst/>
              <a:gdLst>
                <a:gd name="T0" fmla="*/ 0 w 501"/>
                <a:gd name="T1" fmla="*/ 0 h 1256"/>
                <a:gd name="T2" fmla="*/ 0 w 501"/>
                <a:gd name="T3" fmla="*/ 628 h 1256"/>
                <a:gd name="T4" fmla="*/ 501 w 501"/>
                <a:gd name="T5" fmla="*/ 1256 h 1256"/>
                <a:gd name="T6" fmla="*/ 0 w 501"/>
                <a:gd name="T7" fmla="*/ 0 h 1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1" h="1256">
                  <a:moveTo>
                    <a:pt x="0" y="0"/>
                  </a:moveTo>
                  <a:lnTo>
                    <a:pt x="0" y="628"/>
                  </a:lnTo>
                  <a:lnTo>
                    <a:pt x="501" y="12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0799" name="Line 47"/>
            <p:cNvSpPr>
              <a:spLocks noChangeShapeType="1"/>
            </p:cNvSpPr>
            <p:nvPr/>
          </p:nvSpPr>
          <p:spPr bwMode="auto">
            <a:xfrm>
              <a:off x="1762" y="3159"/>
              <a:ext cx="447" cy="621"/>
            </a:xfrm>
            <a:prstGeom prst="line">
              <a:avLst/>
            </a:prstGeom>
            <a:noFill/>
            <a:ln w="3175">
              <a:solidFill>
                <a:srgbClr val="1F1A1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30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754" grpId="0" animBg="1"/>
      <p:bldP spid="33075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84" name="Freeform 8"/>
          <p:cNvSpPr>
            <a:spLocks/>
          </p:cNvSpPr>
          <p:nvPr/>
        </p:nvSpPr>
        <p:spPr bwMode="auto">
          <a:xfrm>
            <a:off x="1828800" y="2170113"/>
            <a:ext cx="823913" cy="3840162"/>
          </a:xfrm>
          <a:custGeom>
            <a:avLst/>
            <a:gdLst>
              <a:gd name="T0" fmla="*/ 7 w 528"/>
              <a:gd name="T1" fmla="*/ 0 h 2428"/>
              <a:gd name="T2" fmla="*/ 0 w 528"/>
              <a:gd name="T3" fmla="*/ 1830 h 2428"/>
              <a:gd name="T4" fmla="*/ 518 w 528"/>
              <a:gd name="T5" fmla="*/ 2428 h 2428"/>
              <a:gd name="T6" fmla="*/ 528 w 528"/>
              <a:gd name="T7" fmla="*/ 1289 h 2428"/>
              <a:gd name="T8" fmla="*/ 7 w 528"/>
              <a:gd name="T9" fmla="*/ 0 h 24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8" h="2428">
                <a:moveTo>
                  <a:pt x="7" y="0"/>
                </a:moveTo>
                <a:lnTo>
                  <a:pt x="0" y="1830"/>
                </a:lnTo>
                <a:lnTo>
                  <a:pt x="518" y="2428"/>
                </a:lnTo>
                <a:lnTo>
                  <a:pt x="528" y="1289"/>
                </a:lnTo>
                <a:lnTo>
                  <a:pt x="7" y="0"/>
                </a:lnTo>
                <a:close/>
              </a:path>
            </a:pathLst>
          </a:custGeom>
          <a:solidFill>
            <a:srgbClr val="0099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de-DE"/>
          </a:p>
        </p:txBody>
      </p:sp>
      <p:sp>
        <p:nvSpPr>
          <p:cNvPr id="331787" name="Freeform 11"/>
          <p:cNvSpPr>
            <a:spLocks/>
          </p:cNvSpPr>
          <p:nvPr/>
        </p:nvSpPr>
        <p:spPr bwMode="auto">
          <a:xfrm>
            <a:off x="3646488" y="2195513"/>
            <a:ext cx="808037" cy="3836987"/>
          </a:xfrm>
          <a:custGeom>
            <a:avLst/>
            <a:gdLst>
              <a:gd name="T0" fmla="*/ 7 w 535"/>
              <a:gd name="T1" fmla="*/ 0 h 2390"/>
              <a:gd name="T2" fmla="*/ 0 w 535"/>
              <a:gd name="T3" fmla="*/ 1771 h 2390"/>
              <a:gd name="T4" fmla="*/ 510 w 535"/>
              <a:gd name="T5" fmla="*/ 2390 h 2390"/>
              <a:gd name="T6" fmla="*/ 535 w 535"/>
              <a:gd name="T7" fmla="*/ 1273 h 2390"/>
              <a:gd name="T8" fmla="*/ 7 w 535"/>
              <a:gd name="T9" fmla="*/ 0 h 2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5" h="2390">
                <a:moveTo>
                  <a:pt x="7" y="0"/>
                </a:moveTo>
                <a:lnTo>
                  <a:pt x="0" y="1771"/>
                </a:lnTo>
                <a:lnTo>
                  <a:pt x="510" y="2390"/>
                </a:lnTo>
                <a:lnTo>
                  <a:pt x="535" y="1273"/>
                </a:lnTo>
                <a:lnTo>
                  <a:pt x="7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de-DE"/>
          </a:p>
        </p:txBody>
      </p:sp>
      <p:sp>
        <p:nvSpPr>
          <p:cNvPr id="331788" name="Freeform 12"/>
          <p:cNvSpPr>
            <a:spLocks/>
          </p:cNvSpPr>
          <p:nvPr/>
        </p:nvSpPr>
        <p:spPr bwMode="auto">
          <a:xfrm>
            <a:off x="5462588" y="2195513"/>
            <a:ext cx="803275" cy="3797300"/>
          </a:xfrm>
          <a:custGeom>
            <a:avLst/>
            <a:gdLst>
              <a:gd name="T0" fmla="*/ 7 w 506"/>
              <a:gd name="T1" fmla="*/ 0 h 2383"/>
              <a:gd name="T2" fmla="*/ 0 w 506"/>
              <a:gd name="T3" fmla="*/ 1771 h 2383"/>
              <a:gd name="T4" fmla="*/ 496 w 506"/>
              <a:gd name="T5" fmla="*/ 2383 h 2383"/>
              <a:gd name="T6" fmla="*/ 506 w 506"/>
              <a:gd name="T7" fmla="*/ 1273 h 2383"/>
              <a:gd name="T8" fmla="*/ 7 w 506"/>
              <a:gd name="T9" fmla="*/ 0 h 23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6" h="2383">
                <a:moveTo>
                  <a:pt x="7" y="0"/>
                </a:moveTo>
                <a:lnTo>
                  <a:pt x="0" y="1771"/>
                </a:lnTo>
                <a:lnTo>
                  <a:pt x="496" y="2383"/>
                </a:lnTo>
                <a:lnTo>
                  <a:pt x="506" y="1273"/>
                </a:lnTo>
                <a:lnTo>
                  <a:pt x="7" y="0"/>
                </a:ln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de-DE"/>
          </a:p>
        </p:txBody>
      </p:sp>
      <p:sp>
        <p:nvSpPr>
          <p:cNvPr id="331789" name="Freeform 13"/>
          <p:cNvSpPr>
            <a:spLocks/>
          </p:cNvSpPr>
          <p:nvPr/>
        </p:nvSpPr>
        <p:spPr bwMode="auto">
          <a:xfrm>
            <a:off x="6840538" y="2205038"/>
            <a:ext cx="793750" cy="2038350"/>
          </a:xfrm>
          <a:custGeom>
            <a:avLst/>
            <a:gdLst>
              <a:gd name="T0" fmla="*/ 0 w 518"/>
              <a:gd name="T1" fmla="*/ 0 h 1247"/>
              <a:gd name="T2" fmla="*/ 0 w 518"/>
              <a:gd name="T3" fmla="*/ 620 h 1247"/>
              <a:gd name="T4" fmla="*/ 518 w 518"/>
              <a:gd name="T5" fmla="*/ 1247 h 1247"/>
              <a:gd name="T6" fmla="*/ 0 w 518"/>
              <a:gd name="T7" fmla="*/ 0 h 1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18" h="1247">
                <a:moveTo>
                  <a:pt x="0" y="0"/>
                </a:moveTo>
                <a:lnTo>
                  <a:pt x="0" y="620"/>
                </a:lnTo>
                <a:lnTo>
                  <a:pt x="518" y="1247"/>
                </a:lnTo>
                <a:lnTo>
                  <a:pt x="0" y="0"/>
                </a:lnTo>
                <a:close/>
              </a:path>
            </a:pathLst>
          </a:custGeom>
          <a:solidFill>
            <a:srgbClr val="FFFEA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de-DE"/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Phonologische Struktur: </a:t>
            </a:r>
            <a:br>
              <a:rPr lang="de-DE" altLang="de-DE"/>
            </a:br>
            <a:r>
              <a:rPr lang="de-DE" altLang="de-DE"/>
              <a:t>Konsonantenphoneme des Englischen</a:t>
            </a:r>
          </a:p>
        </p:txBody>
      </p:sp>
      <p:sp>
        <p:nvSpPr>
          <p:cNvPr id="331786" name="Line 10"/>
          <p:cNvSpPr>
            <a:spLocks noChangeShapeType="1"/>
          </p:cNvSpPr>
          <p:nvPr/>
        </p:nvSpPr>
        <p:spPr bwMode="auto">
          <a:xfrm>
            <a:off x="2819400" y="5014913"/>
            <a:ext cx="733425" cy="989012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de-DE"/>
          </a:p>
        </p:txBody>
      </p:sp>
      <p:grpSp>
        <p:nvGrpSpPr>
          <p:cNvPr id="331793" name="Group 17"/>
          <p:cNvGrpSpPr>
            <a:grpSpLocks noChangeAspect="1"/>
          </p:cNvGrpSpPr>
          <p:nvPr/>
        </p:nvGrpSpPr>
        <p:grpSpPr bwMode="auto">
          <a:xfrm>
            <a:off x="1579563" y="1704975"/>
            <a:ext cx="6062662" cy="4354513"/>
            <a:chOff x="977" y="1074"/>
            <a:chExt cx="3819" cy="2743"/>
          </a:xfrm>
        </p:grpSpPr>
        <p:sp>
          <p:nvSpPr>
            <p:cNvPr id="331794" name="AutoShape 18"/>
            <p:cNvSpPr>
              <a:spLocks noChangeAspect="1" noChangeArrowheads="1" noTextEdit="1"/>
            </p:cNvSpPr>
            <p:nvPr/>
          </p:nvSpPr>
          <p:spPr bwMode="auto">
            <a:xfrm>
              <a:off x="977" y="1147"/>
              <a:ext cx="3819" cy="26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1795" name="Rectangle 19"/>
            <p:cNvSpPr>
              <a:spLocks noChangeArrowheads="1"/>
            </p:cNvSpPr>
            <p:nvPr/>
          </p:nvSpPr>
          <p:spPr bwMode="auto">
            <a:xfrm>
              <a:off x="1014" y="1114"/>
              <a:ext cx="15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m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1796" name="Rectangle 20"/>
            <p:cNvSpPr>
              <a:spLocks noChangeArrowheads="1"/>
            </p:cNvSpPr>
            <p:nvPr/>
          </p:nvSpPr>
          <p:spPr bwMode="auto">
            <a:xfrm>
              <a:off x="2143" y="1114"/>
              <a:ext cx="14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n 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1797" name="Rectangle 21"/>
            <p:cNvSpPr>
              <a:spLocks noChangeArrowheads="1"/>
            </p:cNvSpPr>
            <p:nvPr/>
          </p:nvSpPr>
          <p:spPr bwMode="auto">
            <a:xfrm>
              <a:off x="4147" y="1074"/>
              <a:ext cx="9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ŋ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1798" name="Rectangle 22"/>
            <p:cNvSpPr>
              <a:spLocks noChangeArrowheads="1"/>
            </p:cNvSpPr>
            <p:nvPr/>
          </p:nvSpPr>
          <p:spPr bwMode="auto">
            <a:xfrm>
              <a:off x="1443" y="2386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p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1799" name="Rectangle 23"/>
            <p:cNvSpPr>
              <a:spLocks noChangeArrowheads="1"/>
            </p:cNvSpPr>
            <p:nvPr/>
          </p:nvSpPr>
          <p:spPr bwMode="auto">
            <a:xfrm>
              <a:off x="2563" y="2426"/>
              <a:ext cx="5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t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1800" name="Rectangle 24"/>
            <p:cNvSpPr>
              <a:spLocks noChangeArrowheads="1"/>
            </p:cNvSpPr>
            <p:nvPr/>
          </p:nvSpPr>
          <p:spPr bwMode="auto">
            <a:xfrm>
              <a:off x="3741" y="2386"/>
              <a:ext cx="11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err="1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tʃ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1801" name="Rectangle 25"/>
            <p:cNvSpPr>
              <a:spLocks noChangeArrowheads="1"/>
            </p:cNvSpPr>
            <p:nvPr/>
          </p:nvSpPr>
          <p:spPr bwMode="auto">
            <a:xfrm>
              <a:off x="4581" y="2428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k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1802" name="Rectangle 26"/>
            <p:cNvSpPr>
              <a:spLocks noChangeArrowheads="1"/>
            </p:cNvSpPr>
            <p:nvPr/>
          </p:nvSpPr>
          <p:spPr bwMode="auto">
            <a:xfrm>
              <a:off x="3239" y="1775"/>
              <a:ext cx="18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err="1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dʒ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1803" name="Rectangle 27"/>
            <p:cNvSpPr>
              <a:spLocks noChangeArrowheads="1"/>
            </p:cNvSpPr>
            <p:nvPr/>
          </p:nvSpPr>
          <p:spPr bwMode="auto">
            <a:xfrm>
              <a:off x="4140" y="1760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ɡ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1804" name="Rectangle 28"/>
            <p:cNvSpPr>
              <a:spLocks noChangeArrowheads="1"/>
            </p:cNvSpPr>
            <p:nvPr/>
          </p:nvSpPr>
          <p:spPr bwMode="auto">
            <a:xfrm>
              <a:off x="1037" y="1800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b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1805" name="Rectangle 29"/>
            <p:cNvSpPr>
              <a:spLocks noChangeArrowheads="1"/>
            </p:cNvSpPr>
            <p:nvPr/>
          </p:nvSpPr>
          <p:spPr bwMode="auto">
            <a:xfrm>
              <a:off x="2144" y="1784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d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1806" name="Rectangle 30"/>
            <p:cNvSpPr>
              <a:spLocks noChangeArrowheads="1"/>
            </p:cNvSpPr>
            <p:nvPr/>
          </p:nvSpPr>
          <p:spPr bwMode="auto">
            <a:xfrm>
              <a:off x="1448" y="3584"/>
              <a:ext cx="6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f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1807" name="Rectangle 31"/>
            <p:cNvSpPr>
              <a:spLocks noChangeArrowheads="1"/>
            </p:cNvSpPr>
            <p:nvPr/>
          </p:nvSpPr>
          <p:spPr bwMode="auto">
            <a:xfrm>
              <a:off x="1041" y="2948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v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1808" name="Rectangle 32"/>
            <p:cNvSpPr>
              <a:spLocks noChangeArrowheads="1"/>
            </p:cNvSpPr>
            <p:nvPr/>
          </p:nvSpPr>
          <p:spPr bwMode="auto">
            <a:xfrm>
              <a:off x="3723" y="3542"/>
              <a:ext cx="6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ʃ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1809" name="Rectangle 33"/>
            <p:cNvSpPr>
              <a:spLocks noChangeArrowheads="1"/>
            </p:cNvSpPr>
            <p:nvPr/>
          </p:nvSpPr>
          <p:spPr bwMode="auto">
            <a:xfrm>
              <a:off x="3237" y="2908"/>
              <a:ext cx="8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ʒ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1810" name="Freeform 34"/>
            <p:cNvSpPr>
              <a:spLocks/>
            </p:cNvSpPr>
            <p:nvPr/>
          </p:nvSpPr>
          <p:spPr bwMode="auto">
            <a:xfrm>
              <a:off x="1140" y="2013"/>
              <a:ext cx="3142" cy="1146"/>
            </a:xfrm>
            <a:custGeom>
              <a:avLst/>
              <a:gdLst>
                <a:gd name="T0" fmla="*/ 10 w 3142"/>
                <a:gd name="T1" fmla="*/ 0 h 1146"/>
                <a:gd name="T2" fmla="*/ 3133 w 3142"/>
                <a:gd name="T3" fmla="*/ 0 h 1146"/>
                <a:gd name="T4" fmla="*/ 3137 w 3142"/>
                <a:gd name="T5" fmla="*/ 0 h 1146"/>
                <a:gd name="T6" fmla="*/ 3141 w 3142"/>
                <a:gd name="T7" fmla="*/ 2 h 1146"/>
                <a:gd name="T8" fmla="*/ 3142 w 3142"/>
                <a:gd name="T9" fmla="*/ 6 h 1146"/>
                <a:gd name="T10" fmla="*/ 3142 w 3142"/>
                <a:gd name="T11" fmla="*/ 10 h 1146"/>
                <a:gd name="T12" fmla="*/ 2273 w 3142"/>
                <a:gd name="T13" fmla="*/ 1137 h 1146"/>
                <a:gd name="T14" fmla="*/ 2269 w 3142"/>
                <a:gd name="T15" fmla="*/ 1145 h 1146"/>
                <a:gd name="T16" fmla="*/ 2265 w 3142"/>
                <a:gd name="T17" fmla="*/ 1146 h 1146"/>
                <a:gd name="T18" fmla="*/ 10 w 3142"/>
                <a:gd name="T19" fmla="*/ 1146 h 1146"/>
                <a:gd name="T20" fmla="*/ 6 w 3142"/>
                <a:gd name="T21" fmla="*/ 1146 h 1146"/>
                <a:gd name="T22" fmla="*/ 4 w 3142"/>
                <a:gd name="T23" fmla="*/ 1145 h 1146"/>
                <a:gd name="T24" fmla="*/ 2 w 3142"/>
                <a:gd name="T25" fmla="*/ 1141 h 1146"/>
                <a:gd name="T26" fmla="*/ 0 w 3142"/>
                <a:gd name="T27" fmla="*/ 1137 h 1146"/>
                <a:gd name="T28" fmla="*/ 0 w 3142"/>
                <a:gd name="T29" fmla="*/ 10 h 1146"/>
                <a:gd name="T30" fmla="*/ 2 w 3142"/>
                <a:gd name="T31" fmla="*/ 6 h 1146"/>
                <a:gd name="T32" fmla="*/ 4 w 3142"/>
                <a:gd name="T33" fmla="*/ 2 h 1146"/>
                <a:gd name="T34" fmla="*/ 6 w 3142"/>
                <a:gd name="T35" fmla="*/ 0 h 1146"/>
                <a:gd name="T36" fmla="*/ 10 w 3142"/>
                <a:gd name="T37" fmla="*/ 0 h 1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142" h="1146">
                  <a:moveTo>
                    <a:pt x="10" y="0"/>
                  </a:moveTo>
                  <a:lnTo>
                    <a:pt x="3133" y="0"/>
                  </a:lnTo>
                  <a:lnTo>
                    <a:pt x="3137" y="0"/>
                  </a:lnTo>
                  <a:lnTo>
                    <a:pt x="3141" y="2"/>
                  </a:lnTo>
                  <a:lnTo>
                    <a:pt x="3142" y="6"/>
                  </a:lnTo>
                  <a:lnTo>
                    <a:pt x="3142" y="10"/>
                  </a:lnTo>
                  <a:lnTo>
                    <a:pt x="2273" y="1137"/>
                  </a:lnTo>
                  <a:lnTo>
                    <a:pt x="2269" y="1145"/>
                  </a:lnTo>
                  <a:lnTo>
                    <a:pt x="2265" y="1146"/>
                  </a:lnTo>
                  <a:lnTo>
                    <a:pt x="10" y="1146"/>
                  </a:lnTo>
                  <a:lnTo>
                    <a:pt x="6" y="1146"/>
                  </a:lnTo>
                  <a:lnTo>
                    <a:pt x="4" y="1145"/>
                  </a:lnTo>
                  <a:lnTo>
                    <a:pt x="2" y="1141"/>
                  </a:lnTo>
                  <a:lnTo>
                    <a:pt x="0" y="1137"/>
                  </a:lnTo>
                  <a:lnTo>
                    <a:pt x="0" y="10"/>
                  </a:lnTo>
                  <a:lnTo>
                    <a:pt x="2" y="6"/>
                  </a:lnTo>
                  <a:lnTo>
                    <a:pt x="4" y="2"/>
                  </a:lnTo>
                  <a:lnTo>
                    <a:pt x="6" y="0"/>
                  </a:lnTo>
                  <a:lnTo>
                    <a:pt x="10" y="0"/>
                  </a:lnTo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1811" name="Freeform 35"/>
            <p:cNvSpPr>
              <a:spLocks/>
            </p:cNvSpPr>
            <p:nvPr/>
          </p:nvSpPr>
          <p:spPr bwMode="auto">
            <a:xfrm>
              <a:off x="1645" y="2637"/>
              <a:ext cx="3140" cy="1147"/>
            </a:xfrm>
            <a:custGeom>
              <a:avLst/>
              <a:gdLst>
                <a:gd name="T0" fmla="*/ 8 w 3140"/>
                <a:gd name="T1" fmla="*/ 0 h 1147"/>
                <a:gd name="T2" fmla="*/ 3131 w 3140"/>
                <a:gd name="T3" fmla="*/ 0 h 1147"/>
                <a:gd name="T4" fmla="*/ 3135 w 3140"/>
                <a:gd name="T5" fmla="*/ 0 h 1147"/>
                <a:gd name="T6" fmla="*/ 3138 w 3140"/>
                <a:gd name="T7" fmla="*/ 2 h 1147"/>
                <a:gd name="T8" fmla="*/ 3140 w 3140"/>
                <a:gd name="T9" fmla="*/ 6 h 1147"/>
                <a:gd name="T10" fmla="*/ 3138 w 3140"/>
                <a:gd name="T11" fmla="*/ 10 h 1147"/>
                <a:gd name="T12" fmla="*/ 2271 w 3140"/>
                <a:gd name="T13" fmla="*/ 1137 h 1147"/>
                <a:gd name="T14" fmla="*/ 2267 w 3140"/>
                <a:gd name="T15" fmla="*/ 1145 h 1147"/>
                <a:gd name="T16" fmla="*/ 2261 w 3140"/>
                <a:gd name="T17" fmla="*/ 1147 h 1147"/>
                <a:gd name="T18" fmla="*/ 8 w 3140"/>
                <a:gd name="T19" fmla="*/ 1147 h 1147"/>
                <a:gd name="T20" fmla="*/ 4 w 3140"/>
                <a:gd name="T21" fmla="*/ 1147 h 1147"/>
                <a:gd name="T22" fmla="*/ 2 w 3140"/>
                <a:gd name="T23" fmla="*/ 1145 h 1147"/>
                <a:gd name="T24" fmla="*/ 0 w 3140"/>
                <a:gd name="T25" fmla="*/ 1141 h 1147"/>
                <a:gd name="T26" fmla="*/ 0 w 3140"/>
                <a:gd name="T27" fmla="*/ 1137 h 1147"/>
                <a:gd name="T28" fmla="*/ 0 w 3140"/>
                <a:gd name="T29" fmla="*/ 10 h 1147"/>
                <a:gd name="T30" fmla="*/ 0 w 3140"/>
                <a:gd name="T31" fmla="*/ 6 h 1147"/>
                <a:gd name="T32" fmla="*/ 2 w 3140"/>
                <a:gd name="T33" fmla="*/ 2 h 1147"/>
                <a:gd name="T34" fmla="*/ 4 w 3140"/>
                <a:gd name="T35" fmla="*/ 0 h 1147"/>
                <a:gd name="T36" fmla="*/ 8 w 3140"/>
                <a:gd name="T37" fmla="*/ 0 h 1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140" h="1147">
                  <a:moveTo>
                    <a:pt x="8" y="0"/>
                  </a:moveTo>
                  <a:lnTo>
                    <a:pt x="3131" y="0"/>
                  </a:lnTo>
                  <a:lnTo>
                    <a:pt x="3135" y="0"/>
                  </a:lnTo>
                  <a:lnTo>
                    <a:pt x="3138" y="2"/>
                  </a:lnTo>
                  <a:lnTo>
                    <a:pt x="3140" y="6"/>
                  </a:lnTo>
                  <a:lnTo>
                    <a:pt x="3138" y="10"/>
                  </a:lnTo>
                  <a:lnTo>
                    <a:pt x="2271" y="1137"/>
                  </a:lnTo>
                  <a:lnTo>
                    <a:pt x="2267" y="1145"/>
                  </a:lnTo>
                  <a:lnTo>
                    <a:pt x="2261" y="1147"/>
                  </a:lnTo>
                  <a:lnTo>
                    <a:pt x="8" y="1147"/>
                  </a:lnTo>
                  <a:lnTo>
                    <a:pt x="4" y="1147"/>
                  </a:lnTo>
                  <a:lnTo>
                    <a:pt x="2" y="1145"/>
                  </a:lnTo>
                  <a:lnTo>
                    <a:pt x="0" y="1141"/>
                  </a:lnTo>
                  <a:lnTo>
                    <a:pt x="0" y="1137"/>
                  </a:lnTo>
                  <a:lnTo>
                    <a:pt x="0" y="10"/>
                  </a:lnTo>
                  <a:lnTo>
                    <a:pt x="0" y="6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1812" name="Freeform 36"/>
            <p:cNvSpPr>
              <a:spLocks/>
            </p:cNvSpPr>
            <p:nvPr/>
          </p:nvSpPr>
          <p:spPr bwMode="auto">
            <a:xfrm>
              <a:off x="1144" y="2013"/>
              <a:ext cx="495" cy="1774"/>
            </a:xfrm>
            <a:custGeom>
              <a:avLst/>
              <a:gdLst>
                <a:gd name="T0" fmla="*/ 0 w 495"/>
                <a:gd name="T1" fmla="*/ 0 h 1774"/>
                <a:gd name="T2" fmla="*/ 495 w 495"/>
                <a:gd name="T3" fmla="*/ 636 h 1774"/>
                <a:gd name="T4" fmla="*/ 495 w 495"/>
                <a:gd name="T5" fmla="*/ 1774 h 1774"/>
                <a:gd name="T6" fmla="*/ 0 w 495"/>
                <a:gd name="T7" fmla="*/ 1148 h 1774"/>
                <a:gd name="T8" fmla="*/ 0 w 495"/>
                <a:gd name="T9" fmla="*/ 0 h 1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5" h="1774">
                  <a:moveTo>
                    <a:pt x="0" y="0"/>
                  </a:moveTo>
                  <a:lnTo>
                    <a:pt x="495" y="636"/>
                  </a:lnTo>
                  <a:lnTo>
                    <a:pt x="495" y="1774"/>
                  </a:lnTo>
                  <a:lnTo>
                    <a:pt x="0" y="114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1813" name="Freeform 37"/>
            <p:cNvSpPr>
              <a:spLocks/>
            </p:cNvSpPr>
            <p:nvPr/>
          </p:nvSpPr>
          <p:spPr bwMode="auto">
            <a:xfrm>
              <a:off x="2275" y="2009"/>
              <a:ext cx="495" cy="1775"/>
            </a:xfrm>
            <a:custGeom>
              <a:avLst/>
              <a:gdLst>
                <a:gd name="T0" fmla="*/ 0 w 495"/>
                <a:gd name="T1" fmla="*/ 0 h 1775"/>
                <a:gd name="T2" fmla="*/ 495 w 495"/>
                <a:gd name="T3" fmla="*/ 636 h 1775"/>
                <a:gd name="T4" fmla="*/ 495 w 495"/>
                <a:gd name="T5" fmla="*/ 1775 h 1775"/>
                <a:gd name="T6" fmla="*/ 0 w 495"/>
                <a:gd name="T7" fmla="*/ 1149 h 1775"/>
                <a:gd name="T8" fmla="*/ 0 w 495"/>
                <a:gd name="T9" fmla="*/ 0 h 1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5" h="1775">
                  <a:moveTo>
                    <a:pt x="0" y="0"/>
                  </a:moveTo>
                  <a:lnTo>
                    <a:pt x="495" y="636"/>
                  </a:lnTo>
                  <a:lnTo>
                    <a:pt x="495" y="1775"/>
                  </a:lnTo>
                  <a:lnTo>
                    <a:pt x="0" y="114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1814" name="Freeform 38"/>
            <p:cNvSpPr>
              <a:spLocks/>
            </p:cNvSpPr>
            <p:nvPr/>
          </p:nvSpPr>
          <p:spPr bwMode="auto">
            <a:xfrm>
              <a:off x="3421" y="2005"/>
              <a:ext cx="497" cy="1775"/>
            </a:xfrm>
            <a:custGeom>
              <a:avLst/>
              <a:gdLst>
                <a:gd name="T0" fmla="*/ 0 w 497"/>
                <a:gd name="T1" fmla="*/ 0 h 1775"/>
                <a:gd name="T2" fmla="*/ 497 w 497"/>
                <a:gd name="T3" fmla="*/ 636 h 1775"/>
                <a:gd name="T4" fmla="*/ 497 w 497"/>
                <a:gd name="T5" fmla="*/ 1775 h 1775"/>
                <a:gd name="T6" fmla="*/ 0 w 497"/>
                <a:gd name="T7" fmla="*/ 1149 h 1775"/>
                <a:gd name="T8" fmla="*/ 0 w 497"/>
                <a:gd name="T9" fmla="*/ 0 h 1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7" h="1775">
                  <a:moveTo>
                    <a:pt x="0" y="0"/>
                  </a:moveTo>
                  <a:lnTo>
                    <a:pt x="497" y="636"/>
                  </a:lnTo>
                  <a:lnTo>
                    <a:pt x="497" y="1775"/>
                  </a:lnTo>
                  <a:lnTo>
                    <a:pt x="0" y="114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1815" name="Rectangle 39"/>
            <p:cNvSpPr>
              <a:spLocks noChangeArrowheads="1"/>
            </p:cNvSpPr>
            <p:nvPr/>
          </p:nvSpPr>
          <p:spPr bwMode="auto">
            <a:xfrm>
              <a:off x="2028" y="3582"/>
              <a:ext cx="9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θ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1816" name="Rectangle 40"/>
            <p:cNvSpPr>
              <a:spLocks noChangeArrowheads="1"/>
            </p:cNvSpPr>
            <p:nvPr/>
          </p:nvSpPr>
          <p:spPr bwMode="auto">
            <a:xfrm>
              <a:off x="1701" y="2948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ð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1817" name="Rectangle 41"/>
            <p:cNvSpPr>
              <a:spLocks noChangeArrowheads="1"/>
            </p:cNvSpPr>
            <p:nvPr/>
          </p:nvSpPr>
          <p:spPr bwMode="auto">
            <a:xfrm>
              <a:off x="2554" y="3582"/>
              <a:ext cx="7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s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1818" name="Rectangle 42"/>
            <p:cNvSpPr>
              <a:spLocks noChangeArrowheads="1"/>
            </p:cNvSpPr>
            <p:nvPr/>
          </p:nvSpPr>
          <p:spPr bwMode="auto">
            <a:xfrm>
              <a:off x="2147" y="2950"/>
              <a:ext cx="8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z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1819" name="Freeform 43"/>
            <p:cNvSpPr>
              <a:spLocks/>
            </p:cNvSpPr>
            <p:nvPr/>
          </p:nvSpPr>
          <p:spPr bwMode="auto">
            <a:xfrm>
              <a:off x="1144" y="2021"/>
              <a:ext cx="3632" cy="610"/>
            </a:xfrm>
            <a:custGeom>
              <a:avLst/>
              <a:gdLst>
                <a:gd name="T0" fmla="*/ 0 w 3632"/>
                <a:gd name="T1" fmla="*/ 0 h 610"/>
                <a:gd name="T2" fmla="*/ 3146 w 3632"/>
                <a:gd name="T3" fmla="*/ 0 h 610"/>
                <a:gd name="T4" fmla="*/ 3632 w 3632"/>
                <a:gd name="T5" fmla="*/ 610 h 610"/>
                <a:gd name="T6" fmla="*/ 488 w 3632"/>
                <a:gd name="T7" fmla="*/ 610 h 610"/>
                <a:gd name="T8" fmla="*/ 0 w 3632"/>
                <a:gd name="T9" fmla="*/ 0 h 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32" h="610">
                  <a:moveTo>
                    <a:pt x="0" y="0"/>
                  </a:moveTo>
                  <a:lnTo>
                    <a:pt x="3146" y="0"/>
                  </a:lnTo>
                  <a:lnTo>
                    <a:pt x="3632" y="610"/>
                  </a:lnTo>
                  <a:lnTo>
                    <a:pt x="488" y="61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1820" name="Rectangle 44"/>
            <p:cNvSpPr>
              <a:spLocks noChangeArrowheads="1"/>
            </p:cNvSpPr>
            <p:nvPr/>
          </p:nvSpPr>
          <p:spPr bwMode="auto">
            <a:xfrm>
              <a:off x="1144" y="1393"/>
              <a:ext cx="3137" cy="622"/>
            </a:xfrm>
            <a:prstGeom prst="rect">
              <a:avLst/>
            </a:prstGeom>
            <a:noFill/>
            <a:ln w="3175">
              <a:solidFill>
                <a:srgbClr val="1F1A1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1821" name="Freeform 45"/>
            <p:cNvSpPr>
              <a:spLocks/>
            </p:cNvSpPr>
            <p:nvPr/>
          </p:nvSpPr>
          <p:spPr bwMode="auto">
            <a:xfrm>
              <a:off x="1144" y="1385"/>
              <a:ext cx="495" cy="1254"/>
            </a:xfrm>
            <a:custGeom>
              <a:avLst/>
              <a:gdLst>
                <a:gd name="T0" fmla="*/ 0 w 495"/>
                <a:gd name="T1" fmla="*/ 0 h 1254"/>
                <a:gd name="T2" fmla="*/ 0 w 495"/>
                <a:gd name="T3" fmla="*/ 628 h 1254"/>
                <a:gd name="T4" fmla="*/ 495 w 495"/>
                <a:gd name="T5" fmla="*/ 1254 h 1254"/>
                <a:gd name="T6" fmla="*/ 0 w 495"/>
                <a:gd name="T7" fmla="*/ 0 h 1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5" h="1254">
                  <a:moveTo>
                    <a:pt x="0" y="0"/>
                  </a:moveTo>
                  <a:lnTo>
                    <a:pt x="0" y="628"/>
                  </a:lnTo>
                  <a:lnTo>
                    <a:pt x="495" y="125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1822" name="Freeform 46"/>
            <p:cNvSpPr>
              <a:spLocks/>
            </p:cNvSpPr>
            <p:nvPr/>
          </p:nvSpPr>
          <p:spPr bwMode="auto">
            <a:xfrm>
              <a:off x="2275" y="1402"/>
              <a:ext cx="495" cy="1251"/>
            </a:xfrm>
            <a:custGeom>
              <a:avLst/>
              <a:gdLst>
                <a:gd name="T0" fmla="*/ 0 w 495"/>
                <a:gd name="T1" fmla="*/ 0 h 1251"/>
                <a:gd name="T2" fmla="*/ 0 w 495"/>
                <a:gd name="T3" fmla="*/ 611 h 1251"/>
                <a:gd name="T4" fmla="*/ 495 w 495"/>
                <a:gd name="T5" fmla="*/ 1251 h 1251"/>
                <a:gd name="T6" fmla="*/ 0 w 495"/>
                <a:gd name="T7" fmla="*/ 0 h 1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5" h="1251">
                  <a:moveTo>
                    <a:pt x="0" y="0"/>
                  </a:moveTo>
                  <a:lnTo>
                    <a:pt x="0" y="611"/>
                  </a:lnTo>
                  <a:lnTo>
                    <a:pt x="495" y="125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1823" name="Freeform 47"/>
            <p:cNvSpPr>
              <a:spLocks/>
            </p:cNvSpPr>
            <p:nvPr/>
          </p:nvSpPr>
          <p:spPr bwMode="auto">
            <a:xfrm>
              <a:off x="3421" y="1395"/>
              <a:ext cx="497" cy="1254"/>
            </a:xfrm>
            <a:custGeom>
              <a:avLst/>
              <a:gdLst>
                <a:gd name="T0" fmla="*/ 0 w 497"/>
                <a:gd name="T1" fmla="*/ 0 h 1254"/>
                <a:gd name="T2" fmla="*/ 0 w 497"/>
                <a:gd name="T3" fmla="*/ 614 h 1254"/>
                <a:gd name="T4" fmla="*/ 497 w 497"/>
                <a:gd name="T5" fmla="*/ 1254 h 1254"/>
                <a:gd name="T6" fmla="*/ 0 w 497"/>
                <a:gd name="T7" fmla="*/ 0 h 1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7" h="1254">
                  <a:moveTo>
                    <a:pt x="0" y="0"/>
                  </a:moveTo>
                  <a:lnTo>
                    <a:pt x="0" y="614"/>
                  </a:lnTo>
                  <a:lnTo>
                    <a:pt x="497" y="125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1824" name="Freeform 48"/>
            <p:cNvSpPr>
              <a:spLocks/>
            </p:cNvSpPr>
            <p:nvPr/>
          </p:nvSpPr>
          <p:spPr bwMode="auto">
            <a:xfrm>
              <a:off x="4286" y="1381"/>
              <a:ext cx="501" cy="1256"/>
            </a:xfrm>
            <a:custGeom>
              <a:avLst/>
              <a:gdLst>
                <a:gd name="T0" fmla="*/ 0 w 501"/>
                <a:gd name="T1" fmla="*/ 0 h 1256"/>
                <a:gd name="T2" fmla="*/ 0 w 501"/>
                <a:gd name="T3" fmla="*/ 628 h 1256"/>
                <a:gd name="T4" fmla="*/ 501 w 501"/>
                <a:gd name="T5" fmla="*/ 1256 h 1256"/>
                <a:gd name="T6" fmla="*/ 0 w 501"/>
                <a:gd name="T7" fmla="*/ 0 h 1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1" h="1256">
                  <a:moveTo>
                    <a:pt x="0" y="0"/>
                  </a:moveTo>
                  <a:lnTo>
                    <a:pt x="0" y="628"/>
                  </a:lnTo>
                  <a:lnTo>
                    <a:pt x="501" y="12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1825" name="Line 49"/>
            <p:cNvSpPr>
              <a:spLocks noChangeShapeType="1"/>
            </p:cNvSpPr>
            <p:nvPr/>
          </p:nvSpPr>
          <p:spPr bwMode="auto">
            <a:xfrm>
              <a:off x="1762" y="3159"/>
              <a:ext cx="447" cy="621"/>
            </a:xfrm>
            <a:prstGeom prst="line">
              <a:avLst/>
            </a:prstGeom>
            <a:noFill/>
            <a:ln w="3175">
              <a:solidFill>
                <a:srgbClr val="1F1A1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31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31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31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31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331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784" grpId="0" animBg="1"/>
      <p:bldP spid="331787" grpId="0" animBg="1"/>
      <p:bldP spid="331788" grpId="0" animBg="1"/>
      <p:bldP spid="331789" grpId="0" animBg="1"/>
      <p:bldP spid="33178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9" name="Freeform 9"/>
          <p:cNvSpPr>
            <a:spLocks/>
          </p:cNvSpPr>
          <p:nvPr/>
        </p:nvSpPr>
        <p:spPr bwMode="auto">
          <a:xfrm>
            <a:off x="1795463" y="3175000"/>
            <a:ext cx="5786437" cy="995363"/>
          </a:xfrm>
          <a:custGeom>
            <a:avLst/>
            <a:gdLst>
              <a:gd name="T0" fmla="*/ 0 w 3645"/>
              <a:gd name="T1" fmla="*/ 0 h 627"/>
              <a:gd name="T2" fmla="*/ 517 w 3645"/>
              <a:gd name="T3" fmla="*/ 627 h 627"/>
              <a:gd name="T4" fmla="*/ 3645 w 3645"/>
              <a:gd name="T5" fmla="*/ 627 h 627"/>
              <a:gd name="T6" fmla="*/ 3149 w 3645"/>
              <a:gd name="T7" fmla="*/ 0 h 627"/>
              <a:gd name="T8" fmla="*/ 0 w 3645"/>
              <a:gd name="T9" fmla="*/ 0 h 6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45" h="627">
                <a:moveTo>
                  <a:pt x="0" y="0"/>
                </a:moveTo>
                <a:lnTo>
                  <a:pt x="517" y="627"/>
                </a:lnTo>
                <a:lnTo>
                  <a:pt x="3645" y="627"/>
                </a:lnTo>
                <a:lnTo>
                  <a:pt x="314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7D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de-DE"/>
          </a:p>
        </p:txBody>
      </p:sp>
      <p:sp>
        <p:nvSpPr>
          <p:cNvPr id="332810" name="Freeform 10"/>
          <p:cNvSpPr>
            <a:spLocks/>
          </p:cNvSpPr>
          <p:nvPr/>
        </p:nvSpPr>
        <p:spPr bwMode="auto">
          <a:xfrm>
            <a:off x="1809750" y="4994275"/>
            <a:ext cx="4410075" cy="1008063"/>
          </a:xfrm>
          <a:custGeom>
            <a:avLst/>
            <a:gdLst>
              <a:gd name="T0" fmla="*/ 0 w 2778"/>
              <a:gd name="T1" fmla="*/ 0 h 635"/>
              <a:gd name="T2" fmla="*/ 503 w 2778"/>
              <a:gd name="T3" fmla="*/ 635 h 635"/>
              <a:gd name="T4" fmla="*/ 2778 w 2778"/>
              <a:gd name="T5" fmla="*/ 635 h 635"/>
              <a:gd name="T6" fmla="*/ 2282 w 2778"/>
              <a:gd name="T7" fmla="*/ 0 h 635"/>
              <a:gd name="T8" fmla="*/ 0 w 2778"/>
              <a:gd name="T9" fmla="*/ 0 h 6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78" h="635">
                <a:moveTo>
                  <a:pt x="0" y="0"/>
                </a:moveTo>
                <a:lnTo>
                  <a:pt x="503" y="635"/>
                </a:lnTo>
                <a:lnTo>
                  <a:pt x="2778" y="635"/>
                </a:lnTo>
                <a:lnTo>
                  <a:pt x="2282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de-DE"/>
          </a:p>
        </p:txBody>
      </p:sp>
      <p:sp>
        <p:nvSpPr>
          <p:cNvPr id="33280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Phonologische Struktur: </a:t>
            </a:r>
            <a:br>
              <a:rPr lang="de-DE" altLang="de-DE"/>
            </a:br>
            <a:r>
              <a:rPr lang="de-DE" altLang="de-DE"/>
              <a:t>Konsonantenphoneme des Englischen</a:t>
            </a:r>
          </a:p>
        </p:txBody>
      </p:sp>
      <p:grpSp>
        <p:nvGrpSpPr>
          <p:cNvPr id="332814" name="Group 14"/>
          <p:cNvGrpSpPr>
            <a:grpSpLocks noChangeAspect="1"/>
          </p:cNvGrpSpPr>
          <p:nvPr/>
        </p:nvGrpSpPr>
        <p:grpSpPr bwMode="auto">
          <a:xfrm>
            <a:off x="1550988" y="1704975"/>
            <a:ext cx="6062662" cy="4354513"/>
            <a:chOff x="977" y="1074"/>
            <a:chExt cx="3819" cy="2743"/>
          </a:xfrm>
        </p:grpSpPr>
        <p:sp>
          <p:nvSpPr>
            <p:cNvPr id="332815" name="AutoShape 15"/>
            <p:cNvSpPr>
              <a:spLocks noChangeAspect="1" noChangeArrowheads="1" noTextEdit="1"/>
            </p:cNvSpPr>
            <p:nvPr/>
          </p:nvSpPr>
          <p:spPr bwMode="auto">
            <a:xfrm>
              <a:off x="977" y="1147"/>
              <a:ext cx="3819" cy="26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>
                <a:cs typeface="Times New Roman" panose="02020603050405020304" pitchFamily="18" charset="0"/>
              </a:endParaRPr>
            </a:p>
          </p:txBody>
        </p:sp>
        <p:sp>
          <p:nvSpPr>
            <p:cNvPr id="332816" name="Rectangle 16"/>
            <p:cNvSpPr>
              <a:spLocks noChangeArrowheads="1"/>
            </p:cNvSpPr>
            <p:nvPr/>
          </p:nvSpPr>
          <p:spPr bwMode="auto">
            <a:xfrm>
              <a:off x="1014" y="1114"/>
              <a:ext cx="15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m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2817" name="Rectangle 17"/>
            <p:cNvSpPr>
              <a:spLocks noChangeArrowheads="1"/>
            </p:cNvSpPr>
            <p:nvPr/>
          </p:nvSpPr>
          <p:spPr bwMode="auto">
            <a:xfrm>
              <a:off x="2143" y="1114"/>
              <a:ext cx="14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n 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2818" name="Rectangle 18"/>
            <p:cNvSpPr>
              <a:spLocks noChangeArrowheads="1"/>
            </p:cNvSpPr>
            <p:nvPr/>
          </p:nvSpPr>
          <p:spPr bwMode="auto">
            <a:xfrm>
              <a:off x="4147" y="1074"/>
              <a:ext cx="9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ŋ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2819" name="Rectangle 19"/>
            <p:cNvSpPr>
              <a:spLocks noChangeArrowheads="1"/>
            </p:cNvSpPr>
            <p:nvPr/>
          </p:nvSpPr>
          <p:spPr bwMode="auto">
            <a:xfrm>
              <a:off x="1443" y="2386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p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2820" name="Rectangle 20"/>
            <p:cNvSpPr>
              <a:spLocks noChangeArrowheads="1"/>
            </p:cNvSpPr>
            <p:nvPr/>
          </p:nvSpPr>
          <p:spPr bwMode="auto">
            <a:xfrm>
              <a:off x="2563" y="2426"/>
              <a:ext cx="5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t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2821" name="Rectangle 21"/>
            <p:cNvSpPr>
              <a:spLocks noChangeArrowheads="1"/>
            </p:cNvSpPr>
            <p:nvPr/>
          </p:nvSpPr>
          <p:spPr bwMode="auto">
            <a:xfrm>
              <a:off x="3741" y="2386"/>
              <a:ext cx="11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err="1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tʃ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2822" name="Rectangle 22"/>
            <p:cNvSpPr>
              <a:spLocks noChangeArrowheads="1"/>
            </p:cNvSpPr>
            <p:nvPr/>
          </p:nvSpPr>
          <p:spPr bwMode="auto">
            <a:xfrm>
              <a:off x="4581" y="2428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k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2823" name="Rectangle 23"/>
            <p:cNvSpPr>
              <a:spLocks noChangeArrowheads="1"/>
            </p:cNvSpPr>
            <p:nvPr/>
          </p:nvSpPr>
          <p:spPr bwMode="auto">
            <a:xfrm>
              <a:off x="3239" y="1775"/>
              <a:ext cx="18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err="1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dʒ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2824" name="Rectangle 24"/>
            <p:cNvSpPr>
              <a:spLocks noChangeArrowheads="1"/>
            </p:cNvSpPr>
            <p:nvPr/>
          </p:nvSpPr>
          <p:spPr bwMode="auto">
            <a:xfrm>
              <a:off x="4140" y="1760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ɡ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2825" name="Rectangle 25"/>
            <p:cNvSpPr>
              <a:spLocks noChangeArrowheads="1"/>
            </p:cNvSpPr>
            <p:nvPr/>
          </p:nvSpPr>
          <p:spPr bwMode="auto">
            <a:xfrm>
              <a:off x="1037" y="1800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b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2826" name="Rectangle 26"/>
            <p:cNvSpPr>
              <a:spLocks noChangeArrowheads="1"/>
            </p:cNvSpPr>
            <p:nvPr/>
          </p:nvSpPr>
          <p:spPr bwMode="auto">
            <a:xfrm>
              <a:off x="2144" y="1784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d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2827" name="Rectangle 27"/>
            <p:cNvSpPr>
              <a:spLocks noChangeArrowheads="1"/>
            </p:cNvSpPr>
            <p:nvPr/>
          </p:nvSpPr>
          <p:spPr bwMode="auto">
            <a:xfrm>
              <a:off x="1448" y="3584"/>
              <a:ext cx="6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f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2828" name="Rectangle 28"/>
            <p:cNvSpPr>
              <a:spLocks noChangeArrowheads="1"/>
            </p:cNvSpPr>
            <p:nvPr/>
          </p:nvSpPr>
          <p:spPr bwMode="auto">
            <a:xfrm>
              <a:off x="1041" y="2948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v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2829" name="Rectangle 29"/>
            <p:cNvSpPr>
              <a:spLocks noChangeArrowheads="1"/>
            </p:cNvSpPr>
            <p:nvPr/>
          </p:nvSpPr>
          <p:spPr bwMode="auto">
            <a:xfrm>
              <a:off x="3723" y="3542"/>
              <a:ext cx="6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ʃ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2830" name="Rectangle 30"/>
            <p:cNvSpPr>
              <a:spLocks noChangeArrowheads="1"/>
            </p:cNvSpPr>
            <p:nvPr/>
          </p:nvSpPr>
          <p:spPr bwMode="auto">
            <a:xfrm>
              <a:off x="3237" y="2908"/>
              <a:ext cx="8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ʒ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2831" name="Freeform 31"/>
            <p:cNvSpPr>
              <a:spLocks/>
            </p:cNvSpPr>
            <p:nvPr/>
          </p:nvSpPr>
          <p:spPr bwMode="auto">
            <a:xfrm>
              <a:off x="1140" y="2013"/>
              <a:ext cx="3142" cy="1146"/>
            </a:xfrm>
            <a:custGeom>
              <a:avLst/>
              <a:gdLst>
                <a:gd name="T0" fmla="*/ 10 w 3142"/>
                <a:gd name="T1" fmla="*/ 0 h 1146"/>
                <a:gd name="T2" fmla="*/ 3133 w 3142"/>
                <a:gd name="T3" fmla="*/ 0 h 1146"/>
                <a:gd name="T4" fmla="*/ 3137 w 3142"/>
                <a:gd name="T5" fmla="*/ 0 h 1146"/>
                <a:gd name="T6" fmla="*/ 3141 w 3142"/>
                <a:gd name="T7" fmla="*/ 2 h 1146"/>
                <a:gd name="T8" fmla="*/ 3142 w 3142"/>
                <a:gd name="T9" fmla="*/ 6 h 1146"/>
                <a:gd name="T10" fmla="*/ 3142 w 3142"/>
                <a:gd name="T11" fmla="*/ 10 h 1146"/>
                <a:gd name="T12" fmla="*/ 2273 w 3142"/>
                <a:gd name="T13" fmla="*/ 1137 h 1146"/>
                <a:gd name="T14" fmla="*/ 2269 w 3142"/>
                <a:gd name="T15" fmla="*/ 1145 h 1146"/>
                <a:gd name="T16" fmla="*/ 2265 w 3142"/>
                <a:gd name="T17" fmla="*/ 1146 h 1146"/>
                <a:gd name="T18" fmla="*/ 10 w 3142"/>
                <a:gd name="T19" fmla="*/ 1146 h 1146"/>
                <a:gd name="T20" fmla="*/ 6 w 3142"/>
                <a:gd name="T21" fmla="*/ 1146 h 1146"/>
                <a:gd name="T22" fmla="*/ 4 w 3142"/>
                <a:gd name="T23" fmla="*/ 1145 h 1146"/>
                <a:gd name="T24" fmla="*/ 2 w 3142"/>
                <a:gd name="T25" fmla="*/ 1141 h 1146"/>
                <a:gd name="T26" fmla="*/ 0 w 3142"/>
                <a:gd name="T27" fmla="*/ 1137 h 1146"/>
                <a:gd name="T28" fmla="*/ 0 w 3142"/>
                <a:gd name="T29" fmla="*/ 10 h 1146"/>
                <a:gd name="T30" fmla="*/ 2 w 3142"/>
                <a:gd name="T31" fmla="*/ 6 h 1146"/>
                <a:gd name="T32" fmla="*/ 4 w 3142"/>
                <a:gd name="T33" fmla="*/ 2 h 1146"/>
                <a:gd name="T34" fmla="*/ 6 w 3142"/>
                <a:gd name="T35" fmla="*/ 0 h 1146"/>
                <a:gd name="T36" fmla="*/ 10 w 3142"/>
                <a:gd name="T37" fmla="*/ 0 h 1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142" h="1146">
                  <a:moveTo>
                    <a:pt x="10" y="0"/>
                  </a:moveTo>
                  <a:lnTo>
                    <a:pt x="3133" y="0"/>
                  </a:lnTo>
                  <a:lnTo>
                    <a:pt x="3137" y="0"/>
                  </a:lnTo>
                  <a:lnTo>
                    <a:pt x="3141" y="2"/>
                  </a:lnTo>
                  <a:lnTo>
                    <a:pt x="3142" y="6"/>
                  </a:lnTo>
                  <a:lnTo>
                    <a:pt x="3142" y="10"/>
                  </a:lnTo>
                  <a:lnTo>
                    <a:pt x="2273" y="1137"/>
                  </a:lnTo>
                  <a:lnTo>
                    <a:pt x="2269" y="1145"/>
                  </a:lnTo>
                  <a:lnTo>
                    <a:pt x="2265" y="1146"/>
                  </a:lnTo>
                  <a:lnTo>
                    <a:pt x="10" y="1146"/>
                  </a:lnTo>
                  <a:lnTo>
                    <a:pt x="6" y="1146"/>
                  </a:lnTo>
                  <a:lnTo>
                    <a:pt x="4" y="1145"/>
                  </a:lnTo>
                  <a:lnTo>
                    <a:pt x="2" y="1141"/>
                  </a:lnTo>
                  <a:lnTo>
                    <a:pt x="0" y="1137"/>
                  </a:lnTo>
                  <a:lnTo>
                    <a:pt x="0" y="10"/>
                  </a:lnTo>
                  <a:lnTo>
                    <a:pt x="2" y="6"/>
                  </a:lnTo>
                  <a:lnTo>
                    <a:pt x="4" y="2"/>
                  </a:lnTo>
                  <a:lnTo>
                    <a:pt x="6" y="0"/>
                  </a:lnTo>
                  <a:lnTo>
                    <a:pt x="10" y="0"/>
                  </a:lnTo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2832" name="Freeform 32"/>
            <p:cNvSpPr>
              <a:spLocks/>
            </p:cNvSpPr>
            <p:nvPr/>
          </p:nvSpPr>
          <p:spPr bwMode="auto">
            <a:xfrm>
              <a:off x="1645" y="2637"/>
              <a:ext cx="3140" cy="1147"/>
            </a:xfrm>
            <a:custGeom>
              <a:avLst/>
              <a:gdLst>
                <a:gd name="T0" fmla="*/ 8 w 3140"/>
                <a:gd name="T1" fmla="*/ 0 h 1147"/>
                <a:gd name="T2" fmla="*/ 3131 w 3140"/>
                <a:gd name="T3" fmla="*/ 0 h 1147"/>
                <a:gd name="T4" fmla="*/ 3135 w 3140"/>
                <a:gd name="T5" fmla="*/ 0 h 1147"/>
                <a:gd name="T6" fmla="*/ 3138 w 3140"/>
                <a:gd name="T7" fmla="*/ 2 h 1147"/>
                <a:gd name="T8" fmla="*/ 3140 w 3140"/>
                <a:gd name="T9" fmla="*/ 6 h 1147"/>
                <a:gd name="T10" fmla="*/ 3138 w 3140"/>
                <a:gd name="T11" fmla="*/ 10 h 1147"/>
                <a:gd name="T12" fmla="*/ 2271 w 3140"/>
                <a:gd name="T13" fmla="*/ 1137 h 1147"/>
                <a:gd name="T14" fmla="*/ 2267 w 3140"/>
                <a:gd name="T15" fmla="*/ 1145 h 1147"/>
                <a:gd name="T16" fmla="*/ 2261 w 3140"/>
                <a:gd name="T17" fmla="*/ 1147 h 1147"/>
                <a:gd name="T18" fmla="*/ 8 w 3140"/>
                <a:gd name="T19" fmla="*/ 1147 h 1147"/>
                <a:gd name="T20" fmla="*/ 4 w 3140"/>
                <a:gd name="T21" fmla="*/ 1147 h 1147"/>
                <a:gd name="T22" fmla="*/ 2 w 3140"/>
                <a:gd name="T23" fmla="*/ 1145 h 1147"/>
                <a:gd name="T24" fmla="*/ 0 w 3140"/>
                <a:gd name="T25" fmla="*/ 1141 h 1147"/>
                <a:gd name="T26" fmla="*/ 0 w 3140"/>
                <a:gd name="T27" fmla="*/ 1137 h 1147"/>
                <a:gd name="T28" fmla="*/ 0 w 3140"/>
                <a:gd name="T29" fmla="*/ 10 h 1147"/>
                <a:gd name="T30" fmla="*/ 0 w 3140"/>
                <a:gd name="T31" fmla="*/ 6 h 1147"/>
                <a:gd name="T32" fmla="*/ 2 w 3140"/>
                <a:gd name="T33" fmla="*/ 2 h 1147"/>
                <a:gd name="T34" fmla="*/ 4 w 3140"/>
                <a:gd name="T35" fmla="*/ 0 h 1147"/>
                <a:gd name="T36" fmla="*/ 8 w 3140"/>
                <a:gd name="T37" fmla="*/ 0 h 1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140" h="1147">
                  <a:moveTo>
                    <a:pt x="8" y="0"/>
                  </a:moveTo>
                  <a:lnTo>
                    <a:pt x="3131" y="0"/>
                  </a:lnTo>
                  <a:lnTo>
                    <a:pt x="3135" y="0"/>
                  </a:lnTo>
                  <a:lnTo>
                    <a:pt x="3138" y="2"/>
                  </a:lnTo>
                  <a:lnTo>
                    <a:pt x="3140" y="6"/>
                  </a:lnTo>
                  <a:lnTo>
                    <a:pt x="3138" y="10"/>
                  </a:lnTo>
                  <a:lnTo>
                    <a:pt x="2271" y="1137"/>
                  </a:lnTo>
                  <a:lnTo>
                    <a:pt x="2267" y="1145"/>
                  </a:lnTo>
                  <a:lnTo>
                    <a:pt x="2261" y="1147"/>
                  </a:lnTo>
                  <a:lnTo>
                    <a:pt x="8" y="1147"/>
                  </a:lnTo>
                  <a:lnTo>
                    <a:pt x="4" y="1147"/>
                  </a:lnTo>
                  <a:lnTo>
                    <a:pt x="2" y="1145"/>
                  </a:lnTo>
                  <a:lnTo>
                    <a:pt x="0" y="1141"/>
                  </a:lnTo>
                  <a:lnTo>
                    <a:pt x="0" y="1137"/>
                  </a:lnTo>
                  <a:lnTo>
                    <a:pt x="0" y="10"/>
                  </a:lnTo>
                  <a:lnTo>
                    <a:pt x="0" y="6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2833" name="Freeform 33"/>
            <p:cNvSpPr>
              <a:spLocks/>
            </p:cNvSpPr>
            <p:nvPr/>
          </p:nvSpPr>
          <p:spPr bwMode="auto">
            <a:xfrm>
              <a:off x="1144" y="2013"/>
              <a:ext cx="495" cy="1774"/>
            </a:xfrm>
            <a:custGeom>
              <a:avLst/>
              <a:gdLst>
                <a:gd name="T0" fmla="*/ 0 w 495"/>
                <a:gd name="T1" fmla="*/ 0 h 1774"/>
                <a:gd name="T2" fmla="*/ 495 w 495"/>
                <a:gd name="T3" fmla="*/ 636 h 1774"/>
                <a:gd name="T4" fmla="*/ 495 w 495"/>
                <a:gd name="T5" fmla="*/ 1774 h 1774"/>
                <a:gd name="T6" fmla="*/ 0 w 495"/>
                <a:gd name="T7" fmla="*/ 1148 h 1774"/>
                <a:gd name="T8" fmla="*/ 0 w 495"/>
                <a:gd name="T9" fmla="*/ 0 h 1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5" h="1774">
                  <a:moveTo>
                    <a:pt x="0" y="0"/>
                  </a:moveTo>
                  <a:lnTo>
                    <a:pt x="495" y="636"/>
                  </a:lnTo>
                  <a:lnTo>
                    <a:pt x="495" y="1774"/>
                  </a:lnTo>
                  <a:lnTo>
                    <a:pt x="0" y="114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2834" name="Freeform 34"/>
            <p:cNvSpPr>
              <a:spLocks/>
            </p:cNvSpPr>
            <p:nvPr/>
          </p:nvSpPr>
          <p:spPr bwMode="auto">
            <a:xfrm>
              <a:off x="2275" y="2009"/>
              <a:ext cx="495" cy="1775"/>
            </a:xfrm>
            <a:custGeom>
              <a:avLst/>
              <a:gdLst>
                <a:gd name="T0" fmla="*/ 0 w 495"/>
                <a:gd name="T1" fmla="*/ 0 h 1775"/>
                <a:gd name="T2" fmla="*/ 495 w 495"/>
                <a:gd name="T3" fmla="*/ 636 h 1775"/>
                <a:gd name="T4" fmla="*/ 495 w 495"/>
                <a:gd name="T5" fmla="*/ 1775 h 1775"/>
                <a:gd name="T6" fmla="*/ 0 w 495"/>
                <a:gd name="T7" fmla="*/ 1149 h 1775"/>
                <a:gd name="T8" fmla="*/ 0 w 495"/>
                <a:gd name="T9" fmla="*/ 0 h 1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5" h="1775">
                  <a:moveTo>
                    <a:pt x="0" y="0"/>
                  </a:moveTo>
                  <a:lnTo>
                    <a:pt x="495" y="636"/>
                  </a:lnTo>
                  <a:lnTo>
                    <a:pt x="495" y="1775"/>
                  </a:lnTo>
                  <a:lnTo>
                    <a:pt x="0" y="114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2835" name="Freeform 35"/>
            <p:cNvSpPr>
              <a:spLocks/>
            </p:cNvSpPr>
            <p:nvPr/>
          </p:nvSpPr>
          <p:spPr bwMode="auto">
            <a:xfrm>
              <a:off x="3421" y="2005"/>
              <a:ext cx="497" cy="1775"/>
            </a:xfrm>
            <a:custGeom>
              <a:avLst/>
              <a:gdLst>
                <a:gd name="T0" fmla="*/ 0 w 497"/>
                <a:gd name="T1" fmla="*/ 0 h 1775"/>
                <a:gd name="T2" fmla="*/ 497 w 497"/>
                <a:gd name="T3" fmla="*/ 636 h 1775"/>
                <a:gd name="T4" fmla="*/ 497 w 497"/>
                <a:gd name="T5" fmla="*/ 1775 h 1775"/>
                <a:gd name="T6" fmla="*/ 0 w 497"/>
                <a:gd name="T7" fmla="*/ 1149 h 1775"/>
                <a:gd name="T8" fmla="*/ 0 w 497"/>
                <a:gd name="T9" fmla="*/ 0 h 1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7" h="1775">
                  <a:moveTo>
                    <a:pt x="0" y="0"/>
                  </a:moveTo>
                  <a:lnTo>
                    <a:pt x="497" y="636"/>
                  </a:lnTo>
                  <a:lnTo>
                    <a:pt x="497" y="1775"/>
                  </a:lnTo>
                  <a:lnTo>
                    <a:pt x="0" y="114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2836" name="Rectangle 36"/>
            <p:cNvSpPr>
              <a:spLocks noChangeArrowheads="1"/>
            </p:cNvSpPr>
            <p:nvPr/>
          </p:nvSpPr>
          <p:spPr bwMode="auto">
            <a:xfrm>
              <a:off x="2028" y="3582"/>
              <a:ext cx="9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θ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2837" name="Rectangle 37"/>
            <p:cNvSpPr>
              <a:spLocks noChangeArrowheads="1"/>
            </p:cNvSpPr>
            <p:nvPr/>
          </p:nvSpPr>
          <p:spPr bwMode="auto">
            <a:xfrm>
              <a:off x="1701" y="2948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 dirty="0" smtClean="0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ð</a:t>
              </a:r>
              <a:endPara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2838" name="Rectangle 38"/>
            <p:cNvSpPr>
              <a:spLocks noChangeArrowheads="1"/>
            </p:cNvSpPr>
            <p:nvPr/>
          </p:nvSpPr>
          <p:spPr bwMode="auto">
            <a:xfrm>
              <a:off x="2554" y="3582"/>
              <a:ext cx="7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s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2839" name="Rectangle 39"/>
            <p:cNvSpPr>
              <a:spLocks noChangeArrowheads="1"/>
            </p:cNvSpPr>
            <p:nvPr/>
          </p:nvSpPr>
          <p:spPr bwMode="auto">
            <a:xfrm>
              <a:off x="2147" y="2950"/>
              <a:ext cx="8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DE" altLang="de-DE">
                  <a:solidFill>
                    <a:srgbClr val="1F1A17"/>
                  </a:solidFill>
                  <a:effectLst/>
                  <a:cs typeface="Times New Roman" panose="02020603050405020304" pitchFamily="18" charset="0"/>
                </a:rPr>
                <a:t>z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endParaRPr>
            </a:p>
          </p:txBody>
        </p:sp>
        <p:sp>
          <p:nvSpPr>
            <p:cNvPr id="332840" name="Freeform 40"/>
            <p:cNvSpPr>
              <a:spLocks/>
            </p:cNvSpPr>
            <p:nvPr/>
          </p:nvSpPr>
          <p:spPr bwMode="auto">
            <a:xfrm>
              <a:off x="1144" y="2021"/>
              <a:ext cx="3632" cy="610"/>
            </a:xfrm>
            <a:custGeom>
              <a:avLst/>
              <a:gdLst>
                <a:gd name="T0" fmla="*/ 0 w 3632"/>
                <a:gd name="T1" fmla="*/ 0 h 610"/>
                <a:gd name="T2" fmla="*/ 3146 w 3632"/>
                <a:gd name="T3" fmla="*/ 0 h 610"/>
                <a:gd name="T4" fmla="*/ 3632 w 3632"/>
                <a:gd name="T5" fmla="*/ 610 h 610"/>
                <a:gd name="T6" fmla="*/ 488 w 3632"/>
                <a:gd name="T7" fmla="*/ 610 h 610"/>
                <a:gd name="T8" fmla="*/ 0 w 3632"/>
                <a:gd name="T9" fmla="*/ 0 h 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32" h="610">
                  <a:moveTo>
                    <a:pt x="0" y="0"/>
                  </a:moveTo>
                  <a:lnTo>
                    <a:pt x="3146" y="0"/>
                  </a:lnTo>
                  <a:lnTo>
                    <a:pt x="3632" y="610"/>
                  </a:lnTo>
                  <a:lnTo>
                    <a:pt x="488" y="61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2841" name="Rectangle 41"/>
            <p:cNvSpPr>
              <a:spLocks noChangeArrowheads="1"/>
            </p:cNvSpPr>
            <p:nvPr/>
          </p:nvSpPr>
          <p:spPr bwMode="auto">
            <a:xfrm>
              <a:off x="1144" y="1393"/>
              <a:ext cx="3137" cy="622"/>
            </a:xfrm>
            <a:prstGeom prst="rect">
              <a:avLst/>
            </a:prstGeom>
            <a:noFill/>
            <a:ln w="3175">
              <a:solidFill>
                <a:srgbClr val="1F1A1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2842" name="Freeform 42"/>
            <p:cNvSpPr>
              <a:spLocks/>
            </p:cNvSpPr>
            <p:nvPr/>
          </p:nvSpPr>
          <p:spPr bwMode="auto">
            <a:xfrm>
              <a:off x="1144" y="1385"/>
              <a:ext cx="495" cy="1254"/>
            </a:xfrm>
            <a:custGeom>
              <a:avLst/>
              <a:gdLst>
                <a:gd name="T0" fmla="*/ 0 w 495"/>
                <a:gd name="T1" fmla="*/ 0 h 1254"/>
                <a:gd name="T2" fmla="*/ 0 w 495"/>
                <a:gd name="T3" fmla="*/ 628 h 1254"/>
                <a:gd name="T4" fmla="*/ 495 w 495"/>
                <a:gd name="T5" fmla="*/ 1254 h 1254"/>
                <a:gd name="T6" fmla="*/ 0 w 495"/>
                <a:gd name="T7" fmla="*/ 0 h 1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5" h="1254">
                  <a:moveTo>
                    <a:pt x="0" y="0"/>
                  </a:moveTo>
                  <a:lnTo>
                    <a:pt x="0" y="628"/>
                  </a:lnTo>
                  <a:lnTo>
                    <a:pt x="495" y="125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2843" name="Freeform 43"/>
            <p:cNvSpPr>
              <a:spLocks/>
            </p:cNvSpPr>
            <p:nvPr/>
          </p:nvSpPr>
          <p:spPr bwMode="auto">
            <a:xfrm>
              <a:off x="2275" y="1402"/>
              <a:ext cx="495" cy="1251"/>
            </a:xfrm>
            <a:custGeom>
              <a:avLst/>
              <a:gdLst>
                <a:gd name="T0" fmla="*/ 0 w 495"/>
                <a:gd name="T1" fmla="*/ 0 h 1251"/>
                <a:gd name="T2" fmla="*/ 0 w 495"/>
                <a:gd name="T3" fmla="*/ 611 h 1251"/>
                <a:gd name="T4" fmla="*/ 495 w 495"/>
                <a:gd name="T5" fmla="*/ 1251 h 1251"/>
                <a:gd name="T6" fmla="*/ 0 w 495"/>
                <a:gd name="T7" fmla="*/ 0 h 1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5" h="1251">
                  <a:moveTo>
                    <a:pt x="0" y="0"/>
                  </a:moveTo>
                  <a:lnTo>
                    <a:pt x="0" y="611"/>
                  </a:lnTo>
                  <a:lnTo>
                    <a:pt x="495" y="125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2844" name="Freeform 44"/>
            <p:cNvSpPr>
              <a:spLocks/>
            </p:cNvSpPr>
            <p:nvPr/>
          </p:nvSpPr>
          <p:spPr bwMode="auto">
            <a:xfrm>
              <a:off x="3421" y="1395"/>
              <a:ext cx="497" cy="1254"/>
            </a:xfrm>
            <a:custGeom>
              <a:avLst/>
              <a:gdLst>
                <a:gd name="T0" fmla="*/ 0 w 497"/>
                <a:gd name="T1" fmla="*/ 0 h 1254"/>
                <a:gd name="T2" fmla="*/ 0 w 497"/>
                <a:gd name="T3" fmla="*/ 614 h 1254"/>
                <a:gd name="T4" fmla="*/ 497 w 497"/>
                <a:gd name="T5" fmla="*/ 1254 h 1254"/>
                <a:gd name="T6" fmla="*/ 0 w 497"/>
                <a:gd name="T7" fmla="*/ 0 h 1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7" h="1254">
                  <a:moveTo>
                    <a:pt x="0" y="0"/>
                  </a:moveTo>
                  <a:lnTo>
                    <a:pt x="0" y="614"/>
                  </a:lnTo>
                  <a:lnTo>
                    <a:pt x="497" y="125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2845" name="Freeform 45"/>
            <p:cNvSpPr>
              <a:spLocks/>
            </p:cNvSpPr>
            <p:nvPr/>
          </p:nvSpPr>
          <p:spPr bwMode="auto">
            <a:xfrm>
              <a:off x="4286" y="1381"/>
              <a:ext cx="501" cy="1256"/>
            </a:xfrm>
            <a:custGeom>
              <a:avLst/>
              <a:gdLst>
                <a:gd name="T0" fmla="*/ 0 w 501"/>
                <a:gd name="T1" fmla="*/ 0 h 1256"/>
                <a:gd name="T2" fmla="*/ 0 w 501"/>
                <a:gd name="T3" fmla="*/ 628 h 1256"/>
                <a:gd name="T4" fmla="*/ 501 w 501"/>
                <a:gd name="T5" fmla="*/ 1256 h 1256"/>
                <a:gd name="T6" fmla="*/ 0 w 501"/>
                <a:gd name="T7" fmla="*/ 0 h 1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1" h="1256">
                  <a:moveTo>
                    <a:pt x="0" y="0"/>
                  </a:moveTo>
                  <a:lnTo>
                    <a:pt x="0" y="628"/>
                  </a:lnTo>
                  <a:lnTo>
                    <a:pt x="501" y="12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1F1A1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2846" name="Line 46"/>
            <p:cNvSpPr>
              <a:spLocks noChangeShapeType="1"/>
            </p:cNvSpPr>
            <p:nvPr/>
          </p:nvSpPr>
          <p:spPr bwMode="auto">
            <a:xfrm>
              <a:off x="1762" y="3159"/>
              <a:ext cx="447" cy="621"/>
            </a:xfrm>
            <a:prstGeom prst="line">
              <a:avLst/>
            </a:prstGeom>
            <a:noFill/>
            <a:ln w="3175">
              <a:solidFill>
                <a:srgbClr val="1F1A1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32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32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09" grpId="0" animBg="1"/>
      <p:bldP spid="3328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865188"/>
            <a:ext cx="8642350" cy="696912"/>
          </a:xfrm>
        </p:spPr>
        <p:txBody>
          <a:bodyPr/>
          <a:lstStyle/>
          <a:p>
            <a:r>
              <a:rPr lang="de-DE" altLang="de-DE"/>
              <a:t>Phonotaktische Strukturen</a:t>
            </a:r>
          </a:p>
        </p:txBody>
      </p:sp>
      <p:sp>
        <p:nvSpPr>
          <p:cNvPr id="333827" name="Text Box 3"/>
          <p:cNvSpPr txBox="1">
            <a:spLocks noChangeArrowheads="1"/>
          </p:cNvSpPr>
          <p:nvPr/>
        </p:nvSpPr>
        <p:spPr bwMode="auto">
          <a:xfrm>
            <a:off x="2700338" y="2093913"/>
            <a:ext cx="3587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just">
              <a:spcBef>
                <a:spcPct val="5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de-DE" altLang="de-DE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imes New Roman" pitchFamily="18" charset="0"/>
              </a:rPr>
              <a:t>p</a:t>
            </a:r>
          </a:p>
        </p:txBody>
      </p:sp>
      <p:sp>
        <p:nvSpPr>
          <p:cNvPr id="333828" name="Text Box 4"/>
          <p:cNvSpPr txBox="1">
            <a:spLocks noChangeArrowheads="1"/>
          </p:cNvSpPr>
          <p:nvPr/>
        </p:nvSpPr>
        <p:spPr bwMode="auto">
          <a:xfrm>
            <a:off x="2700338" y="3365500"/>
            <a:ext cx="358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just">
              <a:spcBef>
                <a:spcPct val="5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de-DE" altLang="de-DE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imes New Roman" pitchFamily="18" charset="0"/>
              </a:rPr>
              <a:t>t</a:t>
            </a:r>
          </a:p>
        </p:txBody>
      </p:sp>
      <p:sp>
        <p:nvSpPr>
          <p:cNvPr id="333829" name="Text Box 5"/>
          <p:cNvSpPr txBox="1">
            <a:spLocks noChangeArrowheads="1"/>
          </p:cNvSpPr>
          <p:nvPr/>
        </p:nvSpPr>
        <p:spPr bwMode="auto">
          <a:xfrm>
            <a:off x="2700338" y="4637088"/>
            <a:ext cx="3587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just">
              <a:spcBef>
                <a:spcPct val="5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de-DE" altLang="de-DE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imes New Roman" pitchFamily="18" charset="0"/>
              </a:rPr>
              <a:t>k</a:t>
            </a:r>
          </a:p>
        </p:txBody>
      </p:sp>
      <p:grpSp>
        <p:nvGrpSpPr>
          <p:cNvPr id="333869" name="Group 45"/>
          <p:cNvGrpSpPr>
            <a:grpSpLocks/>
          </p:cNvGrpSpPr>
          <p:nvPr/>
        </p:nvGrpSpPr>
        <p:grpSpPr bwMode="auto">
          <a:xfrm>
            <a:off x="3090863" y="2398713"/>
            <a:ext cx="2740025" cy="1395412"/>
            <a:chOff x="1947" y="1511"/>
            <a:chExt cx="1726" cy="879"/>
          </a:xfrm>
        </p:grpSpPr>
        <p:grpSp>
          <p:nvGrpSpPr>
            <p:cNvPr id="333853" name="Group 29"/>
            <p:cNvGrpSpPr>
              <a:grpSpLocks/>
            </p:cNvGrpSpPr>
            <p:nvPr/>
          </p:nvGrpSpPr>
          <p:grpSpPr bwMode="auto">
            <a:xfrm>
              <a:off x="1947" y="1511"/>
              <a:ext cx="873" cy="288"/>
              <a:chOff x="1947" y="1511"/>
              <a:chExt cx="873" cy="288"/>
            </a:xfrm>
          </p:grpSpPr>
          <p:sp>
            <p:nvSpPr>
              <p:cNvPr id="333833" name="Text Box 9"/>
              <p:cNvSpPr txBox="1">
                <a:spLocks noChangeArrowheads="1"/>
              </p:cNvSpPr>
              <p:nvPr/>
            </p:nvSpPr>
            <p:spPr bwMode="auto">
              <a:xfrm>
                <a:off x="2594" y="1511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/>
              <a:p>
                <a:pPr algn="just">
                  <a:spcBef>
                    <a:spcPct val="5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None/>
                </a:pPr>
                <a:r>
                  <a:rPr lang="de-DE" altLang="de-DE" b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  <a:cs typeface="Times New Roman" pitchFamily="18" charset="0"/>
                  </a:rPr>
                  <a:t>l</a:t>
                </a:r>
              </a:p>
            </p:txBody>
          </p:sp>
          <p:sp>
            <p:nvSpPr>
              <p:cNvPr id="333839" name="Line 15"/>
              <p:cNvSpPr>
                <a:spLocks noChangeShapeType="1"/>
              </p:cNvSpPr>
              <p:nvPr/>
            </p:nvSpPr>
            <p:spPr bwMode="auto">
              <a:xfrm>
                <a:off x="1947" y="1531"/>
                <a:ext cx="692" cy="13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</p:grpSp>
        <p:grpSp>
          <p:nvGrpSpPr>
            <p:cNvPr id="333854" name="Group 30"/>
            <p:cNvGrpSpPr>
              <a:grpSpLocks/>
            </p:cNvGrpSpPr>
            <p:nvPr/>
          </p:nvGrpSpPr>
          <p:grpSpPr bwMode="auto">
            <a:xfrm>
              <a:off x="2764" y="1691"/>
              <a:ext cx="909" cy="699"/>
              <a:chOff x="2764" y="1691"/>
              <a:chExt cx="909" cy="699"/>
            </a:xfrm>
          </p:grpSpPr>
          <p:sp>
            <p:nvSpPr>
              <p:cNvPr id="333837" name="Text Box 13"/>
              <p:cNvSpPr txBox="1">
                <a:spLocks noChangeArrowheads="1"/>
              </p:cNvSpPr>
              <p:nvPr/>
            </p:nvSpPr>
            <p:spPr bwMode="auto">
              <a:xfrm>
                <a:off x="3359" y="2102"/>
                <a:ext cx="31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/>
              <a:p>
                <a:pPr algn="just">
                  <a:spcBef>
                    <a:spcPct val="5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None/>
                </a:pPr>
                <a:r>
                  <a:rPr lang="de-DE" altLang="de-DE" b="1" dirty="0">
                    <a:solidFill>
                      <a:srgbClr val="0066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  <a:cs typeface="Times New Roman" pitchFamily="18" charset="0"/>
                  </a:rPr>
                  <a:t>V</a:t>
                </a:r>
              </a:p>
            </p:txBody>
          </p:sp>
          <p:sp>
            <p:nvSpPr>
              <p:cNvPr id="333840" name="Line 16"/>
              <p:cNvSpPr>
                <a:spLocks noChangeShapeType="1"/>
              </p:cNvSpPr>
              <p:nvPr/>
            </p:nvSpPr>
            <p:spPr bwMode="auto">
              <a:xfrm>
                <a:off x="2764" y="1691"/>
                <a:ext cx="641" cy="56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</p:grpSp>
      </p:grpSp>
      <p:grpSp>
        <p:nvGrpSpPr>
          <p:cNvPr id="333861" name="Group 37"/>
          <p:cNvGrpSpPr>
            <a:grpSpLocks/>
          </p:cNvGrpSpPr>
          <p:nvPr/>
        </p:nvGrpSpPr>
        <p:grpSpPr bwMode="auto">
          <a:xfrm>
            <a:off x="3057525" y="2420938"/>
            <a:ext cx="2373313" cy="1155700"/>
            <a:chOff x="1926" y="1525"/>
            <a:chExt cx="1495" cy="728"/>
          </a:xfrm>
        </p:grpSpPr>
        <p:grpSp>
          <p:nvGrpSpPr>
            <p:cNvPr id="333855" name="Group 31"/>
            <p:cNvGrpSpPr>
              <a:grpSpLocks/>
            </p:cNvGrpSpPr>
            <p:nvPr/>
          </p:nvGrpSpPr>
          <p:grpSpPr bwMode="auto">
            <a:xfrm>
              <a:off x="1926" y="1525"/>
              <a:ext cx="894" cy="689"/>
              <a:chOff x="1926" y="1525"/>
              <a:chExt cx="894" cy="689"/>
            </a:xfrm>
          </p:grpSpPr>
          <p:sp>
            <p:nvSpPr>
              <p:cNvPr id="333834" name="Text Box 10"/>
              <p:cNvSpPr txBox="1">
                <a:spLocks noChangeArrowheads="1"/>
              </p:cNvSpPr>
              <p:nvPr/>
            </p:nvSpPr>
            <p:spPr bwMode="auto">
              <a:xfrm>
                <a:off x="2594" y="1926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/>
              <a:p>
                <a:pPr algn="just">
                  <a:spcBef>
                    <a:spcPct val="5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None/>
                </a:pPr>
                <a:r>
                  <a:rPr lang="de-DE" altLang="de-DE" b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  <a:cs typeface="Times New Roman" pitchFamily="18" charset="0"/>
                  </a:rPr>
                  <a:t>r</a:t>
                </a:r>
              </a:p>
            </p:txBody>
          </p:sp>
          <p:sp>
            <p:nvSpPr>
              <p:cNvPr id="333841" name="Line 17"/>
              <p:cNvSpPr>
                <a:spLocks noChangeShapeType="1"/>
              </p:cNvSpPr>
              <p:nvPr/>
            </p:nvSpPr>
            <p:spPr bwMode="auto">
              <a:xfrm>
                <a:off x="1926" y="1525"/>
                <a:ext cx="700" cy="56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</p:grpSp>
        <p:sp>
          <p:nvSpPr>
            <p:cNvPr id="333842" name="Line 18"/>
            <p:cNvSpPr>
              <a:spLocks noChangeShapeType="1"/>
            </p:cNvSpPr>
            <p:nvPr/>
          </p:nvSpPr>
          <p:spPr bwMode="auto">
            <a:xfrm>
              <a:off x="2721" y="2108"/>
              <a:ext cx="700" cy="14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</p:grpSp>
      <p:sp>
        <p:nvSpPr>
          <p:cNvPr id="333844" name="Line 20"/>
          <p:cNvSpPr>
            <a:spLocks noChangeShapeType="1"/>
          </p:cNvSpPr>
          <p:nvPr/>
        </p:nvSpPr>
        <p:spPr bwMode="auto">
          <a:xfrm flipV="1">
            <a:off x="3001963" y="3325813"/>
            <a:ext cx="1179512" cy="334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de-DE"/>
          </a:p>
        </p:txBody>
      </p:sp>
      <p:sp>
        <p:nvSpPr>
          <p:cNvPr id="333847" name="Line 23"/>
          <p:cNvSpPr>
            <a:spLocks noChangeShapeType="1"/>
          </p:cNvSpPr>
          <p:nvPr/>
        </p:nvSpPr>
        <p:spPr bwMode="auto">
          <a:xfrm>
            <a:off x="3006725" y="3652838"/>
            <a:ext cx="1120775" cy="11699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de-DE"/>
          </a:p>
        </p:txBody>
      </p:sp>
      <p:sp>
        <p:nvSpPr>
          <p:cNvPr id="333849" name="Line 25"/>
          <p:cNvSpPr>
            <a:spLocks noChangeShapeType="1"/>
          </p:cNvSpPr>
          <p:nvPr/>
        </p:nvSpPr>
        <p:spPr bwMode="auto">
          <a:xfrm flipV="1">
            <a:off x="3032125" y="2636838"/>
            <a:ext cx="1154113" cy="2314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de-DE"/>
          </a:p>
        </p:txBody>
      </p:sp>
      <p:sp>
        <p:nvSpPr>
          <p:cNvPr id="333850" name="Line 26"/>
          <p:cNvSpPr>
            <a:spLocks noChangeShapeType="1"/>
          </p:cNvSpPr>
          <p:nvPr/>
        </p:nvSpPr>
        <p:spPr bwMode="auto">
          <a:xfrm flipV="1">
            <a:off x="3021013" y="3332163"/>
            <a:ext cx="1131887" cy="16081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de-DE"/>
          </a:p>
        </p:txBody>
      </p:sp>
      <p:sp>
        <p:nvSpPr>
          <p:cNvPr id="333851" name="Line 27"/>
          <p:cNvSpPr>
            <a:spLocks noChangeShapeType="1"/>
          </p:cNvSpPr>
          <p:nvPr/>
        </p:nvSpPr>
        <p:spPr bwMode="auto">
          <a:xfrm flipV="1">
            <a:off x="3032125" y="4106863"/>
            <a:ext cx="1062038" cy="8334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de-DE"/>
          </a:p>
        </p:txBody>
      </p:sp>
      <p:sp>
        <p:nvSpPr>
          <p:cNvPr id="333852" name="Line 28"/>
          <p:cNvSpPr>
            <a:spLocks noChangeShapeType="1"/>
          </p:cNvSpPr>
          <p:nvPr/>
        </p:nvSpPr>
        <p:spPr bwMode="auto">
          <a:xfrm flipV="1">
            <a:off x="3028950" y="4937125"/>
            <a:ext cx="111125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de-DE"/>
          </a:p>
        </p:txBody>
      </p:sp>
      <p:sp>
        <p:nvSpPr>
          <p:cNvPr id="333845" name="Line 21"/>
          <p:cNvSpPr>
            <a:spLocks noChangeShapeType="1"/>
          </p:cNvSpPr>
          <p:nvPr/>
        </p:nvSpPr>
        <p:spPr bwMode="auto">
          <a:xfrm>
            <a:off x="2992438" y="3673475"/>
            <a:ext cx="1109662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de-DE"/>
          </a:p>
        </p:txBody>
      </p:sp>
      <p:grpSp>
        <p:nvGrpSpPr>
          <p:cNvPr id="333877" name="Group 53"/>
          <p:cNvGrpSpPr>
            <a:grpSpLocks/>
          </p:cNvGrpSpPr>
          <p:nvPr/>
        </p:nvGrpSpPr>
        <p:grpSpPr bwMode="auto">
          <a:xfrm>
            <a:off x="3081338" y="2439988"/>
            <a:ext cx="2374900" cy="1828800"/>
            <a:chOff x="1941" y="1537"/>
            <a:chExt cx="1496" cy="1152"/>
          </a:xfrm>
        </p:grpSpPr>
        <p:sp>
          <p:nvSpPr>
            <p:cNvPr id="333836" name="Text Box 12"/>
            <p:cNvSpPr txBox="1">
              <a:spLocks noChangeArrowheads="1"/>
            </p:cNvSpPr>
            <p:nvPr/>
          </p:nvSpPr>
          <p:spPr bwMode="auto">
            <a:xfrm>
              <a:off x="2558" y="2401"/>
              <a:ext cx="31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w</a:t>
              </a:r>
            </a:p>
          </p:txBody>
        </p:sp>
        <p:sp>
          <p:nvSpPr>
            <p:cNvPr id="333846" name="Line 22"/>
            <p:cNvSpPr>
              <a:spLocks noChangeShapeType="1"/>
            </p:cNvSpPr>
            <p:nvPr/>
          </p:nvSpPr>
          <p:spPr bwMode="auto">
            <a:xfrm flipV="1">
              <a:off x="2788" y="2254"/>
              <a:ext cx="649" cy="32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3873" name="Line 49"/>
            <p:cNvSpPr>
              <a:spLocks noChangeShapeType="1"/>
            </p:cNvSpPr>
            <p:nvPr/>
          </p:nvSpPr>
          <p:spPr bwMode="auto">
            <a:xfrm>
              <a:off x="1941" y="1537"/>
              <a:ext cx="722" cy="9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</p:grpSp>
      <p:grpSp>
        <p:nvGrpSpPr>
          <p:cNvPr id="333878" name="Group 54"/>
          <p:cNvGrpSpPr>
            <a:grpSpLocks/>
          </p:cNvGrpSpPr>
          <p:nvPr/>
        </p:nvGrpSpPr>
        <p:grpSpPr bwMode="auto">
          <a:xfrm>
            <a:off x="3027363" y="2439988"/>
            <a:ext cx="2744787" cy="2662237"/>
            <a:chOff x="1907" y="1537"/>
            <a:chExt cx="1729" cy="1677"/>
          </a:xfrm>
        </p:grpSpPr>
        <p:sp>
          <p:nvSpPr>
            <p:cNvPr id="333835" name="Text Box 11"/>
            <p:cNvSpPr txBox="1">
              <a:spLocks noChangeArrowheads="1"/>
            </p:cNvSpPr>
            <p:nvPr/>
          </p:nvSpPr>
          <p:spPr bwMode="auto">
            <a:xfrm>
              <a:off x="2587" y="2897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j</a:t>
              </a:r>
            </a:p>
          </p:txBody>
        </p:sp>
        <p:grpSp>
          <p:nvGrpSpPr>
            <p:cNvPr id="333858" name="Group 34"/>
            <p:cNvGrpSpPr>
              <a:grpSpLocks/>
            </p:cNvGrpSpPr>
            <p:nvPr/>
          </p:nvGrpSpPr>
          <p:grpSpPr bwMode="auto">
            <a:xfrm>
              <a:off x="2724" y="2926"/>
              <a:ext cx="912" cy="288"/>
              <a:chOff x="2724" y="2926"/>
              <a:chExt cx="912" cy="288"/>
            </a:xfrm>
          </p:grpSpPr>
          <p:sp>
            <p:nvSpPr>
              <p:cNvPr id="333838" name="Text Box 14"/>
              <p:cNvSpPr txBox="1">
                <a:spLocks noChangeArrowheads="1"/>
              </p:cNvSpPr>
              <p:nvPr/>
            </p:nvSpPr>
            <p:spPr bwMode="auto">
              <a:xfrm>
                <a:off x="3322" y="2926"/>
                <a:ext cx="31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/>
              <a:p>
                <a:pPr algn="just">
                  <a:spcBef>
                    <a:spcPct val="5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None/>
                </a:pPr>
                <a:r>
                  <a:rPr lang="de-DE" altLang="de-DE" b="1" dirty="0">
                    <a:solidFill>
                      <a:srgbClr val="0066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  <a:cs typeface="Times New Roman" pitchFamily="18" charset="0"/>
                  </a:rPr>
                  <a:t>u:</a:t>
                </a:r>
              </a:p>
            </p:txBody>
          </p:sp>
          <p:sp>
            <p:nvSpPr>
              <p:cNvPr id="333848" name="Line 24"/>
              <p:cNvSpPr>
                <a:spLocks noChangeShapeType="1"/>
              </p:cNvSpPr>
              <p:nvPr/>
            </p:nvSpPr>
            <p:spPr bwMode="auto">
              <a:xfrm flipV="1">
                <a:off x="2724" y="3072"/>
                <a:ext cx="627" cy="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</p:grpSp>
        <p:sp>
          <p:nvSpPr>
            <p:cNvPr id="333874" name="Line 50"/>
            <p:cNvSpPr>
              <a:spLocks noChangeShapeType="1"/>
            </p:cNvSpPr>
            <p:nvPr/>
          </p:nvSpPr>
          <p:spPr bwMode="auto">
            <a:xfrm>
              <a:off x="1907" y="1537"/>
              <a:ext cx="755" cy="141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3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3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3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3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3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3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3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33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33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33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33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844" grpId="0" animBg="1"/>
      <p:bldP spid="333847" grpId="0" animBg="1"/>
      <p:bldP spid="333849" grpId="0" animBg="1"/>
      <p:bldP spid="333850" grpId="0" animBg="1"/>
      <p:bldP spid="333851" grpId="0" animBg="1"/>
      <p:bldP spid="333852" grpId="0" animBg="1"/>
      <p:bldP spid="3338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865188"/>
            <a:ext cx="8642350" cy="696912"/>
          </a:xfrm>
        </p:spPr>
        <p:txBody>
          <a:bodyPr/>
          <a:lstStyle/>
          <a:p>
            <a:r>
              <a:rPr lang="de-DE" altLang="de-DE"/>
              <a:t>Phonotaktische Strukturen</a:t>
            </a:r>
          </a:p>
        </p:txBody>
      </p:sp>
      <p:grpSp>
        <p:nvGrpSpPr>
          <p:cNvPr id="338991" name="Group 47"/>
          <p:cNvGrpSpPr>
            <a:grpSpLocks/>
          </p:cNvGrpSpPr>
          <p:nvPr/>
        </p:nvGrpSpPr>
        <p:grpSpPr bwMode="auto">
          <a:xfrm>
            <a:off x="2743200" y="2165350"/>
            <a:ext cx="3087688" cy="3000375"/>
            <a:chOff x="1728" y="1364"/>
            <a:chExt cx="1945" cy="1890"/>
          </a:xfrm>
        </p:grpSpPr>
        <p:sp>
          <p:nvSpPr>
            <p:cNvPr id="338947" name="Text Box 3"/>
            <p:cNvSpPr txBox="1">
              <a:spLocks noChangeArrowheads="1"/>
            </p:cNvSpPr>
            <p:nvPr/>
          </p:nvSpPr>
          <p:spPr bwMode="auto">
            <a:xfrm>
              <a:off x="1728" y="1364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p</a:t>
              </a:r>
            </a:p>
          </p:txBody>
        </p:sp>
        <p:sp>
          <p:nvSpPr>
            <p:cNvPr id="338948" name="Text Box 4"/>
            <p:cNvSpPr txBox="1">
              <a:spLocks noChangeArrowheads="1"/>
            </p:cNvSpPr>
            <p:nvPr/>
          </p:nvSpPr>
          <p:spPr bwMode="auto">
            <a:xfrm>
              <a:off x="1728" y="2165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t</a:t>
              </a:r>
            </a:p>
          </p:txBody>
        </p:sp>
        <p:sp>
          <p:nvSpPr>
            <p:cNvPr id="338949" name="Text Box 5"/>
            <p:cNvSpPr txBox="1">
              <a:spLocks noChangeArrowheads="1"/>
            </p:cNvSpPr>
            <p:nvPr/>
          </p:nvSpPr>
          <p:spPr bwMode="auto">
            <a:xfrm>
              <a:off x="1728" y="2966"/>
              <a:ext cx="2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k</a:t>
              </a:r>
            </a:p>
          </p:txBody>
        </p:sp>
        <p:grpSp>
          <p:nvGrpSpPr>
            <p:cNvPr id="338950" name="Group 6"/>
            <p:cNvGrpSpPr>
              <a:grpSpLocks/>
            </p:cNvGrpSpPr>
            <p:nvPr/>
          </p:nvGrpSpPr>
          <p:grpSpPr bwMode="auto">
            <a:xfrm>
              <a:off x="1947" y="1511"/>
              <a:ext cx="1726" cy="879"/>
              <a:chOff x="1947" y="1511"/>
              <a:chExt cx="1726" cy="879"/>
            </a:xfrm>
          </p:grpSpPr>
          <p:grpSp>
            <p:nvGrpSpPr>
              <p:cNvPr id="338951" name="Group 7"/>
              <p:cNvGrpSpPr>
                <a:grpSpLocks/>
              </p:cNvGrpSpPr>
              <p:nvPr/>
            </p:nvGrpSpPr>
            <p:grpSpPr bwMode="auto">
              <a:xfrm>
                <a:off x="1947" y="1511"/>
                <a:ext cx="873" cy="288"/>
                <a:chOff x="1947" y="1511"/>
                <a:chExt cx="873" cy="288"/>
              </a:xfrm>
            </p:grpSpPr>
            <p:sp>
              <p:nvSpPr>
                <p:cNvPr id="338952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594" y="1511"/>
                  <a:ext cx="22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>
                  <a:spAutoFit/>
                </a:bodyPr>
                <a:lstStyle/>
                <a:p>
                  <a:pPr algn="just">
                    <a:spcBef>
                      <a:spcPct val="50000"/>
                    </a:spcBef>
                    <a:buClr>
                      <a:schemeClr val="accent2"/>
                    </a:buClr>
                    <a:buSzPct val="80000"/>
                    <a:buFont typeface="Wingdings" pitchFamily="2" charset="2"/>
                    <a:buNone/>
                  </a:pPr>
                  <a:r>
                    <a:rPr lang="de-DE" altLang="de-DE" b="1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itchFamily="34" charset="0"/>
                      <a:cs typeface="Times New Roman" pitchFamily="18" charset="0"/>
                    </a:rPr>
                    <a:t>l</a:t>
                  </a:r>
                </a:p>
              </p:txBody>
            </p:sp>
            <p:sp>
              <p:nvSpPr>
                <p:cNvPr id="338953" name="Line 9"/>
                <p:cNvSpPr>
                  <a:spLocks noChangeShapeType="1"/>
                </p:cNvSpPr>
                <p:nvPr/>
              </p:nvSpPr>
              <p:spPr bwMode="auto">
                <a:xfrm>
                  <a:off x="1947" y="1531"/>
                  <a:ext cx="692" cy="13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/>
                <a:lstStyle/>
                <a:p>
                  <a:endParaRPr lang="de-DE"/>
                </a:p>
              </p:txBody>
            </p:sp>
          </p:grpSp>
          <p:grpSp>
            <p:nvGrpSpPr>
              <p:cNvPr id="338954" name="Group 10"/>
              <p:cNvGrpSpPr>
                <a:grpSpLocks/>
              </p:cNvGrpSpPr>
              <p:nvPr/>
            </p:nvGrpSpPr>
            <p:grpSpPr bwMode="auto">
              <a:xfrm>
                <a:off x="2764" y="1691"/>
                <a:ext cx="909" cy="699"/>
                <a:chOff x="2764" y="1691"/>
                <a:chExt cx="909" cy="699"/>
              </a:xfrm>
            </p:grpSpPr>
            <p:sp>
              <p:nvSpPr>
                <p:cNvPr id="338955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359" y="2102"/>
                  <a:ext cx="31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>
                  <a:spAutoFit/>
                </a:bodyPr>
                <a:lstStyle/>
                <a:p>
                  <a:pPr algn="just">
                    <a:spcBef>
                      <a:spcPct val="50000"/>
                    </a:spcBef>
                    <a:buClr>
                      <a:schemeClr val="accent2"/>
                    </a:buClr>
                    <a:buSzPct val="80000"/>
                    <a:buFont typeface="Wingdings" pitchFamily="2" charset="2"/>
                    <a:buNone/>
                  </a:pPr>
                  <a:r>
                    <a:rPr lang="de-DE" altLang="de-DE" b="1">
                      <a:solidFill>
                        <a:srgbClr val="0066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itchFamily="34" charset="0"/>
                      <a:cs typeface="Times New Roman" pitchFamily="18" charset="0"/>
                    </a:rPr>
                    <a:t>V</a:t>
                  </a:r>
                </a:p>
              </p:txBody>
            </p:sp>
            <p:sp>
              <p:nvSpPr>
                <p:cNvPr id="338956" name="Line 12"/>
                <p:cNvSpPr>
                  <a:spLocks noChangeShapeType="1"/>
                </p:cNvSpPr>
                <p:nvPr/>
              </p:nvSpPr>
              <p:spPr bwMode="auto">
                <a:xfrm>
                  <a:off x="2764" y="1691"/>
                  <a:ext cx="641" cy="56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/>
                <a:lstStyle/>
                <a:p>
                  <a:endParaRPr lang="de-DE"/>
                </a:p>
              </p:txBody>
            </p:sp>
          </p:grpSp>
        </p:grpSp>
        <p:grpSp>
          <p:nvGrpSpPr>
            <p:cNvPr id="338957" name="Group 13"/>
            <p:cNvGrpSpPr>
              <a:grpSpLocks/>
            </p:cNvGrpSpPr>
            <p:nvPr/>
          </p:nvGrpSpPr>
          <p:grpSpPr bwMode="auto">
            <a:xfrm>
              <a:off x="1926" y="1525"/>
              <a:ext cx="1495" cy="728"/>
              <a:chOff x="1926" y="1525"/>
              <a:chExt cx="1495" cy="728"/>
            </a:xfrm>
          </p:grpSpPr>
          <p:grpSp>
            <p:nvGrpSpPr>
              <p:cNvPr id="338958" name="Group 14"/>
              <p:cNvGrpSpPr>
                <a:grpSpLocks/>
              </p:cNvGrpSpPr>
              <p:nvPr/>
            </p:nvGrpSpPr>
            <p:grpSpPr bwMode="auto">
              <a:xfrm>
                <a:off x="1926" y="1525"/>
                <a:ext cx="894" cy="689"/>
                <a:chOff x="1926" y="1525"/>
                <a:chExt cx="894" cy="689"/>
              </a:xfrm>
            </p:grpSpPr>
            <p:sp>
              <p:nvSpPr>
                <p:cNvPr id="338959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594" y="1926"/>
                  <a:ext cx="22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>
                  <a:spAutoFit/>
                </a:bodyPr>
                <a:lstStyle/>
                <a:p>
                  <a:pPr algn="just">
                    <a:spcBef>
                      <a:spcPct val="50000"/>
                    </a:spcBef>
                    <a:buClr>
                      <a:schemeClr val="accent2"/>
                    </a:buClr>
                    <a:buSzPct val="80000"/>
                    <a:buFont typeface="Wingdings" pitchFamily="2" charset="2"/>
                    <a:buNone/>
                  </a:pPr>
                  <a:r>
                    <a:rPr lang="de-DE" altLang="de-DE" b="1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itchFamily="34" charset="0"/>
                      <a:cs typeface="Times New Roman" pitchFamily="18" charset="0"/>
                    </a:rPr>
                    <a:t>r</a:t>
                  </a:r>
                </a:p>
              </p:txBody>
            </p:sp>
            <p:sp>
              <p:nvSpPr>
                <p:cNvPr id="338960" name="Line 16"/>
                <p:cNvSpPr>
                  <a:spLocks noChangeShapeType="1"/>
                </p:cNvSpPr>
                <p:nvPr/>
              </p:nvSpPr>
              <p:spPr bwMode="auto">
                <a:xfrm>
                  <a:off x="1926" y="1525"/>
                  <a:ext cx="700" cy="569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/>
                <a:lstStyle/>
                <a:p>
                  <a:endParaRPr lang="de-DE"/>
                </a:p>
              </p:txBody>
            </p:sp>
          </p:grpSp>
          <p:sp>
            <p:nvSpPr>
              <p:cNvPr id="338961" name="Line 17"/>
              <p:cNvSpPr>
                <a:spLocks noChangeShapeType="1"/>
              </p:cNvSpPr>
              <p:nvPr/>
            </p:nvSpPr>
            <p:spPr bwMode="auto">
              <a:xfrm>
                <a:off x="2721" y="2108"/>
                <a:ext cx="700" cy="14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</p:grpSp>
        <p:sp>
          <p:nvSpPr>
            <p:cNvPr id="338962" name="Line 18"/>
            <p:cNvSpPr>
              <a:spLocks noChangeShapeType="1"/>
            </p:cNvSpPr>
            <p:nvPr/>
          </p:nvSpPr>
          <p:spPr bwMode="auto">
            <a:xfrm flipV="1">
              <a:off x="1891" y="2095"/>
              <a:ext cx="743" cy="21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8963" name="Line 19"/>
            <p:cNvSpPr>
              <a:spLocks noChangeShapeType="1"/>
            </p:cNvSpPr>
            <p:nvPr/>
          </p:nvSpPr>
          <p:spPr bwMode="auto">
            <a:xfrm>
              <a:off x="1894" y="2301"/>
              <a:ext cx="706" cy="7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8964" name="Line 20"/>
            <p:cNvSpPr>
              <a:spLocks noChangeShapeType="1"/>
            </p:cNvSpPr>
            <p:nvPr/>
          </p:nvSpPr>
          <p:spPr bwMode="auto">
            <a:xfrm flipV="1">
              <a:off x="1910" y="1661"/>
              <a:ext cx="727" cy="145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8965" name="Line 21"/>
            <p:cNvSpPr>
              <a:spLocks noChangeShapeType="1"/>
            </p:cNvSpPr>
            <p:nvPr/>
          </p:nvSpPr>
          <p:spPr bwMode="auto">
            <a:xfrm flipV="1">
              <a:off x="1903" y="2099"/>
              <a:ext cx="713" cy="10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8966" name="Line 22"/>
            <p:cNvSpPr>
              <a:spLocks noChangeShapeType="1"/>
            </p:cNvSpPr>
            <p:nvPr/>
          </p:nvSpPr>
          <p:spPr bwMode="auto">
            <a:xfrm flipV="1">
              <a:off x="1910" y="2587"/>
              <a:ext cx="669" cy="5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8967" name="Line 23"/>
            <p:cNvSpPr>
              <a:spLocks noChangeShapeType="1"/>
            </p:cNvSpPr>
            <p:nvPr/>
          </p:nvSpPr>
          <p:spPr bwMode="auto">
            <a:xfrm flipV="1">
              <a:off x="1908" y="3110"/>
              <a:ext cx="700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8976" name="Line 32"/>
            <p:cNvSpPr>
              <a:spLocks noChangeShapeType="1"/>
            </p:cNvSpPr>
            <p:nvPr/>
          </p:nvSpPr>
          <p:spPr bwMode="auto">
            <a:xfrm>
              <a:off x="1885" y="2314"/>
              <a:ext cx="699" cy="2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grpSp>
          <p:nvGrpSpPr>
            <p:cNvPr id="338977" name="Group 33"/>
            <p:cNvGrpSpPr>
              <a:grpSpLocks/>
            </p:cNvGrpSpPr>
            <p:nvPr/>
          </p:nvGrpSpPr>
          <p:grpSpPr bwMode="auto">
            <a:xfrm>
              <a:off x="1941" y="1537"/>
              <a:ext cx="1496" cy="1152"/>
              <a:chOff x="1941" y="1537"/>
              <a:chExt cx="1496" cy="1152"/>
            </a:xfrm>
          </p:grpSpPr>
          <p:sp>
            <p:nvSpPr>
              <p:cNvPr id="338978" name="Text Box 34"/>
              <p:cNvSpPr txBox="1">
                <a:spLocks noChangeArrowheads="1"/>
              </p:cNvSpPr>
              <p:nvPr/>
            </p:nvSpPr>
            <p:spPr bwMode="auto">
              <a:xfrm>
                <a:off x="2558" y="2401"/>
                <a:ext cx="31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/>
              <a:p>
                <a:pPr algn="just">
                  <a:spcBef>
                    <a:spcPct val="5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None/>
                </a:pPr>
                <a:r>
                  <a:rPr lang="de-DE" altLang="de-DE" b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  <a:cs typeface="Times New Roman" pitchFamily="18" charset="0"/>
                  </a:rPr>
                  <a:t>w</a:t>
                </a:r>
              </a:p>
            </p:txBody>
          </p:sp>
          <p:sp>
            <p:nvSpPr>
              <p:cNvPr id="338979" name="Line 35"/>
              <p:cNvSpPr>
                <a:spLocks noChangeShapeType="1"/>
              </p:cNvSpPr>
              <p:nvPr/>
            </p:nvSpPr>
            <p:spPr bwMode="auto">
              <a:xfrm flipV="1">
                <a:off x="2788" y="2254"/>
                <a:ext cx="649" cy="32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  <p:sp>
            <p:nvSpPr>
              <p:cNvPr id="338980" name="Line 36"/>
              <p:cNvSpPr>
                <a:spLocks noChangeShapeType="1"/>
              </p:cNvSpPr>
              <p:nvPr/>
            </p:nvSpPr>
            <p:spPr bwMode="auto">
              <a:xfrm>
                <a:off x="1941" y="1537"/>
                <a:ext cx="722" cy="94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</p:grpSp>
        <p:grpSp>
          <p:nvGrpSpPr>
            <p:cNvPr id="338981" name="Group 37"/>
            <p:cNvGrpSpPr>
              <a:grpSpLocks/>
            </p:cNvGrpSpPr>
            <p:nvPr/>
          </p:nvGrpSpPr>
          <p:grpSpPr bwMode="auto">
            <a:xfrm>
              <a:off x="1907" y="1537"/>
              <a:ext cx="1729" cy="1677"/>
              <a:chOff x="1907" y="1537"/>
              <a:chExt cx="1729" cy="1677"/>
            </a:xfrm>
          </p:grpSpPr>
          <p:sp>
            <p:nvSpPr>
              <p:cNvPr id="338982" name="Text Box 38"/>
              <p:cNvSpPr txBox="1">
                <a:spLocks noChangeArrowheads="1"/>
              </p:cNvSpPr>
              <p:nvPr/>
            </p:nvSpPr>
            <p:spPr bwMode="auto">
              <a:xfrm>
                <a:off x="2587" y="2897"/>
                <a:ext cx="22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/>
              <a:p>
                <a:pPr algn="just">
                  <a:spcBef>
                    <a:spcPct val="50000"/>
                  </a:spcBef>
                  <a:buClr>
                    <a:schemeClr val="accent2"/>
                  </a:buClr>
                  <a:buSzPct val="80000"/>
                  <a:buFont typeface="Wingdings" pitchFamily="2" charset="2"/>
                  <a:buNone/>
                </a:pPr>
                <a:r>
                  <a:rPr lang="de-DE" altLang="de-DE" b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  <a:cs typeface="Times New Roman" pitchFamily="18" charset="0"/>
                  </a:rPr>
                  <a:t>j</a:t>
                </a:r>
              </a:p>
            </p:txBody>
          </p:sp>
          <p:grpSp>
            <p:nvGrpSpPr>
              <p:cNvPr id="338983" name="Group 39"/>
              <p:cNvGrpSpPr>
                <a:grpSpLocks/>
              </p:cNvGrpSpPr>
              <p:nvPr/>
            </p:nvGrpSpPr>
            <p:grpSpPr bwMode="auto">
              <a:xfrm>
                <a:off x="2724" y="2926"/>
                <a:ext cx="912" cy="288"/>
                <a:chOff x="2724" y="2926"/>
                <a:chExt cx="912" cy="288"/>
              </a:xfrm>
            </p:grpSpPr>
            <p:sp>
              <p:nvSpPr>
                <p:cNvPr id="338984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3322" y="2926"/>
                  <a:ext cx="31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>
                  <a:spAutoFit/>
                </a:bodyPr>
                <a:lstStyle/>
                <a:p>
                  <a:pPr algn="just">
                    <a:spcBef>
                      <a:spcPct val="50000"/>
                    </a:spcBef>
                    <a:buClr>
                      <a:schemeClr val="accent2"/>
                    </a:buClr>
                    <a:buSzPct val="80000"/>
                    <a:buFont typeface="Wingdings" pitchFamily="2" charset="2"/>
                    <a:buNone/>
                  </a:pPr>
                  <a:r>
                    <a:rPr lang="de-DE" altLang="de-DE" b="1">
                      <a:solidFill>
                        <a:srgbClr val="0066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itchFamily="34" charset="0"/>
                      <a:cs typeface="Times New Roman" pitchFamily="18" charset="0"/>
                    </a:rPr>
                    <a:t>u:</a:t>
                  </a:r>
                </a:p>
              </p:txBody>
            </p:sp>
            <p:sp>
              <p:nvSpPr>
                <p:cNvPr id="338985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2724" y="3072"/>
                  <a:ext cx="627" cy="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92075" tIns="46038" rIns="92075" bIns="46038"/>
                <a:lstStyle/>
                <a:p>
                  <a:endParaRPr lang="de-DE"/>
                </a:p>
              </p:txBody>
            </p:sp>
          </p:grpSp>
          <p:sp>
            <p:nvSpPr>
              <p:cNvPr id="338986" name="Line 42"/>
              <p:cNvSpPr>
                <a:spLocks noChangeShapeType="1"/>
              </p:cNvSpPr>
              <p:nvPr/>
            </p:nvSpPr>
            <p:spPr bwMode="auto">
              <a:xfrm>
                <a:off x="1907" y="1537"/>
                <a:ext cx="755" cy="141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/>
              <a:lstStyle/>
              <a:p>
                <a:endParaRPr lang="de-DE"/>
              </a:p>
            </p:txBody>
          </p:sp>
        </p:grpSp>
      </p:grpSp>
      <p:grpSp>
        <p:nvGrpSpPr>
          <p:cNvPr id="338987" name="Group 43"/>
          <p:cNvGrpSpPr>
            <a:grpSpLocks/>
          </p:cNvGrpSpPr>
          <p:nvPr/>
        </p:nvGrpSpPr>
        <p:grpSpPr bwMode="auto">
          <a:xfrm>
            <a:off x="3067050" y="1493838"/>
            <a:ext cx="4838700" cy="2124075"/>
            <a:chOff x="1920" y="925"/>
            <a:chExt cx="3048" cy="1338"/>
          </a:xfrm>
        </p:grpSpPr>
        <p:sp>
          <p:nvSpPr>
            <p:cNvPr id="338988" name="Text Box 44"/>
            <p:cNvSpPr txBox="1">
              <a:spLocks noChangeArrowheads="1"/>
            </p:cNvSpPr>
            <p:nvPr/>
          </p:nvSpPr>
          <p:spPr bwMode="auto">
            <a:xfrm>
              <a:off x="4035" y="925"/>
              <a:ext cx="9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solidFill>
                    <a:srgbClr val="0099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plot</a:t>
              </a:r>
            </a:p>
          </p:txBody>
        </p:sp>
        <p:sp>
          <p:nvSpPr>
            <p:cNvPr id="338989" name="Line 45"/>
            <p:cNvSpPr>
              <a:spLocks noChangeShapeType="1"/>
            </p:cNvSpPr>
            <p:nvPr/>
          </p:nvSpPr>
          <p:spPr bwMode="auto">
            <a:xfrm>
              <a:off x="1920" y="1509"/>
              <a:ext cx="713" cy="137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8990" name="Line 46"/>
            <p:cNvSpPr>
              <a:spLocks noChangeShapeType="1"/>
            </p:cNvSpPr>
            <p:nvPr/>
          </p:nvSpPr>
          <p:spPr bwMode="auto">
            <a:xfrm>
              <a:off x="2757" y="1701"/>
              <a:ext cx="685" cy="562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</p:grpSp>
      <p:grpSp>
        <p:nvGrpSpPr>
          <p:cNvPr id="338994" name="Group 50"/>
          <p:cNvGrpSpPr>
            <a:grpSpLocks/>
          </p:cNvGrpSpPr>
          <p:nvPr/>
        </p:nvGrpSpPr>
        <p:grpSpPr bwMode="auto">
          <a:xfrm>
            <a:off x="3059113" y="1970088"/>
            <a:ext cx="4849812" cy="1644650"/>
            <a:chOff x="1927" y="1241"/>
            <a:chExt cx="3055" cy="1036"/>
          </a:xfrm>
        </p:grpSpPr>
        <p:sp>
          <p:nvSpPr>
            <p:cNvPr id="338968" name="Text Box 24"/>
            <p:cNvSpPr txBox="1">
              <a:spLocks noChangeArrowheads="1"/>
            </p:cNvSpPr>
            <p:nvPr/>
          </p:nvSpPr>
          <p:spPr bwMode="auto">
            <a:xfrm>
              <a:off x="4049" y="1241"/>
              <a:ext cx="9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solidFill>
                    <a:srgbClr val="0099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pride</a:t>
              </a:r>
            </a:p>
          </p:txBody>
        </p:sp>
        <p:sp>
          <p:nvSpPr>
            <p:cNvPr id="338992" name="Line 48"/>
            <p:cNvSpPr>
              <a:spLocks noChangeShapeType="1"/>
            </p:cNvSpPr>
            <p:nvPr/>
          </p:nvSpPr>
          <p:spPr bwMode="auto">
            <a:xfrm>
              <a:off x="1927" y="1536"/>
              <a:ext cx="699" cy="549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8993" name="Line 49"/>
            <p:cNvSpPr>
              <a:spLocks noChangeShapeType="1"/>
            </p:cNvSpPr>
            <p:nvPr/>
          </p:nvSpPr>
          <p:spPr bwMode="auto">
            <a:xfrm>
              <a:off x="2722" y="2099"/>
              <a:ext cx="740" cy="178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</p:grpSp>
      <p:grpSp>
        <p:nvGrpSpPr>
          <p:cNvPr id="339005" name="Group 61"/>
          <p:cNvGrpSpPr>
            <a:grpSpLocks/>
          </p:cNvGrpSpPr>
          <p:nvPr/>
        </p:nvGrpSpPr>
        <p:grpSpPr bwMode="auto">
          <a:xfrm>
            <a:off x="3059113" y="2427288"/>
            <a:ext cx="4829175" cy="1676400"/>
            <a:chOff x="1927" y="1529"/>
            <a:chExt cx="3042" cy="1056"/>
          </a:xfrm>
        </p:grpSpPr>
        <p:sp>
          <p:nvSpPr>
            <p:cNvPr id="338995" name="Line 51"/>
            <p:cNvSpPr>
              <a:spLocks noChangeShapeType="1"/>
            </p:cNvSpPr>
            <p:nvPr/>
          </p:nvSpPr>
          <p:spPr bwMode="auto">
            <a:xfrm>
              <a:off x="1927" y="1529"/>
              <a:ext cx="740" cy="960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8996" name="Line 52"/>
            <p:cNvSpPr>
              <a:spLocks noChangeShapeType="1"/>
            </p:cNvSpPr>
            <p:nvPr/>
          </p:nvSpPr>
          <p:spPr bwMode="auto">
            <a:xfrm flipV="1">
              <a:off x="2805" y="2270"/>
              <a:ext cx="616" cy="315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9004" name="Text Box 60"/>
            <p:cNvSpPr txBox="1">
              <a:spLocks noChangeArrowheads="1"/>
            </p:cNvSpPr>
            <p:nvPr/>
          </p:nvSpPr>
          <p:spPr bwMode="auto">
            <a:xfrm>
              <a:off x="4036" y="1600"/>
              <a:ext cx="9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solidFill>
                    <a:srgbClr val="0099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pueblo</a:t>
              </a:r>
            </a:p>
          </p:txBody>
        </p:sp>
      </p:grpSp>
      <p:grpSp>
        <p:nvGrpSpPr>
          <p:cNvPr id="339014" name="Group 70"/>
          <p:cNvGrpSpPr>
            <a:grpSpLocks/>
          </p:cNvGrpSpPr>
          <p:nvPr/>
        </p:nvGrpSpPr>
        <p:grpSpPr bwMode="auto">
          <a:xfrm>
            <a:off x="2994025" y="3330575"/>
            <a:ext cx="4937125" cy="688975"/>
            <a:chOff x="1886" y="2098"/>
            <a:chExt cx="3110" cy="434"/>
          </a:xfrm>
        </p:grpSpPr>
        <p:sp>
          <p:nvSpPr>
            <p:cNvPr id="338970" name="Text Box 26"/>
            <p:cNvSpPr txBox="1">
              <a:spLocks noChangeArrowheads="1"/>
            </p:cNvSpPr>
            <p:nvPr/>
          </p:nvSpPr>
          <p:spPr bwMode="auto">
            <a:xfrm>
              <a:off x="4063" y="2244"/>
              <a:ext cx="9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solidFill>
                    <a:srgbClr val="0099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trick</a:t>
              </a:r>
            </a:p>
          </p:txBody>
        </p:sp>
        <p:sp>
          <p:nvSpPr>
            <p:cNvPr id="339008" name="Line 64"/>
            <p:cNvSpPr>
              <a:spLocks noChangeShapeType="1"/>
            </p:cNvSpPr>
            <p:nvPr/>
          </p:nvSpPr>
          <p:spPr bwMode="auto">
            <a:xfrm flipV="1">
              <a:off x="1886" y="2098"/>
              <a:ext cx="740" cy="206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9009" name="Line 65"/>
            <p:cNvSpPr>
              <a:spLocks noChangeShapeType="1"/>
            </p:cNvSpPr>
            <p:nvPr/>
          </p:nvSpPr>
          <p:spPr bwMode="auto">
            <a:xfrm>
              <a:off x="2737" y="2098"/>
              <a:ext cx="726" cy="178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</p:grpSp>
      <p:grpSp>
        <p:nvGrpSpPr>
          <p:cNvPr id="339015" name="Group 71"/>
          <p:cNvGrpSpPr>
            <a:grpSpLocks/>
          </p:cNvGrpSpPr>
          <p:nvPr/>
        </p:nvGrpSpPr>
        <p:grpSpPr bwMode="auto">
          <a:xfrm>
            <a:off x="2995613" y="3611563"/>
            <a:ext cx="4911725" cy="842962"/>
            <a:chOff x="1887" y="2275"/>
            <a:chExt cx="3094" cy="531"/>
          </a:xfrm>
        </p:grpSpPr>
        <p:sp>
          <p:nvSpPr>
            <p:cNvPr id="339007" name="Text Box 63"/>
            <p:cNvSpPr txBox="1">
              <a:spLocks noChangeArrowheads="1"/>
            </p:cNvSpPr>
            <p:nvPr/>
          </p:nvSpPr>
          <p:spPr bwMode="auto">
            <a:xfrm>
              <a:off x="4048" y="2518"/>
              <a:ext cx="9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solidFill>
                    <a:srgbClr val="0099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twist</a:t>
              </a:r>
            </a:p>
          </p:txBody>
        </p:sp>
        <p:sp>
          <p:nvSpPr>
            <p:cNvPr id="339010" name="Line 66"/>
            <p:cNvSpPr>
              <a:spLocks noChangeShapeType="1"/>
            </p:cNvSpPr>
            <p:nvPr/>
          </p:nvSpPr>
          <p:spPr bwMode="auto">
            <a:xfrm>
              <a:off x="1887" y="2303"/>
              <a:ext cx="699" cy="274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9011" name="Line 67"/>
            <p:cNvSpPr>
              <a:spLocks noChangeShapeType="1"/>
            </p:cNvSpPr>
            <p:nvPr/>
          </p:nvSpPr>
          <p:spPr bwMode="auto">
            <a:xfrm flipV="1">
              <a:off x="2792" y="2275"/>
              <a:ext cx="644" cy="302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</p:grpSp>
      <p:grpSp>
        <p:nvGrpSpPr>
          <p:cNvPr id="339029" name="Group 85"/>
          <p:cNvGrpSpPr>
            <a:grpSpLocks/>
          </p:cNvGrpSpPr>
          <p:nvPr/>
        </p:nvGrpSpPr>
        <p:grpSpPr bwMode="auto">
          <a:xfrm>
            <a:off x="3059113" y="2449513"/>
            <a:ext cx="4851400" cy="2425700"/>
            <a:chOff x="1927" y="1543"/>
            <a:chExt cx="3056" cy="1528"/>
          </a:xfrm>
        </p:grpSpPr>
        <p:sp>
          <p:nvSpPr>
            <p:cNvPr id="338969" name="Text Box 25"/>
            <p:cNvSpPr txBox="1">
              <a:spLocks noChangeArrowheads="1"/>
            </p:cNvSpPr>
            <p:nvPr/>
          </p:nvSpPr>
          <p:spPr bwMode="auto">
            <a:xfrm>
              <a:off x="4050" y="1901"/>
              <a:ext cx="9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solidFill>
                    <a:srgbClr val="0099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pure</a:t>
              </a:r>
            </a:p>
          </p:txBody>
        </p:sp>
        <p:sp>
          <p:nvSpPr>
            <p:cNvPr id="338997" name="Line 53"/>
            <p:cNvSpPr>
              <a:spLocks noChangeShapeType="1"/>
            </p:cNvSpPr>
            <p:nvPr/>
          </p:nvSpPr>
          <p:spPr bwMode="auto">
            <a:xfrm>
              <a:off x="1927" y="1543"/>
              <a:ext cx="740" cy="1413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9013" name="Line 69"/>
            <p:cNvSpPr>
              <a:spLocks noChangeShapeType="1"/>
            </p:cNvSpPr>
            <p:nvPr/>
          </p:nvSpPr>
          <p:spPr bwMode="auto">
            <a:xfrm>
              <a:off x="2737" y="3071"/>
              <a:ext cx="644" cy="0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</p:grpSp>
      <p:grpSp>
        <p:nvGrpSpPr>
          <p:cNvPr id="339024" name="Group 80"/>
          <p:cNvGrpSpPr>
            <a:grpSpLocks/>
          </p:cNvGrpSpPr>
          <p:nvPr/>
        </p:nvGrpSpPr>
        <p:grpSpPr bwMode="auto">
          <a:xfrm>
            <a:off x="3014663" y="2540000"/>
            <a:ext cx="5721350" cy="2401888"/>
            <a:chOff x="1899" y="1600"/>
            <a:chExt cx="3604" cy="1513"/>
          </a:xfrm>
        </p:grpSpPr>
        <p:sp>
          <p:nvSpPr>
            <p:cNvPr id="338972" name="Text Box 28"/>
            <p:cNvSpPr txBox="1">
              <a:spLocks noChangeArrowheads="1"/>
            </p:cNvSpPr>
            <p:nvPr/>
          </p:nvSpPr>
          <p:spPr bwMode="auto">
            <a:xfrm>
              <a:off x="4844" y="1600"/>
              <a:ext cx="6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solidFill>
                    <a:srgbClr val="0099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click</a:t>
              </a:r>
            </a:p>
          </p:txBody>
        </p:sp>
        <p:sp>
          <p:nvSpPr>
            <p:cNvPr id="339016" name="Line 72"/>
            <p:cNvSpPr>
              <a:spLocks noChangeShapeType="1"/>
            </p:cNvSpPr>
            <p:nvPr/>
          </p:nvSpPr>
          <p:spPr bwMode="auto">
            <a:xfrm flipV="1">
              <a:off x="1899" y="1673"/>
              <a:ext cx="741" cy="1440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9017" name="Line 73"/>
            <p:cNvSpPr>
              <a:spLocks noChangeShapeType="1"/>
            </p:cNvSpPr>
            <p:nvPr/>
          </p:nvSpPr>
          <p:spPr bwMode="auto">
            <a:xfrm>
              <a:off x="2763" y="1687"/>
              <a:ext cx="672" cy="576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</p:grpSp>
      <p:grpSp>
        <p:nvGrpSpPr>
          <p:cNvPr id="339025" name="Group 81"/>
          <p:cNvGrpSpPr>
            <a:grpSpLocks/>
          </p:cNvGrpSpPr>
          <p:nvPr/>
        </p:nvGrpSpPr>
        <p:grpSpPr bwMode="auto">
          <a:xfrm>
            <a:off x="3014663" y="3173413"/>
            <a:ext cx="5768975" cy="1746250"/>
            <a:chOff x="1899" y="1999"/>
            <a:chExt cx="3634" cy="1100"/>
          </a:xfrm>
        </p:grpSpPr>
        <p:sp>
          <p:nvSpPr>
            <p:cNvPr id="338973" name="Text Box 29"/>
            <p:cNvSpPr txBox="1">
              <a:spLocks noChangeArrowheads="1"/>
            </p:cNvSpPr>
            <p:nvPr/>
          </p:nvSpPr>
          <p:spPr bwMode="auto">
            <a:xfrm>
              <a:off x="4826" y="1999"/>
              <a:ext cx="70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solidFill>
                    <a:srgbClr val="0099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crowd</a:t>
              </a:r>
            </a:p>
          </p:txBody>
        </p:sp>
        <p:sp>
          <p:nvSpPr>
            <p:cNvPr id="339018" name="Line 74"/>
            <p:cNvSpPr>
              <a:spLocks noChangeShapeType="1"/>
            </p:cNvSpPr>
            <p:nvPr/>
          </p:nvSpPr>
          <p:spPr bwMode="auto">
            <a:xfrm flipV="1">
              <a:off x="1899" y="2071"/>
              <a:ext cx="727" cy="1028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9019" name="Line 75"/>
            <p:cNvSpPr>
              <a:spLocks noChangeShapeType="1"/>
            </p:cNvSpPr>
            <p:nvPr/>
          </p:nvSpPr>
          <p:spPr bwMode="auto">
            <a:xfrm>
              <a:off x="2735" y="2112"/>
              <a:ext cx="713" cy="151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</p:grpSp>
      <p:grpSp>
        <p:nvGrpSpPr>
          <p:cNvPr id="339026" name="Group 82"/>
          <p:cNvGrpSpPr>
            <a:grpSpLocks/>
          </p:cNvGrpSpPr>
          <p:nvPr/>
        </p:nvGrpSpPr>
        <p:grpSpPr bwMode="auto">
          <a:xfrm>
            <a:off x="3036888" y="3595688"/>
            <a:ext cx="5762625" cy="1325562"/>
            <a:chOff x="1913" y="2265"/>
            <a:chExt cx="3630" cy="835"/>
          </a:xfrm>
        </p:grpSpPr>
        <p:sp>
          <p:nvSpPr>
            <p:cNvPr id="338974" name="Text Box 30"/>
            <p:cNvSpPr txBox="1">
              <a:spLocks noChangeArrowheads="1"/>
            </p:cNvSpPr>
            <p:nvPr/>
          </p:nvSpPr>
          <p:spPr bwMode="auto">
            <a:xfrm>
              <a:off x="4857" y="2412"/>
              <a:ext cx="6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solidFill>
                    <a:srgbClr val="0099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quick</a:t>
              </a:r>
            </a:p>
          </p:txBody>
        </p:sp>
        <p:sp>
          <p:nvSpPr>
            <p:cNvPr id="339020" name="Line 76"/>
            <p:cNvSpPr>
              <a:spLocks noChangeShapeType="1"/>
            </p:cNvSpPr>
            <p:nvPr/>
          </p:nvSpPr>
          <p:spPr bwMode="auto">
            <a:xfrm flipV="1">
              <a:off x="1913" y="2566"/>
              <a:ext cx="672" cy="534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9021" name="Line 77"/>
            <p:cNvSpPr>
              <a:spLocks noChangeShapeType="1"/>
            </p:cNvSpPr>
            <p:nvPr/>
          </p:nvSpPr>
          <p:spPr bwMode="auto">
            <a:xfrm flipV="1">
              <a:off x="2804" y="2265"/>
              <a:ext cx="644" cy="314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</p:grpSp>
      <p:grpSp>
        <p:nvGrpSpPr>
          <p:cNvPr id="339027" name="Group 83"/>
          <p:cNvGrpSpPr>
            <a:grpSpLocks/>
          </p:cNvGrpSpPr>
          <p:nvPr/>
        </p:nvGrpSpPr>
        <p:grpSpPr bwMode="auto">
          <a:xfrm>
            <a:off x="3059113" y="4398963"/>
            <a:ext cx="5681662" cy="546100"/>
            <a:chOff x="1927" y="2771"/>
            <a:chExt cx="3579" cy="344"/>
          </a:xfrm>
        </p:grpSpPr>
        <p:sp>
          <p:nvSpPr>
            <p:cNvPr id="338975" name="Text Box 31"/>
            <p:cNvSpPr txBox="1">
              <a:spLocks noChangeArrowheads="1"/>
            </p:cNvSpPr>
            <p:nvPr/>
          </p:nvSpPr>
          <p:spPr bwMode="auto">
            <a:xfrm>
              <a:off x="4895" y="2771"/>
              <a:ext cx="61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solidFill>
                    <a:srgbClr val="0099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cube</a:t>
              </a:r>
            </a:p>
          </p:txBody>
        </p:sp>
        <p:sp>
          <p:nvSpPr>
            <p:cNvPr id="338998" name="Line 54"/>
            <p:cNvSpPr>
              <a:spLocks noChangeShapeType="1"/>
            </p:cNvSpPr>
            <p:nvPr/>
          </p:nvSpPr>
          <p:spPr bwMode="auto">
            <a:xfrm>
              <a:off x="2736" y="3079"/>
              <a:ext cx="644" cy="0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9022" name="Line 78"/>
            <p:cNvSpPr>
              <a:spLocks noChangeShapeType="1"/>
            </p:cNvSpPr>
            <p:nvPr/>
          </p:nvSpPr>
          <p:spPr bwMode="auto">
            <a:xfrm>
              <a:off x="1927" y="3114"/>
              <a:ext cx="672" cy="1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</p:grpSp>
      <p:grpSp>
        <p:nvGrpSpPr>
          <p:cNvPr id="339028" name="Group 84"/>
          <p:cNvGrpSpPr>
            <a:grpSpLocks/>
          </p:cNvGrpSpPr>
          <p:nvPr/>
        </p:nvGrpSpPr>
        <p:grpSpPr bwMode="auto">
          <a:xfrm>
            <a:off x="3038475" y="3679825"/>
            <a:ext cx="4868863" cy="1255713"/>
            <a:chOff x="1914" y="2318"/>
            <a:chExt cx="3067" cy="791"/>
          </a:xfrm>
        </p:grpSpPr>
        <p:sp>
          <p:nvSpPr>
            <p:cNvPr id="338971" name="Text Box 27"/>
            <p:cNvSpPr txBox="1">
              <a:spLocks noChangeArrowheads="1"/>
            </p:cNvSpPr>
            <p:nvPr/>
          </p:nvSpPr>
          <p:spPr bwMode="auto">
            <a:xfrm>
              <a:off x="4048" y="2821"/>
              <a:ext cx="9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just">
                <a:spcBef>
                  <a:spcPct val="50000"/>
                </a:spcBef>
                <a:buClr>
                  <a:schemeClr val="accent2"/>
                </a:buClr>
                <a:buSzPct val="80000"/>
                <a:buFont typeface="Wingdings" pitchFamily="2" charset="2"/>
                <a:buNone/>
              </a:pPr>
              <a:r>
                <a:rPr lang="de-DE" altLang="de-DE" b="1">
                  <a:solidFill>
                    <a:srgbClr val="0099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Times New Roman" pitchFamily="18" charset="0"/>
                </a:rPr>
                <a:t>tune</a:t>
              </a:r>
            </a:p>
          </p:txBody>
        </p:sp>
        <p:sp>
          <p:nvSpPr>
            <p:cNvPr id="339012" name="Line 68"/>
            <p:cNvSpPr>
              <a:spLocks noChangeShapeType="1"/>
            </p:cNvSpPr>
            <p:nvPr/>
          </p:nvSpPr>
          <p:spPr bwMode="auto">
            <a:xfrm>
              <a:off x="1914" y="2318"/>
              <a:ext cx="686" cy="712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  <p:sp>
          <p:nvSpPr>
            <p:cNvPr id="339023" name="Line 79"/>
            <p:cNvSpPr>
              <a:spLocks noChangeShapeType="1"/>
            </p:cNvSpPr>
            <p:nvPr/>
          </p:nvSpPr>
          <p:spPr bwMode="auto">
            <a:xfrm>
              <a:off x="2723" y="3073"/>
              <a:ext cx="672" cy="1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89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8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89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8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90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9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90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90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9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90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9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90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390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9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390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9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390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390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9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a48e898fd38b4b2e0edbcf2306658f836aeb9"/>
</p:tagLst>
</file>

<file path=ppt/theme/theme1.xml><?xml version="1.0" encoding="utf-8"?>
<a:theme xmlns:a="http://schemas.openxmlformats.org/drawingml/2006/main" name="Transkription">
  <a:themeElements>
    <a:clrScheme name="">
      <a:dk1>
        <a:srgbClr val="000000"/>
      </a:dk1>
      <a:lt1>
        <a:srgbClr val="FFFFFF"/>
      </a:lt1>
      <a:dk2>
        <a:srgbClr val="660033"/>
      </a:dk2>
      <a:lt2>
        <a:srgbClr val="969696"/>
      </a:lt2>
      <a:accent1>
        <a:srgbClr val="FFFFFF"/>
      </a:accent1>
      <a:accent2>
        <a:srgbClr val="CC33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92D00"/>
      </a:accent6>
      <a:hlink>
        <a:srgbClr val="FF3300"/>
      </a:hlink>
      <a:folHlink>
        <a:srgbClr val="FF7C80"/>
      </a:folHlink>
    </a:clrScheme>
    <a:fontScheme name="Transkriptio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Transkription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nskription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nskription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Phonetik</Template>
  <TotalTime>0</TotalTime>
  <Words>218</Words>
  <Application>Microsoft Office PowerPoint</Application>
  <PresentationFormat>Bildschirmpräsentation (4:3)</PresentationFormat>
  <Paragraphs>176</Paragraphs>
  <Slides>12</Slides>
  <Notes>12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21" baseType="lpstr">
      <vt:lpstr>Times New Roman</vt:lpstr>
      <vt:lpstr>Tahoma</vt:lpstr>
      <vt:lpstr>Wingdings 2</vt:lpstr>
      <vt:lpstr>Wingdings 3</vt:lpstr>
      <vt:lpstr>Wingdings</vt:lpstr>
      <vt:lpstr>Arial</vt:lpstr>
      <vt:lpstr>SILSophia IPA93</vt:lpstr>
      <vt:lpstr>PhonSymbol</vt:lpstr>
      <vt:lpstr>Transkription</vt:lpstr>
      <vt:lpstr>Einführung in die  Phonetik und Phonologie</vt:lpstr>
      <vt:lpstr>Zusammenfassende Beschreibung</vt:lpstr>
      <vt:lpstr>Zusammenfassende Beschreibung</vt:lpstr>
      <vt:lpstr>Phonologische Struktur:  Konsonantenphoneme des Englischen</vt:lpstr>
      <vt:lpstr>Phonologische Struktur:  Konsonantenphoneme des Englischen</vt:lpstr>
      <vt:lpstr>Phonologische Struktur:  Konsonantenphoneme des Englischen</vt:lpstr>
      <vt:lpstr>Phonologische Struktur:  Konsonantenphoneme des Englischen</vt:lpstr>
      <vt:lpstr>Phonotaktische Strukturen</vt:lpstr>
      <vt:lpstr>Phonotaktische Strukturen</vt:lpstr>
      <vt:lpstr>Phonotaktische Strukturen</vt:lpstr>
      <vt:lpstr>Phonotaktische Strukturen</vt:lpstr>
      <vt:lpstr>Phonotaktische Strukturen</vt:lpstr>
    </vt:vector>
  </TitlesOfParts>
  <Company>Universität Bremen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Phonetik und Phonologie</dc:title>
  <dc:subject>Der Artikulationsprozess: Teil 2</dc:subject>
  <dc:creator>Karl Heinz Wagner</dc:creator>
  <cp:lastModifiedBy>Karl Heinz Wagner</cp:lastModifiedBy>
  <cp:revision>123</cp:revision>
  <dcterms:created xsi:type="dcterms:W3CDTF">1999-04-14T06:21:57Z</dcterms:created>
  <dcterms:modified xsi:type="dcterms:W3CDTF">2016-01-06T20:06:09Z</dcterms:modified>
</cp:coreProperties>
</file>