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49"/>
  </p:notesMasterIdLst>
  <p:handoutMasterIdLst>
    <p:handoutMasterId r:id="rId50"/>
  </p:handoutMasterIdLst>
  <p:sldIdLst>
    <p:sldId id="256" r:id="rId2"/>
    <p:sldId id="347" r:id="rId3"/>
    <p:sldId id="348" r:id="rId4"/>
    <p:sldId id="349" r:id="rId5"/>
    <p:sldId id="390" r:id="rId6"/>
    <p:sldId id="394" r:id="rId7"/>
    <p:sldId id="391" r:id="rId8"/>
    <p:sldId id="392" r:id="rId9"/>
    <p:sldId id="393" r:id="rId10"/>
    <p:sldId id="395" r:id="rId11"/>
    <p:sldId id="396" r:id="rId12"/>
    <p:sldId id="350" r:id="rId13"/>
    <p:sldId id="351" r:id="rId14"/>
    <p:sldId id="352" r:id="rId15"/>
    <p:sldId id="375" r:id="rId16"/>
    <p:sldId id="353" r:id="rId17"/>
    <p:sldId id="354" r:id="rId18"/>
    <p:sldId id="355" r:id="rId19"/>
    <p:sldId id="376" r:id="rId20"/>
    <p:sldId id="357" r:id="rId21"/>
    <p:sldId id="358" r:id="rId22"/>
    <p:sldId id="360" r:id="rId23"/>
    <p:sldId id="377" r:id="rId24"/>
    <p:sldId id="361" r:id="rId25"/>
    <p:sldId id="362" r:id="rId26"/>
    <p:sldId id="363" r:id="rId27"/>
    <p:sldId id="389" r:id="rId28"/>
    <p:sldId id="378" r:id="rId29"/>
    <p:sldId id="380" r:id="rId30"/>
    <p:sldId id="364" r:id="rId31"/>
    <p:sldId id="381" r:id="rId32"/>
    <p:sldId id="365" r:id="rId33"/>
    <p:sldId id="367" r:id="rId34"/>
    <p:sldId id="382" r:id="rId35"/>
    <p:sldId id="383" r:id="rId36"/>
    <p:sldId id="379" r:id="rId37"/>
    <p:sldId id="366" r:id="rId38"/>
    <p:sldId id="369" r:id="rId39"/>
    <p:sldId id="384" r:id="rId40"/>
    <p:sldId id="371" r:id="rId41"/>
    <p:sldId id="372" r:id="rId42"/>
    <p:sldId id="373" r:id="rId43"/>
    <p:sldId id="374" r:id="rId44"/>
    <p:sldId id="385" r:id="rId45"/>
    <p:sldId id="386" r:id="rId46"/>
    <p:sldId id="387" r:id="rId47"/>
    <p:sldId id="388" r:id="rId48"/>
  </p:sldIdLst>
  <p:sldSz cx="9144000" cy="6858000" type="screen4x3"/>
  <p:notesSz cx="6794500" cy="9906000"/>
  <p:custDataLst>
    <p:tags r:id="rId51"/>
  </p:custDataLst>
  <p:defaultTextStyle>
    <a:defPPr>
      <a:defRPr lang="en-US"/>
    </a:defPPr>
    <a:lvl1pPr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FFFEA8"/>
    <a:srgbClr val="FFFFCC"/>
    <a:srgbClr val="CC3300"/>
    <a:srgbClr val="FFCC99"/>
    <a:srgbClr val="0066FF"/>
    <a:srgbClr val="008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13" autoAdjust="0"/>
  </p:normalViewPr>
  <p:slideViewPr>
    <p:cSldViewPr>
      <p:cViewPr varScale="1">
        <p:scale>
          <a:sx n="127" d="100"/>
          <a:sy n="127" d="100"/>
        </p:scale>
        <p:origin x="1086"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018"/>
    </p:cViewPr>
  </p:sorterViewPr>
  <p:notesViewPr>
    <p:cSldViewPr>
      <p:cViewPr varScale="1">
        <p:scale>
          <a:sx n="50" d="100"/>
          <a:sy n="50" d="100"/>
        </p:scale>
        <p:origin x="-2076" y="-108"/>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48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650" tIns="45824" rIns="91650" bIns="45824" numCol="1" anchor="t" anchorCtr="0" compatLnSpc="1">
            <a:prstTxWarp prst="textNoShape">
              <a:avLst/>
            </a:prstTxWarp>
          </a:bodyPr>
          <a:lstStyle>
            <a:lvl1pPr algn="l" defTabSz="915988">
              <a:defRPr kumimoji="0" sz="1200">
                <a:effectLst/>
              </a:defRPr>
            </a:lvl1pPr>
          </a:lstStyle>
          <a:p>
            <a:r>
              <a:rPr lang="de-DE" altLang="de-DE"/>
              <a:t>Karl Heinz Wagner</a:t>
            </a:r>
          </a:p>
        </p:txBody>
      </p:sp>
      <p:sp>
        <p:nvSpPr>
          <p:cNvPr id="17411" name="Rectangle 3"/>
          <p:cNvSpPr>
            <a:spLocks noGrp="1" noChangeArrowheads="1"/>
          </p:cNvSpPr>
          <p:nvPr>
            <p:ph type="dt" sz="quarter" idx="1"/>
          </p:nvPr>
        </p:nvSpPr>
        <p:spPr bwMode="auto">
          <a:xfrm>
            <a:off x="3849688" y="0"/>
            <a:ext cx="29448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650" tIns="45824" rIns="91650" bIns="45824" numCol="1" anchor="t" anchorCtr="0" compatLnSpc="1">
            <a:prstTxWarp prst="textNoShape">
              <a:avLst/>
            </a:prstTxWarp>
          </a:bodyPr>
          <a:lstStyle>
            <a:lvl1pPr algn="r" defTabSz="915988">
              <a:defRPr kumimoji="0" sz="1200">
                <a:effectLst/>
              </a:defRPr>
            </a:lvl1pPr>
          </a:lstStyle>
          <a:p>
            <a:fld id="{C22EF28B-7F4A-4F2C-BAD9-89D2C9FF2737}" type="datetime4">
              <a:rPr lang="de-DE" altLang="de-DE"/>
              <a:pPr/>
              <a:t>16. November 2019</a:t>
            </a:fld>
            <a:endParaRPr lang="de-DE" altLang="de-DE"/>
          </a:p>
        </p:txBody>
      </p:sp>
      <p:sp>
        <p:nvSpPr>
          <p:cNvPr id="17412" name="Rectangle 4"/>
          <p:cNvSpPr>
            <a:spLocks noGrp="1" noChangeArrowheads="1"/>
          </p:cNvSpPr>
          <p:nvPr>
            <p:ph type="ftr" sz="quarter" idx="2"/>
          </p:nvPr>
        </p:nvSpPr>
        <p:spPr bwMode="auto">
          <a:xfrm>
            <a:off x="0" y="9412288"/>
            <a:ext cx="29448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650" tIns="45824" rIns="91650" bIns="45824" numCol="1" anchor="b" anchorCtr="0" compatLnSpc="1">
            <a:prstTxWarp prst="textNoShape">
              <a:avLst/>
            </a:prstTxWarp>
          </a:bodyPr>
          <a:lstStyle>
            <a:lvl1pPr algn="l" defTabSz="915988">
              <a:defRPr kumimoji="0" sz="1200">
                <a:effectLst/>
              </a:defRPr>
            </a:lvl1pPr>
          </a:lstStyle>
          <a:p>
            <a:r>
              <a:rPr lang="de-DE" altLang="de-DE"/>
              <a:t>Phonologie Phonembegriff</a:t>
            </a:r>
          </a:p>
        </p:txBody>
      </p:sp>
      <p:sp>
        <p:nvSpPr>
          <p:cNvPr id="17413" name="Rectangle 5"/>
          <p:cNvSpPr>
            <a:spLocks noGrp="1" noChangeArrowheads="1"/>
          </p:cNvSpPr>
          <p:nvPr>
            <p:ph type="sldNum" sz="quarter" idx="3"/>
          </p:nvPr>
        </p:nvSpPr>
        <p:spPr bwMode="auto">
          <a:xfrm>
            <a:off x="3849688" y="9412288"/>
            <a:ext cx="29448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650" tIns="45824" rIns="91650" bIns="45824" numCol="1" anchor="b" anchorCtr="0" compatLnSpc="1">
            <a:prstTxWarp prst="textNoShape">
              <a:avLst/>
            </a:prstTxWarp>
          </a:bodyPr>
          <a:lstStyle>
            <a:lvl1pPr algn="r" defTabSz="915988">
              <a:defRPr kumimoji="0" sz="1200">
                <a:effectLst/>
              </a:defRPr>
            </a:lvl1pPr>
          </a:lstStyle>
          <a:p>
            <a:fld id="{E2923F73-EE30-4D77-B6F2-BEE639FF0914}" type="slidenum">
              <a:rPr lang="de-DE" altLang="de-DE"/>
              <a:pPr/>
              <a:t>‹Nr.›</a:t>
            </a:fld>
            <a:endParaRPr lang="de-DE" altLang="de-DE"/>
          </a:p>
        </p:txBody>
      </p:sp>
    </p:spTree>
    <p:extLst>
      <p:ext uri="{BB962C8B-B14F-4D97-AF65-F5344CB8AC3E}">
        <p14:creationId xmlns:p14="http://schemas.microsoft.com/office/powerpoint/2010/main" val="3377783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1842" name="Rectangle 2"/>
          <p:cNvSpPr>
            <a:spLocks noGrp="1" noChangeArrowheads="1"/>
          </p:cNvSpPr>
          <p:nvPr>
            <p:ph type="hdr" sz="quarter"/>
          </p:nvPr>
        </p:nvSpPr>
        <p:spPr bwMode="auto">
          <a:xfrm>
            <a:off x="0"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ffectLst/>
              </a:defRPr>
            </a:lvl1pPr>
          </a:lstStyle>
          <a:p>
            <a:endParaRPr lang="de-DE" altLang="de-DE"/>
          </a:p>
        </p:txBody>
      </p:sp>
      <p:sp>
        <p:nvSpPr>
          <p:cNvPr id="291843" name="Rectangle 3"/>
          <p:cNvSpPr>
            <a:spLocks noGrp="1" noChangeArrowheads="1"/>
          </p:cNvSpPr>
          <p:nvPr>
            <p:ph type="dt" idx="1"/>
          </p:nvPr>
        </p:nvSpPr>
        <p:spPr bwMode="auto">
          <a:xfrm>
            <a:off x="3848100"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ffectLst/>
              </a:defRPr>
            </a:lvl1pPr>
          </a:lstStyle>
          <a:p>
            <a:endParaRPr lang="de-DE" altLang="de-DE"/>
          </a:p>
        </p:txBody>
      </p:sp>
      <p:sp>
        <p:nvSpPr>
          <p:cNvPr id="291844" name="Rectangle 4"/>
          <p:cNvSpPr>
            <a:spLocks noGrp="1" noRot="1" noChangeAspect="1" noChangeArrowheads="1" noTextEdit="1"/>
          </p:cNvSpPr>
          <p:nvPr>
            <p:ph type="sldImg" idx="2"/>
          </p:nvPr>
        </p:nvSpPr>
        <p:spPr bwMode="auto">
          <a:xfrm>
            <a:off x="920750" y="742950"/>
            <a:ext cx="4953000" cy="3714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1845" name="Rectangle 5"/>
          <p:cNvSpPr>
            <a:spLocks noGrp="1" noChangeArrowheads="1"/>
          </p:cNvSpPr>
          <p:nvPr>
            <p:ph type="body" sz="quarter" idx="3"/>
          </p:nvPr>
        </p:nvSpPr>
        <p:spPr bwMode="auto">
          <a:xfrm>
            <a:off x="679450" y="4705350"/>
            <a:ext cx="5435600"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291846" name="Rectangle 6"/>
          <p:cNvSpPr>
            <a:spLocks noGrp="1" noChangeArrowheads="1"/>
          </p:cNvSpPr>
          <p:nvPr>
            <p:ph type="ftr" sz="quarter" idx="4"/>
          </p:nvPr>
        </p:nvSpPr>
        <p:spPr bwMode="auto">
          <a:xfrm>
            <a:off x="0" y="9409113"/>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defRPr>
            </a:lvl1pPr>
          </a:lstStyle>
          <a:p>
            <a:endParaRPr lang="de-DE" altLang="de-DE"/>
          </a:p>
        </p:txBody>
      </p:sp>
      <p:sp>
        <p:nvSpPr>
          <p:cNvPr id="291847" name="Rectangle 7"/>
          <p:cNvSpPr>
            <a:spLocks noGrp="1" noChangeArrowheads="1"/>
          </p:cNvSpPr>
          <p:nvPr>
            <p:ph type="sldNum" sz="quarter" idx="5"/>
          </p:nvPr>
        </p:nvSpPr>
        <p:spPr bwMode="auto">
          <a:xfrm>
            <a:off x="3848100" y="9409113"/>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defRPr>
            </a:lvl1pPr>
          </a:lstStyle>
          <a:p>
            <a:fld id="{9949C6FF-2328-47C1-98A5-E6CB99466594}" type="slidenum">
              <a:rPr lang="de-DE" altLang="de-DE"/>
              <a:pPr/>
              <a:t>‹Nr.›</a:t>
            </a:fld>
            <a:endParaRPr lang="de-DE" altLang="de-DE"/>
          </a:p>
        </p:txBody>
      </p:sp>
    </p:spTree>
    <p:extLst>
      <p:ext uri="{BB962C8B-B14F-4D97-AF65-F5344CB8AC3E}">
        <p14:creationId xmlns:p14="http://schemas.microsoft.com/office/powerpoint/2010/main" val="26957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2CD07-FDF3-40C5-872F-5E3F0A75F93A}" type="slidenum">
              <a:rPr lang="de-DE" altLang="de-DE"/>
              <a:pPr/>
              <a:t>1</a:t>
            </a:fld>
            <a:endParaRPr lang="de-DE" altLang="de-DE"/>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1DF423-0AFF-4D3F-A9ED-A51AEE64D116}" type="slidenum">
              <a:rPr lang="de-DE" altLang="de-DE"/>
              <a:pPr/>
              <a:t>10</a:t>
            </a:fld>
            <a:endParaRPr lang="de-DE" altLang="de-DE"/>
          </a:p>
        </p:txBody>
      </p:sp>
      <p:sp>
        <p:nvSpPr>
          <p:cNvPr id="348162" name="Rectangle 2"/>
          <p:cNvSpPr>
            <a:spLocks noGrp="1" noRot="1" noChangeAspect="1" noChangeArrowheads="1" noTextEdit="1"/>
          </p:cNvSpPr>
          <p:nvPr>
            <p:ph type="sldImg"/>
          </p:nvPr>
        </p:nvSpPr>
        <p:spPr>
          <a:ln/>
        </p:spPr>
      </p:sp>
      <p:sp>
        <p:nvSpPr>
          <p:cNvPr id="3481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75739C-331D-4A30-80C6-8EC9BC77AF3E}" type="slidenum">
              <a:rPr lang="de-DE" altLang="de-DE"/>
              <a:pPr/>
              <a:t>11</a:t>
            </a:fld>
            <a:endParaRPr lang="de-DE" altLang="de-DE"/>
          </a:p>
        </p:txBody>
      </p:sp>
      <p:sp>
        <p:nvSpPr>
          <p:cNvPr id="347138" name="Rectangle 2"/>
          <p:cNvSpPr>
            <a:spLocks noGrp="1" noRot="1" noChangeAspect="1" noChangeArrowheads="1" noTextEdit="1"/>
          </p:cNvSpPr>
          <p:nvPr>
            <p:ph type="sldImg"/>
          </p:nvPr>
        </p:nvSpPr>
        <p:spPr>
          <a:ln/>
        </p:spPr>
      </p:sp>
      <p:sp>
        <p:nvSpPr>
          <p:cNvPr id="34713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FD79E-C724-4BD1-A76B-58C0F8F6B315}" type="slidenum">
              <a:rPr lang="de-DE" altLang="de-DE"/>
              <a:pPr/>
              <a:t>12</a:t>
            </a:fld>
            <a:endParaRPr lang="de-DE" altLang="de-DE"/>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C4CE7D-4F08-426C-A92D-C3D0EC8E91F0}" type="slidenum">
              <a:rPr lang="de-DE" altLang="de-DE"/>
              <a:pPr/>
              <a:t>13</a:t>
            </a:fld>
            <a:endParaRPr lang="de-DE" altLang="de-DE"/>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CC318E-42F9-41BD-9A9E-AAFB7A57ADA0}" type="slidenum">
              <a:rPr lang="de-DE" altLang="de-DE"/>
              <a:pPr/>
              <a:t>14</a:t>
            </a:fld>
            <a:endParaRPr lang="de-DE" altLang="de-DE"/>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105CC-25F7-4DAB-A7CD-CB5262828D18}" type="slidenum">
              <a:rPr lang="de-DE" altLang="de-DE"/>
              <a:pPr/>
              <a:t>15</a:t>
            </a:fld>
            <a:endParaRPr lang="de-DE" altLang="de-DE"/>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5985F2-09D3-4650-A1DB-AA3195FF978D}" type="slidenum">
              <a:rPr lang="de-DE" altLang="de-DE"/>
              <a:pPr/>
              <a:t>16</a:t>
            </a:fld>
            <a:endParaRPr lang="de-DE" altLang="de-DE"/>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CFB39-ABA3-43B7-A647-FBC68A0507A9}" type="slidenum">
              <a:rPr lang="de-DE" altLang="de-DE"/>
              <a:pPr/>
              <a:t>17</a:t>
            </a:fld>
            <a:endParaRPr lang="de-DE" altLang="de-DE"/>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B87251-F559-490C-BB66-2F595FA5AF4F}" type="slidenum">
              <a:rPr lang="de-DE" altLang="de-DE"/>
              <a:pPr/>
              <a:t>18</a:t>
            </a:fld>
            <a:endParaRPr lang="de-DE" altLang="de-DE"/>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BA1A9-425C-423E-BEED-924C2B9AD900}" type="slidenum">
              <a:rPr lang="de-DE" altLang="de-DE"/>
              <a:pPr/>
              <a:t>19</a:t>
            </a:fld>
            <a:endParaRPr lang="de-DE" altLang="de-DE"/>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636AE9-436A-4CBE-8806-06F5559C870C}" type="slidenum">
              <a:rPr lang="de-DE" altLang="de-DE"/>
              <a:pPr/>
              <a:t>2</a:t>
            </a:fld>
            <a:endParaRPr lang="de-DE" altLang="de-DE"/>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443AA9-5613-4982-B124-07294D86D98E}" type="slidenum">
              <a:rPr lang="de-DE" altLang="de-DE"/>
              <a:pPr/>
              <a:t>20</a:t>
            </a:fld>
            <a:endParaRPr lang="de-DE" altLang="de-DE"/>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D26C83-B685-431B-89FE-96EFB897C61B}" type="slidenum">
              <a:rPr lang="de-DE" altLang="de-DE"/>
              <a:pPr/>
              <a:t>21</a:t>
            </a:fld>
            <a:endParaRPr lang="de-DE" altLang="de-DE"/>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0F0D80-C935-4BE6-A76F-7C6B61181DF3}" type="slidenum">
              <a:rPr lang="de-DE" altLang="de-DE"/>
              <a:pPr/>
              <a:t>22</a:t>
            </a:fld>
            <a:endParaRPr lang="de-DE" altLang="de-DE"/>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D85F5-8F12-4D51-95F2-B0C0DC042ABB}" type="slidenum">
              <a:rPr lang="de-DE" altLang="de-DE"/>
              <a:pPr/>
              <a:t>23</a:t>
            </a:fld>
            <a:endParaRPr lang="de-DE" altLang="de-DE"/>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E0EC48-5C80-49C8-B847-FFDE88830B58}" type="slidenum">
              <a:rPr lang="de-DE" altLang="de-DE"/>
              <a:pPr/>
              <a:t>24</a:t>
            </a:fld>
            <a:endParaRPr lang="de-DE" altLang="de-DE"/>
          </a:p>
        </p:txBody>
      </p:sp>
      <p:sp>
        <p:nvSpPr>
          <p:cNvPr id="309250" name="Rectangle 2"/>
          <p:cNvSpPr>
            <a:spLocks noGrp="1" noRot="1" noChangeAspect="1" noChangeArrowheads="1" noTextEdit="1"/>
          </p:cNvSpPr>
          <p:nvPr>
            <p:ph type="sldImg"/>
          </p:nvPr>
        </p:nvSpPr>
        <p:spPr>
          <a:ln/>
        </p:spPr>
      </p:sp>
      <p:sp>
        <p:nvSpPr>
          <p:cNvPr id="30925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38CB9C-B1B5-4FC1-9DAB-9F4EAEE2DF70}" type="slidenum">
              <a:rPr lang="de-DE" altLang="de-DE"/>
              <a:pPr/>
              <a:t>25</a:t>
            </a:fld>
            <a:endParaRPr lang="de-DE" altLang="de-DE"/>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FC7D1D-336E-4F8D-B9A8-FFA9124FB700}" type="slidenum">
              <a:rPr lang="de-DE" altLang="de-DE"/>
              <a:pPr/>
              <a:t>26</a:t>
            </a:fld>
            <a:endParaRPr lang="de-DE" altLang="de-DE"/>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8542CB-2C2C-4DBB-98E0-35AAD2C9390E}" type="slidenum">
              <a:rPr lang="de-DE" altLang="de-DE"/>
              <a:pPr/>
              <a:t>27</a:t>
            </a:fld>
            <a:endParaRPr lang="de-DE" altLang="de-DE"/>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DBD4E7-58E7-4CB9-9193-1FDA977A7264}" type="slidenum">
              <a:rPr lang="de-DE" altLang="de-DE"/>
              <a:pPr/>
              <a:t>28</a:t>
            </a:fld>
            <a:endParaRPr lang="de-DE" altLang="de-DE"/>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409ABD-B014-4176-9B2D-C3DBD931A4B5}" type="slidenum">
              <a:rPr lang="de-DE" altLang="de-DE"/>
              <a:pPr/>
              <a:t>29</a:t>
            </a:fld>
            <a:endParaRPr lang="de-DE" altLang="de-DE"/>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D355E-1937-4D0A-B941-BC2AB16CFA4F}" type="slidenum">
              <a:rPr lang="de-DE" altLang="de-DE"/>
              <a:pPr/>
              <a:t>3</a:t>
            </a:fld>
            <a:endParaRPr lang="de-DE" altLang="de-DE"/>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DD7EA2-62B0-4BA5-8AE7-1957D338ED66}" type="slidenum">
              <a:rPr lang="de-DE" altLang="de-DE"/>
              <a:pPr/>
              <a:t>30</a:t>
            </a:fld>
            <a:endParaRPr lang="de-DE" altLang="de-DE"/>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62082D-7D0F-44B5-A8B2-BCA19DC89DA8}" type="slidenum">
              <a:rPr lang="de-DE" altLang="de-DE"/>
              <a:pPr/>
              <a:t>31</a:t>
            </a:fld>
            <a:endParaRPr lang="de-DE" altLang="de-DE"/>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3A8D3-4970-4BF4-9241-12AD614AE40A}" type="slidenum">
              <a:rPr lang="de-DE" altLang="de-DE"/>
              <a:pPr/>
              <a:t>32</a:t>
            </a:fld>
            <a:endParaRPr lang="de-DE" altLang="de-DE"/>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B95A10-2853-4793-A7E3-A48F624671DD}" type="slidenum">
              <a:rPr lang="de-DE" altLang="de-DE"/>
              <a:pPr/>
              <a:t>33</a:t>
            </a:fld>
            <a:endParaRPr lang="de-DE" altLang="de-DE"/>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3F32BD-CF9A-40C1-A952-0A8338BDB7FA}" type="slidenum">
              <a:rPr lang="de-DE" altLang="de-DE"/>
              <a:pPr/>
              <a:t>34</a:t>
            </a:fld>
            <a:endParaRPr lang="de-DE" altLang="de-DE"/>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D87118-59D0-425B-A7FB-E5FC45090906}" type="slidenum">
              <a:rPr lang="de-DE" altLang="de-DE"/>
              <a:pPr/>
              <a:t>35</a:t>
            </a:fld>
            <a:endParaRPr lang="de-DE" altLang="de-DE"/>
          </a:p>
        </p:txBody>
      </p:sp>
      <p:sp>
        <p:nvSpPr>
          <p:cNvPr id="320514" name="Rectangle 2"/>
          <p:cNvSpPr>
            <a:spLocks noGrp="1" noRot="1" noChangeAspect="1"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DA0D2-D034-42BD-A4C3-83A4F8986002}" type="slidenum">
              <a:rPr lang="de-DE" altLang="de-DE"/>
              <a:pPr/>
              <a:t>36</a:t>
            </a:fld>
            <a:endParaRPr lang="de-DE" altLang="de-DE"/>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C84E40-8CDA-46B3-AD07-D18D67D0ABFA}" type="slidenum">
              <a:rPr lang="de-DE" altLang="de-DE"/>
              <a:pPr/>
              <a:t>37</a:t>
            </a:fld>
            <a:endParaRPr lang="de-DE" altLang="de-DE"/>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E07489-6049-4310-93F0-A324FCB2F90E}" type="slidenum">
              <a:rPr lang="de-DE" altLang="de-DE"/>
              <a:pPr/>
              <a:t>38</a:t>
            </a:fld>
            <a:endParaRPr lang="de-DE" altLang="de-DE"/>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EF3489-C3A5-4765-9692-1CF6F615C7B0}" type="slidenum">
              <a:rPr lang="de-DE" altLang="de-DE"/>
              <a:pPr/>
              <a:t>39</a:t>
            </a:fld>
            <a:endParaRPr lang="de-DE" altLang="de-DE"/>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CDD28-6CDA-46CF-8DB5-AD681A65DEB1}" type="slidenum">
              <a:rPr lang="de-DE" altLang="de-DE"/>
              <a:pPr/>
              <a:t>4</a:t>
            </a:fld>
            <a:endParaRPr lang="de-DE" altLang="de-DE"/>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F2CEC6-7D1F-47F7-9F2A-1A1193C543D2}" type="slidenum">
              <a:rPr lang="de-DE" altLang="de-DE"/>
              <a:pPr/>
              <a:t>40</a:t>
            </a:fld>
            <a:endParaRPr lang="de-DE" altLang="de-DE"/>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927249-1C7C-418E-B0EF-5FF9BD90163F}" type="slidenum">
              <a:rPr lang="de-DE" altLang="de-DE"/>
              <a:pPr/>
              <a:t>41</a:t>
            </a:fld>
            <a:endParaRPr lang="de-DE" altLang="de-DE"/>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8521F4-3D31-4745-92A0-CD9A863D964A}" type="slidenum">
              <a:rPr lang="de-DE" altLang="de-DE"/>
              <a:pPr/>
              <a:t>42</a:t>
            </a:fld>
            <a:endParaRPr lang="de-DE" altLang="de-DE"/>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5D30FE-A252-46D1-8AE6-3B203104543C}" type="slidenum">
              <a:rPr lang="de-DE" altLang="de-DE"/>
              <a:pPr/>
              <a:t>43</a:t>
            </a:fld>
            <a:endParaRPr lang="de-DE" altLang="de-DE"/>
          </a:p>
        </p:txBody>
      </p:sp>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AA56B2-CCD8-4130-B957-AE03E5CD5715}" type="slidenum">
              <a:rPr lang="de-DE" altLang="de-DE"/>
              <a:pPr/>
              <a:t>44</a:t>
            </a:fld>
            <a:endParaRPr lang="de-DE" altLang="de-DE"/>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69EE98-695B-4496-8DF0-0545E593C8C1}" type="slidenum">
              <a:rPr lang="de-DE" altLang="de-DE"/>
              <a:pPr/>
              <a:t>45</a:t>
            </a:fld>
            <a:endParaRPr lang="de-DE" altLang="de-DE"/>
          </a:p>
        </p:txBody>
      </p:sp>
      <p:sp>
        <p:nvSpPr>
          <p:cNvPr id="330754" name="Rectangle 2"/>
          <p:cNvSpPr>
            <a:spLocks noGrp="1" noRot="1" noChangeAspect="1"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38FCD6-2553-45C0-90A3-384F9AEF4E0F}" type="slidenum">
              <a:rPr lang="de-DE" altLang="de-DE"/>
              <a:pPr/>
              <a:t>46</a:t>
            </a:fld>
            <a:endParaRPr lang="de-DE" altLang="de-DE"/>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A07FEA-BF87-4BE1-8195-2A7F76EF2D81}" type="slidenum">
              <a:rPr lang="de-DE" altLang="de-DE"/>
              <a:pPr/>
              <a:t>47</a:t>
            </a:fld>
            <a:endParaRPr lang="de-DE" altLang="de-DE"/>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de-DE" altLang="de-D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EA985C-01D8-4F33-AC86-4364850F51BA}" type="slidenum">
              <a:rPr lang="de-DE" altLang="de-DE"/>
              <a:pPr/>
              <a:t>5</a:t>
            </a:fld>
            <a:endParaRPr lang="de-DE" altLang="de-DE"/>
          </a:p>
        </p:txBody>
      </p:sp>
      <p:sp>
        <p:nvSpPr>
          <p:cNvPr id="334850" name="Rectangle 2"/>
          <p:cNvSpPr>
            <a:spLocks noGrp="1" noRot="1" noChangeAspect="1" noChangeArrowheads="1" noTextEdit="1"/>
          </p:cNvSpPr>
          <p:nvPr>
            <p:ph type="sldImg"/>
          </p:nvPr>
        </p:nvSpPr>
        <p:spPr>
          <a:xfrm>
            <a:off x="922338" y="741363"/>
            <a:ext cx="4954587" cy="3716337"/>
          </a:xfrm>
          <a:ln/>
        </p:spPr>
      </p:sp>
      <p:sp>
        <p:nvSpPr>
          <p:cNvPr id="334851" name="Rectangle 3"/>
          <p:cNvSpPr>
            <a:spLocks noGrp="1" noChangeArrowheads="1"/>
          </p:cNvSpPr>
          <p:nvPr>
            <p:ph type="body" idx="1"/>
          </p:nvPr>
        </p:nvSpPr>
        <p:spPr>
          <a:xfrm>
            <a:off x="906463" y="4705350"/>
            <a:ext cx="4981575" cy="4459288"/>
          </a:xfrm>
        </p:spPr>
        <p:txBody>
          <a:bodyP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F86551-65E1-448F-9CAE-4D95AA432503}" type="slidenum">
              <a:rPr lang="de-DE" altLang="de-DE"/>
              <a:pPr/>
              <a:t>6</a:t>
            </a:fld>
            <a:endParaRPr lang="de-DE" altLang="de-DE"/>
          </a:p>
        </p:txBody>
      </p:sp>
      <p:sp>
        <p:nvSpPr>
          <p:cNvPr id="343042" name="Rectangle 2"/>
          <p:cNvSpPr>
            <a:spLocks noGrp="1" noRot="1" noChangeAspect="1" noChangeArrowheads="1" noTextEdit="1"/>
          </p:cNvSpPr>
          <p:nvPr>
            <p:ph type="sldImg"/>
          </p:nvPr>
        </p:nvSpPr>
        <p:spPr>
          <a:xfrm>
            <a:off x="922338" y="741363"/>
            <a:ext cx="4954587" cy="3716337"/>
          </a:xfrm>
          <a:ln/>
        </p:spPr>
      </p:sp>
      <p:sp>
        <p:nvSpPr>
          <p:cNvPr id="343043" name="Rectangle 3"/>
          <p:cNvSpPr>
            <a:spLocks noGrp="1" noChangeArrowheads="1"/>
          </p:cNvSpPr>
          <p:nvPr>
            <p:ph type="body" idx="1"/>
          </p:nvPr>
        </p:nvSpPr>
        <p:spPr>
          <a:xfrm>
            <a:off x="906463" y="4705350"/>
            <a:ext cx="4981575" cy="4459288"/>
          </a:xfrm>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75E0A6-95C0-4399-BB7F-D7E96238A8BB}" type="slidenum">
              <a:rPr lang="de-DE" altLang="de-DE"/>
              <a:pPr/>
              <a:t>7</a:t>
            </a:fld>
            <a:endParaRPr lang="de-DE" altLang="de-DE"/>
          </a:p>
        </p:txBody>
      </p:sp>
      <p:sp>
        <p:nvSpPr>
          <p:cNvPr id="336898" name="Rectangle 2"/>
          <p:cNvSpPr>
            <a:spLocks noGrp="1" noRot="1" noChangeAspect="1" noChangeArrowheads="1" noTextEdit="1"/>
          </p:cNvSpPr>
          <p:nvPr>
            <p:ph type="sldImg"/>
          </p:nvPr>
        </p:nvSpPr>
        <p:spPr>
          <a:xfrm>
            <a:off x="922338" y="741363"/>
            <a:ext cx="4954587" cy="3716337"/>
          </a:xfrm>
          <a:ln/>
        </p:spPr>
      </p:sp>
      <p:sp>
        <p:nvSpPr>
          <p:cNvPr id="336899" name="Rectangle 3"/>
          <p:cNvSpPr>
            <a:spLocks noGrp="1" noChangeArrowheads="1"/>
          </p:cNvSpPr>
          <p:nvPr>
            <p:ph type="body" idx="1"/>
          </p:nvPr>
        </p:nvSpPr>
        <p:spPr>
          <a:xfrm>
            <a:off x="906463" y="4705350"/>
            <a:ext cx="4981575" cy="4459288"/>
          </a:xfrm>
        </p:spPr>
        <p:txBody>
          <a:body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5405E1-EC0D-402D-B4AF-E86D433D57D2}" type="slidenum">
              <a:rPr lang="de-DE" altLang="de-DE"/>
              <a:pPr/>
              <a:t>8</a:t>
            </a:fld>
            <a:endParaRPr lang="de-DE" altLang="de-DE"/>
          </a:p>
        </p:txBody>
      </p:sp>
      <p:sp>
        <p:nvSpPr>
          <p:cNvPr id="338946" name="Rectangle 2"/>
          <p:cNvSpPr>
            <a:spLocks noGrp="1" noRot="1" noChangeAspect="1" noChangeArrowheads="1" noTextEdit="1"/>
          </p:cNvSpPr>
          <p:nvPr>
            <p:ph type="sldImg"/>
          </p:nvPr>
        </p:nvSpPr>
        <p:spPr>
          <a:xfrm>
            <a:off x="922338" y="741363"/>
            <a:ext cx="4954587" cy="3716337"/>
          </a:xfrm>
          <a:ln/>
        </p:spPr>
      </p:sp>
      <p:sp>
        <p:nvSpPr>
          <p:cNvPr id="338947" name="Rectangle 3"/>
          <p:cNvSpPr>
            <a:spLocks noGrp="1" noChangeArrowheads="1"/>
          </p:cNvSpPr>
          <p:nvPr>
            <p:ph type="body" idx="1"/>
          </p:nvPr>
        </p:nvSpPr>
        <p:spPr>
          <a:xfrm>
            <a:off x="906463" y="4705350"/>
            <a:ext cx="4981575" cy="4459288"/>
          </a:xfrm>
        </p:spPr>
        <p:txBody>
          <a:bodyP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073A7E-BDBD-436E-9294-ADEBB9ECB3A1}" type="slidenum">
              <a:rPr lang="de-DE" altLang="de-DE"/>
              <a:pPr/>
              <a:t>9</a:t>
            </a:fld>
            <a:endParaRPr lang="de-DE" altLang="de-DE"/>
          </a:p>
        </p:txBody>
      </p:sp>
      <p:sp>
        <p:nvSpPr>
          <p:cNvPr id="340994" name="Rectangle 2"/>
          <p:cNvSpPr>
            <a:spLocks noGrp="1" noRot="1" noChangeAspect="1" noChangeArrowheads="1" noTextEdit="1"/>
          </p:cNvSpPr>
          <p:nvPr>
            <p:ph type="sldImg"/>
          </p:nvPr>
        </p:nvSpPr>
        <p:spPr>
          <a:xfrm>
            <a:off x="922338" y="741363"/>
            <a:ext cx="4954587" cy="3716337"/>
          </a:xfrm>
          <a:ln/>
        </p:spPr>
      </p:sp>
      <p:sp>
        <p:nvSpPr>
          <p:cNvPr id="340995" name="Rectangle 3"/>
          <p:cNvSpPr>
            <a:spLocks noGrp="1" noChangeArrowheads="1"/>
          </p:cNvSpPr>
          <p:nvPr>
            <p:ph type="body" idx="1"/>
          </p:nvPr>
        </p:nvSpPr>
        <p:spPr>
          <a:xfrm>
            <a:off x="906463" y="4705350"/>
            <a:ext cx="4981575" cy="4459288"/>
          </a:xfrm>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288770"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a:t>Hier klicken, um Master-Titelformat zu bearbeiten.</a:t>
            </a:r>
          </a:p>
        </p:txBody>
      </p:sp>
      <p:sp>
        <p:nvSpPr>
          <p:cNvPr id="288771"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a:t>Hier klicken, um Master-Untertitelformat zu bearbeiten.</a:t>
            </a:r>
          </a:p>
        </p:txBody>
      </p:sp>
      <p:sp>
        <p:nvSpPr>
          <p:cNvPr id="288772" name="Rectangle 4"/>
          <p:cNvSpPr>
            <a:spLocks noGrp="1" noChangeArrowheads="1"/>
          </p:cNvSpPr>
          <p:nvPr>
            <p:ph type="dt" sz="quarter" idx="2"/>
          </p:nvPr>
        </p:nvSpPr>
        <p:spPr/>
        <p:txBody>
          <a:bodyPr/>
          <a:lstStyle>
            <a:lvl1pPr>
              <a:defRPr/>
            </a:lvl1pPr>
          </a:lstStyle>
          <a:p>
            <a:endParaRPr lang="de-DE" altLang="de-DE"/>
          </a:p>
        </p:txBody>
      </p:sp>
      <p:sp>
        <p:nvSpPr>
          <p:cNvPr id="288773" name="Rectangle 5"/>
          <p:cNvSpPr>
            <a:spLocks noGrp="1" noChangeArrowheads="1"/>
          </p:cNvSpPr>
          <p:nvPr>
            <p:ph type="ftr" sz="quarter" idx="3"/>
          </p:nvPr>
        </p:nvSpPr>
        <p:spPr bwMode="auto">
          <a:xfrm>
            <a:off x="3124200" y="6172200"/>
            <a:ext cx="2895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a:effectLst/>
              </a:defRPr>
            </a:lvl1pPr>
          </a:lstStyle>
          <a:p>
            <a:endParaRPr lang="de-DE" altLang="de-DE"/>
          </a:p>
        </p:txBody>
      </p:sp>
      <p:sp>
        <p:nvSpPr>
          <p:cNvPr id="288774" name="Rectangle 6"/>
          <p:cNvSpPr>
            <a:spLocks noGrp="1" noChangeArrowheads="1"/>
          </p:cNvSpPr>
          <p:nvPr>
            <p:ph type="sldNum" sz="quarter" idx="4"/>
          </p:nvPr>
        </p:nvSpPr>
        <p:spPr/>
        <p:txBody>
          <a:bodyPr/>
          <a:lstStyle>
            <a:lvl1pPr>
              <a:defRPr/>
            </a:lvl1pPr>
          </a:lstStyle>
          <a:p>
            <a:endParaRPr lang="de-DE" alt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21241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982070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250825" y="765175"/>
            <a:ext cx="8642350" cy="987425"/>
          </a:xfrm>
        </p:spPr>
        <p:txBody>
          <a:bodyPr/>
          <a:lstStyle/>
          <a:p>
            <a:r>
              <a:rPr lang="de-DE"/>
              <a:t>Titelmasterformat durch Klicken bearbeiten</a:t>
            </a:r>
          </a:p>
        </p:txBody>
      </p:sp>
      <p:sp>
        <p:nvSpPr>
          <p:cNvPr id="3" name="Tabellenplatzhalter 2"/>
          <p:cNvSpPr>
            <a:spLocks noGrp="1"/>
          </p:cNvSpPr>
          <p:nvPr>
            <p:ph type="tbl" idx="1"/>
          </p:nvPr>
        </p:nvSpPr>
        <p:spPr>
          <a:xfrm>
            <a:off x="250825" y="1752600"/>
            <a:ext cx="8664575" cy="4343400"/>
          </a:xfrm>
        </p:spPr>
        <p:txBody>
          <a:bodyPr/>
          <a:lstStyle/>
          <a:p>
            <a:endParaRPr lang="de-DE"/>
          </a:p>
        </p:txBody>
      </p:sp>
      <p:sp>
        <p:nvSpPr>
          <p:cNvPr id="4" name="Datumsplatzhalter 3"/>
          <p:cNvSpPr>
            <a:spLocks noGrp="1"/>
          </p:cNvSpPr>
          <p:nvPr>
            <p:ph type="dt" sz="half" idx="10"/>
          </p:nvPr>
        </p:nvSpPr>
        <p:spPr>
          <a:xfrm>
            <a:off x="685800" y="6172200"/>
            <a:ext cx="1905000" cy="457200"/>
          </a:xfrm>
        </p:spPr>
        <p:txBody>
          <a:bodyPr/>
          <a:lstStyle>
            <a:lvl1pPr>
              <a:defRPr/>
            </a:lvl1pPr>
          </a:lstStyle>
          <a:p>
            <a:endParaRPr lang="de-DE" altLang="de-DE"/>
          </a:p>
        </p:txBody>
      </p:sp>
      <p:sp>
        <p:nvSpPr>
          <p:cNvPr id="5" name="Foliennummernplatzhalter 4"/>
          <p:cNvSpPr>
            <a:spLocks noGrp="1"/>
          </p:cNvSpPr>
          <p:nvPr>
            <p:ph type="sldNum" sz="quarter" idx="11"/>
          </p:nvPr>
        </p:nvSpPr>
        <p:spPr>
          <a:xfrm>
            <a:off x="6553200" y="6172200"/>
            <a:ext cx="1905000" cy="457200"/>
          </a:xfrm>
        </p:spPr>
        <p:txBody>
          <a:bodyPr/>
          <a:lstStyle>
            <a:lvl1pPr>
              <a:defRPr/>
            </a:lvl1pPr>
          </a:lstStyle>
          <a:p>
            <a:endParaRPr lang="de-DE" altLang="de-DE"/>
          </a:p>
        </p:txBody>
      </p:sp>
    </p:spTree>
    <p:extLst>
      <p:ext uri="{BB962C8B-B14F-4D97-AF65-F5344CB8AC3E}">
        <p14:creationId xmlns:p14="http://schemas.microsoft.com/office/powerpoint/2010/main" val="39502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140518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34404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92163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ltLang="de-DE"/>
          </a:p>
        </p:txBody>
      </p:sp>
      <p:sp>
        <p:nvSpPr>
          <p:cNvPr id="8" name="Foliennummernplatzhalter 7"/>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834592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ltLang="de-DE"/>
          </a:p>
        </p:txBody>
      </p:sp>
      <p:sp>
        <p:nvSpPr>
          <p:cNvPr id="4" name="Foliennummernplatzhalter 3"/>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34840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ltLang="de-DE"/>
          </a:p>
        </p:txBody>
      </p:sp>
      <p:sp>
        <p:nvSpPr>
          <p:cNvPr id="3" name="Foliennummernplatzhalter 2"/>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92713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4257542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63513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a:t>Hier klicken, um Master-Titelformat zu bearbeiten.</a:t>
            </a:r>
          </a:p>
        </p:txBody>
      </p:sp>
      <p:sp>
        <p:nvSpPr>
          <p:cNvPr id="287747"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a:t>Hier klicken, um Master-Textformat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287748"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a:effectLst/>
              </a:defRPr>
            </a:lvl1pPr>
          </a:lstStyle>
          <a:p>
            <a:endParaRPr lang="de-DE" altLang="de-DE"/>
          </a:p>
        </p:txBody>
      </p:sp>
      <p:sp>
        <p:nvSpPr>
          <p:cNvPr id="287749"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a:effectLst/>
              </a:defRPr>
            </a:lvl1pPr>
          </a:lstStyle>
          <a:p>
            <a:endParaRPr lang="de-DE" altLang="de-DE"/>
          </a:p>
        </p:txBody>
      </p:sp>
      <p:pic>
        <p:nvPicPr>
          <p:cNvPr id="287750" name="Picture 6" descr="phonologi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extLst>
            <a:ext uri="{909E8E84-426E-40DD-AFC4-6F175D3DCCD1}">
              <a14:hiddenFill xmlns:a14="http://schemas.microsoft.com/office/drawing/2010/main">
                <a:solidFill>
                  <a:srgbClr val="FFFFFF"/>
                </a:solidFill>
              </a14:hiddenFill>
            </a:ext>
          </a:extLst>
        </p:spPr>
      </p:pic>
      <p:pic>
        <p:nvPicPr>
          <p:cNvPr id="287751" name="Picture 7" descr="khw"/>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extLst>
            <a:ext uri="{909E8E84-426E-40DD-AFC4-6F175D3DCCD1}">
              <a14:hiddenFill xmlns:a14="http://schemas.microsoft.com/office/drawing/2010/main">
                <a:solidFill>
                  <a:srgbClr val="FFFFFF"/>
                </a:solidFill>
              </a14:hiddenFill>
            </a:ext>
          </a:extLst>
        </p:spPr>
      </p:pic>
      <p:sp>
        <p:nvSpPr>
          <p:cNvPr id="287752"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7747">
                                            <p:txEl>
                                              <p:pRg st="0" end="0"/>
                                            </p:txEl>
                                          </p:spTgt>
                                        </p:tgtEl>
                                        <p:attrNameLst>
                                          <p:attrName>style.visibility</p:attrName>
                                        </p:attrNameLst>
                                      </p:cBhvr>
                                      <p:to>
                                        <p:strVal val="visible"/>
                                      </p:to>
                                    </p:set>
                                    <p:animEffect transition="in" filter="wipe(left)">
                                      <p:cBhvr>
                                        <p:cTn id="7" dur="500"/>
                                        <p:tgtEl>
                                          <p:spTgt spid="287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7747">
                                            <p:txEl>
                                              <p:pRg st="1" end="1"/>
                                            </p:txEl>
                                          </p:spTgt>
                                        </p:tgtEl>
                                        <p:attrNameLst>
                                          <p:attrName>style.visibility</p:attrName>
                                        </p:attrNameLst>
                                      </p:cBhvr>
                                      <p:to>
                                        <p:strVal val="visible"/>
                                      </p:to>
                                    </p:set>
                                    <p:animEffect transition="in" filter="wipe(left)">
                                      <p:cBhvr>
                                        <p:cTn id="12" dur="500"/>
                                        <p:tgtEl>
                                          <p:spTgt spid="287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7747">
                                            <p:txEl>
                                              <p:pRg st="2" end="2"/>
                                            </p:txEl>
                                          </p:spTgt>
                                        </p:tgtEl>
                                        <p:attrNameLst>
                                          <p:attrName>style.visibility</p:attrName>
                                        </p:attrNameLst>
                                      </p:cBhvr>
                                      <p:to>
                                        <p:strVal val="visible"/>
                                      </p:to>
                                    </p:set>
                                    <p:animEffect transition="in" filter="wipe(left)">
                                      <p:cBhvr>
                                        <p:cTn id="17" dur="500"/>
                                        <p:tgtEl>
                                          <p:spTgt spid="2877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7747">
                                            <p:txEl>
                                              <p:pRg st="3" end="3"/>
                                            </p:txEl>
                                          </p:spTgt>
                                        </p:tgtEl>
                                        <p:attrNameLst>
                                          <p:attrName>style.visibility</p:attrName>
                                        </p:attrNameLst>
                                      </p:cBhvr>
                                      <p:to>
                                        <p:strVal val="visible"/>
                                      </p:to>
                                    </p:set>
                                    <p:animEffect transition="in" filter="wipe(left)">
                                      <p:cBhvr>
                                        <p:cTn id="22" dur="500"/>
                                        <p:tgtEl>
                                          <p:spTgt spid="287747">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287747">
                                            <p:txEl>
                                              <p:pRg st="4" end="4"/>
                                            </p:txEl>
                                          </p:spTgt>
                                        </p:tgtEl>
                                        <p:attrNameLst>
                                          <p:attrName>style.visibility</p:attrName>
                                        </p:attrNameLst>
                                      </p:cBhvr>
                                      <p:to>
                                        <p:strVal val="visible"/>
                                      </p:to>
                                    </p:set>
                                    <p:animEffect transition="in" filter="wipe(left)">
                                      <p:cBhvr>
                                        <p:cTn id="25" dur="500"/>
                                        <p:tgtEl>
                                          <p:spTgt spid="287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287747"/>
                        </p:tgtEl>
                        <p:attrNameLst>
                          <p:attrName>style.visibility</p:attrName>
                        </p:attrNameLst>
                      </p:cBhvr>
                      <p:to>
                        <p:strVal val="visible"/>
                      </p:to>
                    </p:set>
                    <p:animEffect transition="in" filter="wipe(left)">
                      <p:cBhvr>
                        <p:cTn dur="500"/>
                        <p:tgtEl>
                          <p:spTgt spid="287747"/>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287747"/>
                        </p:tgtEl>
                        <p:attrNameLst>
                          <p:attrName>style.visibility</p:attrName>
                        </p:attrNameLst>
                      </p:cBhvr>
                      <p:to>
                        <p:strVal val="visible"/>
                      </p:to>
                    </p:set>
                    <p:animEffect transition="in" filter="wipe(left)">
                      <p:cBhvr>
                        <p:cTn dur="500"/>
                        <p:tgtEl>
                          <p:spTgt spid="287747"/>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287747"/>
                        </p:tgtEl>
                        <p:attrNameLst>
                          <p:attrName>style.visibility</p:attrName>
                        </p:attrNameLst>
                      </p:cBhvr>
                      <p:to>
                        <p:strVal val="visible"/>
                      </p:to>
                    </p:set>
                    <p:animEffect transition="in" filter="wipe(left)">
                      <p:cBhvr>
                        <p:cTn dur="500"/>
                        <p:tgtEl>
                          <p:spTgt spid="287747"/>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287747"/>
                        </p:tgtEl>
                        <p:attrNameLst>
                          <p:attrName>style.visibility</p:attrName>
                        </p:attrNameLst>
                      </p:cBhvr>
                      <p:to>
                        <p:strVal val="visible"/>
                      </p:to>
                    </p:set>
                    <p:animEffect transition="in" filter="wipe(left)">
                      <p:cBhvr>
                        <p:cTn dur="500"/>
                        <p:tgtEl>
                          <p:spTgt spid="287747"/>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87747"/>
                        </p:tgtEl>
                        <p:attrNameLst>
                          <p:attrName>style.visibility</p:attrName>
                        </p:attrNameLst>
                      </p:cBhvr>
                      <p:to>
                        <p:strVal val="visible"/>
                      </p:to>
                    </p:set>
                    <p:animEffect transition="in" filter="wipe(left)">
                      <p:cBhvr>
                        <p:cTn dur="500"/>
                        <p:tgtEl>
                          <p:spTgt spid="287747"/>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audio" Target="../media/audio6.wav"/><Relationship Id="rId3" Type="http://schemas.openxmlformats.org/officeDocument/2006/relationships/audio" Target="../media/audio1.wav"/><Relationship Id="rId7" Type="http://schemas.openxmlformats.org/officeDocument/2006/relationships/audio" Target="../media/audio5.wav"/><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audio" Target="../media/audio4.wav"/><Relationship Id="rId5" Type="http://schemas.openxmlformats.org/officeDocument/2006/relationships/audio" Target="../media/audio3.wav"/><Relationship Id="rId10" Type="http://schemas.openxmlformats.org/officeDocument/2006/relationships/audio" Target="../media/audio8.wav"/><Relationship Id="rId4" Type="http://schemas.openxmlformats.org/officeDocument/2006/relationships/audio" Target="../media/audio2.wav"/><Relationship Id="rId9" Type="http://schemas.openxmlformats.org/officeDocument/2006/relationships/audio" Target="../media/audio7.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noFill/>
          <a:ln/>
        </p:spPr>
        <p:txBody>
          <a:bodyPr/>
          <a:lstStyle/>
          <a:p>
            <a:r>
              <a:rPr lang="de-DE" altLang="de-DE"/>
              <a:t>Einführung in die </a:t>
            </a:r>
            <a:br>
              <a:rPr lang="de-DE" altLang="de-DE"/>
            </a:br>
            <a:r>
              <a:rPr lang="de-DE" altLang="de-DE"/>
              <a:t>Phonetik und Phonologie</a:t>
            </a:r>
          </a:p>
        </p:txBody>
      </p:sp>
      <p:sp>
        <p:nvSpPr>
          <p:cNvPr id="4099" name="Rectangle 3"/>
          <p:cNvSpPr>
            <a:spLocks noGrp="1" noChangeArrowheads="1"/>
          </p:cNvSpPr>
          <p:nvPr>
            <p:ph type="subTitle" idx="1"/>
          </p:nvPr>
        </p:nvSpPr>
        <p:spPr>
          <a:noFill/>
          <a:ln/>
        </p:spPr>
        <p:txBody>
          <a:bodyPr/>
          <a:lstStyle/>
          <a:p>
            <a:r>
              <a:rPr lang="de-DE" altLang="de-DE"/>
              <a:t>Phonologie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de-DE" altLang="de-DE">
                <a:cs typeface="Times New Roman" pitchFamily="18" charset="0"/>
              </a:rPr>
              <a:t>Phonem als Bündel distinktiver Merkmale</a:t>
            </a:r>
          </a:p>
        </p:txBody>
      </p:sp>
      <p:sp>
        <p:nvSpPr>
          <p:cNvPr id="345091" name="Rectangle 3"/>
          <p:cNvSpPr>
            <a:spLocks noGrp="1" noChangeArrowheads="1"/>
          </p:cNvSpPr>
          <p:nvPr>
            <p:ph type="body" idx="1"/>
          </p:nvPr>
        </p:nvSpPr>
        <p:spPr/>
        <p:txBody>
          <a:bodyPr/>
          <a:lstStyle/>
          <a:p>
            <a:r>
              <a:rPr lang="de-DE" altLang="de-DE">
                <a:cs typeface="Times New Roman" pitchFamily="18" charset="0"/>
              </a:rPr>
              <a:t>In modernen phonologischen Ansätzen ist nicht mehr das Phonem die kleinste Einheit, sondern das distinktive Merkmal.</a:t>
            </a:r>
          </a:p>
          <a:p>
            <a:r>
              <a:rPr lang="de-DE" altLang="de-DE">
                <a:cs typeface="Times New Roman" pitchFamily="18" charset="0"/>
              </a:rPr>
              <a:t>Phoneme können dann definiert werden als Mengen distinktiver Merkmale. </a:t>
            </a:r>
          </a:p>
          <a:p>
            <a:r>
              <a:rPr lang="de-DE" altLang="de-DE">
                <a:cs typeface="Times New Roman" pitchFamily="18" charset="0"/>
              </a:rPr>
              <a:t>Damit können phonologische Prozesse genereller formuliert werden.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r>
              <a:rPr lang="de-DE" altLang="de-DE"/>
              <a:t>Distinktive Merkmale</a:t>
            </a:r>
          </a:p>
        </p:txBody>
      </p:sp>
      <p:grpSp>
        <p:nvGrpSpPr>
          <p:cNvPr id="346115" name="Group 3"/>
          <p:cNvGrpSpPr>
            <a:grpSpLocks/>
          </p:cNvGrpSpPr>
          <p:nvPr/>
        </p:nvGrpSpPr>
        <p:grpSpPr bwMode="auto">
          <a:xfrm>
            <a:off x="2525713" y="1635125"/>
            <a:ext cx="4678362" cy="4625975"/>
            <a:chOff x="28" y="0"/>
            <a:chExt cx="1299" cy="5994"/>
          </a:xfrm>
        </p:grpSpPr>
        <p:sp>
          <p:nvSpPr>
            <p:cNvPr id="346116" name="Rectangle 4"/>
            <p:cNvSpPr>
              <a:spLocks noChangeArrowheads="1"/>
            </p:cNvSpPr>
            <p:nvPr/>
          </p:nvSpPr>
          <p:spPr bwMode="auto">
            <a:xfrm>
              <a:off x="28" y="0"/>
              <a:ext cx="659"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 </a:t>
              </a:r>
            </a:p>
            <a:p>
              <a:pPr algn="l"/>
              <a:endParaRPr lang="de-DE" altLang="de-DE" sz="1800">
                <a:effectLst/>
                <a:latin typeface="Tahoma" pitchFamily="34" charset="0"/>
                <a:cs typeface="Arial" charset="0"/>
              </a:endParaRPr>
            </a:p>
          </p:txBody>
        </p:sp>
        <p:sp>
          <p:nvSpPr>
            <p:cNvPr id="346117" name="Rectangle 5"/>
            <p:cNvSpPr>
              <a:spLocks noChangeArrowheads="1"/>
            </p:cNvSpPr>
            <p:nvPr/>
          </p:nvSpPr>
          <p:spPr bwMode="auto">
            <a:xfrm>
              <a:off x="687" y="0"/>
              <a:ext cx="160"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s</a:t>
              </a:r>
            </a:p>
            <a:p>
              <a:pPr algn="l"/>
              <a:endParaRPr lang="de-DE" altLang="de-DE" sz="1800">
                <a:effectLst/>
                <a:latin typeface="Tahoma" pitchFamily="34" charset="0"/>
                <a:cs typeface="Arial" charset="0"/>
              </a:endParaRPr>
            </a:p>
          </p:txBody>
        </p:sp>
        <p:sp>
          <p:nvSpPr>
            <p:cNvPr id="346118" name="Rectangle 6"/>
            <p:cNvSpPr>
              <a:spLocks noChangeArrowheads="1"/>
            </p:cNvSpPr>
            <p:nvPr/>
          </p:nvSpPr>
          <p:spPr bwMode="auto">
            <a:xfrm>
              <a:off x="847" y="0"/>
              <a:ext cx="160"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p</a:t>
              </a:r>
            </a:p>
            <a:p>
              <a:pPr algn="l"/>
              <a:endParaRPr lang="de-DE" altLang="de-DE" sz="1800">
                <a:effectLst/>
                <a:latin typeface="Tahoma" pitchFamily="34" charset="0"/>
                <a:cs typeface="Arial" charset="0"/>
              </a:endParaRPr>
            </a:p>
          </p:txBody>
        </p:sp>
        <p:sp>
          <p:nvSpPr>
            <p:cNvPr id="346119" name="Rectangle 7"/>
            <p:cNvSpPr>
              <a:spLocks noChangeArrowheads="1"/>
            </p:cNvSpPr>
            <p:nvPr/>
          </p:nvSpPr>
          <p:spPr bwMode="auto">
            <a:xfrm>
              <a:off x="1007" y="0"/>
              <a:ext cx="160"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i</a:t>
              </a:r>
            </a:p>
            <a:p>
              <a:pPr algn="l"/>
              <a:endParaRPr lang="de-DE" altLang="de-DE" sz="1800">
                <a:effectLst/>
                <a:latin typeface="Tahoma" pitchFamily="34" charset="0"/>
                <a:cs typeface="Arial" charset="0"/>
              </a:endParaRPr>
            </a:p>
          </p:txBody>
        </p:sp>
        <p:sp>
          <p:nvSpPr>
            <p:cNvPr id="346120" name="Rectangle 8"/>
            <p:cNvSpPr>
              <a:spLocks noChangeArrowheads="1"/>
            </p:cNvSpPr>
            <p:nvPr/>
          </p:nvSpPr>
          <p:spPr bwMode="auto">
            <a:xfrm>
              <a:off x="1167" y="0"/>
              <a:ext cx="160"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n</a:t>
              </a:r>
            </a:p>
            <a:p>
              <a:pPr algn="l"/>
              <a:endParaRPr lang="de-DE" altLang="de-DE" sz="1800">
                <a:effectLst/>
                <a:latin typeface="Tahoma" pitchFamily="34" charset="0"/>
                <a:cs typeface="Arial" charset="0"/>
              </a:endParaRPr>
            </a:p>
          </p:txBody>
        </p:sp>
        <p:sp>
          <p:nvSpPr>
            <p:cNvPr id="346121" name="Rectangle 9"/>
            <p:cNvSpPr>
              <a:spLocks noChangeArrowheads="1"/>
            </p:cNvSpPr>
            <p:nvPr/>
          </p:nvSpPr>
          <p:spPr bwMode="auto">
            <a:xfrm>
              <a:off x="28" y="384"/>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silbisch</a:t>
              </a:r>
            </a:p>
            <a:p>
              <a:pPr algn="l"/>
              <a:endParaRPr lang="de-DE" altLang="de-DE" sz="1800">
                <a:effectLst/>
                <a:latin typeface="Tahoma" pitchFamily="34" charset="0"/>
                <a:cs typeface="Arial" charset="0"/>
              </a:endParaRPr>
            </a:p>
          </p:txBody>
        </p:sp>
        <p:sp>
          <p:nvSpPr>
            <p:cNvPr id="346122" name="Rectangle 10"/>
            <p:cNvSpPr>
              <a:spLocks noChangeArrowheads="1"/>
            </p:cNvSpPr>
            <p:nvPr/>
          </p:nvSpPr>
          <p:spPr bwMode="auto">
            <a:xfrm>
              <a:off x="687" y="38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3" name="Rectangle 11"/>
            <p:cNvSpPr>
              <a:spLocks noChangeArrowheads="1"/>
            </p:cNvSpPr>
            <p:nvPr/>
          </p:nvSpPr>
          <p:spPr bwMode="auto">
            <a:xfrm>
              <a:off x="847" y="38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4" name="Rectangle 12"/>
            <p:cNvSpPr>
              <a:spLocks noChangeArrowheads="1"/>
            </p:cNvSpPr>
            <p:nvPr/>
          </p:nvSpPr>
          <p:spPr bwMode="auto">
            <a:xfrm>
              <a:off x="1007" y="38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5" name="Rectangle 13"/>
            <p:cNvSpPr>
              <a:spLocks noChangeArrowheads="1"/>
            </p:cNvSpPr>
            <p:nvPr/>
          </p:nvSpPr>
          <p:spPr bwMode="auto">
            <a:xfrm>
              <a:off x="1167" y="38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6" name="Rectangle 14"/>
            <p:cNvSpPr>
              <a:spLocks noChangeArrowheads="1"/>
            </p:cNvSpPr>
            <p:nvPr/>
          </p:nvSpPr>
          <p:spPr bwMode="auto">
            <a:xfrm>
              <a:off x="28" y="758"/>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sonorant</a:t>
              </a:r>
            </a:p>
            <a:p>
              <a:pPr algn="l"/>
              <a:endParaRPr lang="de-DE" altLang="de-DE" sz="1800">
                <a:effectLst/>
                <a:latin typeface="Tahoma" pitchFamily="34" charset="0"/>
                <a:cs typeface="Arial" charset="0"/>
              </a:endParaRPr>
            </a:p>
          </p:txBody>
        </p:sp>
        <p:sp>
          <p:nvSpPr>
            <p:cNvPr id="346127" name="Rectangle 15"/>
            <p:cNvSpPr>
              <a:spLocks noChangeArrowheads="1"/>
            </p:cNvSpPr>
            <p:nvPr/>
          </p:nvSpPr>
          <p:spPr bwMode="auto">
            <a:xfrm>
              <a:off x="687" y="75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8" name="Rectangle 16"/>
            <p:cNvSpPr>
              <a:spLocks noChangeArrowheads="1"/>
            </p:cNvSpPr>
            <p:nvPr/>
          </p:nvSpPr>
          <p:spPr bwMode="auto">
            <a:xfrm>
              <a:off x="847" y="75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29" name="Rectangle 17"/>
            <p:cNvSpPr>
              <a:spLocks noChangeArrowheads="1"/>
            </p:cNvSpPr>
            <p:nvPr/>
          </p:nvSpPr>
          <p:spPr bwMode="auto">
            <a:xfrm>
              <a:off x="1007" y="75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0" name="Rectangle 18"/>
            <p:cNvSpPr>
              <a:spLocks noChangeArrowheads="1"/>
            </p:cNvSpPr>
            <p:nvPr/>
          </p:nvSpPr>
          <p:spPr bwMode="auto">
            <a:xfrm>
              <a:off x="1167" y="75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1" name="Rectangle 19"/>
            <p:cNvSpPr>
              <a:spLocks noChangeArrowheads="1"/>
            </p:cNvSpPr>
            <p:nvPr/>
          </p:nvSpPr>
          <p:spPr bwMode="auto">
            <a:xfrm>
              <a:off x="28" y="1132"/>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konsonantisch</a:t>
              </a:r>
            </a:p>
            <a:p>
              <a:pPr algn="l"/>
              <a:endParaRPr lang="de-DE" altLang="de-DE" sz="1800">
                <a:effectLst/>
                <a:latin typeface="Tahoma" pitchFamily="34" charset="0"/>
                <a:cs typeface="Arial" charset="0"/>
              </a:endParaRPr>
            </a:p>
          </p:txBody>
        </p:sp>
        <p:sp>
          <p:nvSpPr>
            <p:cNvPr id="346132" name="Rectangle 20"/>
            <p:cNvSpPr>
              <a:spLocks noChangeArrowheads="1"/>
            </p:cNvSpPr>
            <p:nvPr/>
          </p:nvSpPr>
          <p:spPr bwMode="auto">
            <a:xfrm>
              <a:off x="687" y="113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3" name="Rectangle 21"/>
            <p:cNvSpPr>
              <a:spLocks noChangeArrowheads="1"/>
            </p:cNvSpPr>
            <p:nvPr/>
          </p:nvSpPr>
          <p:spPr bwMode="auto">
            <a:xfrm>
              <a:off x="847" y="113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4" name="Rectangle 22"/>
            <p:cNvSpPr>
              <a:spLocks noChangeArrowheads="1"/>
            </p:cNvSpPr>
            <p:nvPr/>
          </p:nvSpPr>
          <p:spPr bwMode="auto">
            <a:xfrm>
              <a:off x="1007" y="113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5" name="Rectangle 23"/>
            <p:cNvSpPr>
              <a:spLocks noChangeArrowheads="1"/>
            </p:cNvSpPr>
            <p:nvPr/>
          </p:nvSpPr>
          <p:spPr bwMode="auto">
            <a:xfrm>
              <a:off x="1167" y="113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6" name="Rectangle 24"/>
            <p:cNvSpPr>
              <a:spLocks noChangeArrowheads="1"/>
            </p:cNvSpPr>
            <p:nvPr/>
          </p:nvSpPr>
          <p:spPr bwMode="auto">
            <a:xfrm>
              <a:off x="28" y="1506"/>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koronal</a:t>
              </a:r>
            </a:p>
            <a:p>
              <a:pPr algn="l"/>
              <a:endParaRPr lang="de-DE" altLang="de-DE" sz="1800">
                <a:effectLst/>
                <a:latin typeface="Tahoma" pitchFamily="34" charset="0"/>
                <a:cs typeface="Arial" charset="0"/>
              </a:endParaRPr>
            </a:p>
          </p:txBody>
        </p:sp>
        <p:sp>
          <p:nvSpPr>
            <p:cNvPr id="346137" name="Rectangle 25"/>
            <p:cNvSpPr>
              <a:spLocks noChangeArrowheads="1"/>
            </p:cNvSpPr>
            <p:nvPr/>
          </p:nvSpPr>
          <p:spPr bwMode="auto">
            <a:xfrm>
              <a:off x="687" y="150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8" name="Rectangle 26"/>
            <p:cNvSpPr>
              <a:spLocks noChangeArrowheads="1"/>
            </p:cNvSpPr>
            <p:nvPr/>
          </p:nvSpPr>
          <p:spPr bwMode="auto">
            <a:xfrm>
              <a:off x="847" y="150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39" name="Rectangle 27"/>
            <p:cNvSpPr>
              <a:spLocks noChangeArrowheads="1"/>
            </p:cNvSpPr>
            <p:nvPr/>
          </p:nvSpPr>
          <p:spPr bwMode="auto">
            <a:xfrm>
              <a:off x="1007" y="150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0" name="Rectangle 28"/>
            <p:cNvSpPr>
              <a:spLocks noChangeArrowheads="1"/>
            </p:cNvSpPr>
            <p:nvPr/>
          </p:nvSpPr>
          <p:spPr bwMode="auto">
            <a:xfrm>
              <a:off x="1167" y="150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1" name="Rectangle 29"/>
            <p:cNvSpPr>
              <a:spLocks noChangeArrowheads="1"/>
            </p:cNvSpPr>
            <p:nvPr/>
          </p:nvSpPr>
          <p:spPr bwMode="auto">
            <a:xfrm>
              <a:off x="28" y="1880"/>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anterior</a:t>
              </a:r>
            </a:p>
            <a:p>
              <a:pPr algn="l"/>
              <a:endParaRPr lang="de-DE" altLang="de-DE" sz="1800">
                <a:effectLst/>
                <a:latin typeface="Tahoma" pitchFamily="34" charset="0"/>
                <a:cs typeface="Arial" charset="0"/>
              </a:endParaRPr>
            </a:p>
          </p:txBody>
        </p:sp>
        <p:sp>
          <p:nvSpPr>
            <p:cNvPr id="346142" name="Rectangle 30"/>
            <p:cNvSpPr>
              <a:spLocks noChangeArrowheads="1"/>
            </p:cNvSpPr>
            <p:nvPr/>
          </p:nvSpPr>
          <p:spPr bwMode="auto">
            <a:xfrm>
              <a:off x="687" y="188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3" name="Rectangle 31"/>
            <p:cNvSpPr>
              <a:spLocks noChangeArrowheads="1"/>
            </p:cNvSpPr>
            <p:nvPr/>
          </p:nvSpPr>
          <p:spPr bwMode="auto">
            <a:xfrm>
              <a:off x="847" y="188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4" name="Rectangle 32"/>
            <p:cNvSpPr>
              <a:spLocks noChangeArrowheads="1"/>
            </p:cNvSpPr>
            <p:nvPr/>
          </p:nvSpPr>
          <p:spPr bwMode="auto">
            <a:xfrm>
              <a:off x="1007" y="188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5" name="Rectangle 33"/>
            <p:cNvSpPr>
              <a:spLocks noChangeArrowheads="1"/>
            </p:cNvSpPr>
            <p:nvPr/>
          </p:nvSpPr>
          <p:spPr bwMode="auto">
            <a:xfrm>
              <a:off x="1167" y="188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6" name="Rectangle 34"/>
            <p:cNvSpPr>
              <a:spLocks noChangeArrowheads="1"/>
            </p:cNvSpPr>
            <p:nvPr/>
          </p:nvSpPr>
          <p:spPr bwMode="auto">
            <a:xfrm>
              <a:off x="28" y="2254"/>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hoch</a:t>
              </a:r>
            </a:p>
            <a:p>
              <a:pPr algn="l"/>
              <a:endParaRPr lang="de-DE" altLang="de-DE" sz="1800">
                <a:effectLst/>
                <a:latin typeface="Tahoma" pitchFamily="34" charset="0"/>
                <a:cs typeface="Arial" charset="0"/>
              </a:endParaRPr>
            </a:p>
          </p:txBody>
        </p:sp>
        <p:sp>
          <p:nvSpPr>
            <p:cNvPr id="346147" name="Rectangle 35"/>
            <p:cNvSpPr>
              <a:spLocks noChangeArrowheads="1"/>
            </p:cNvSpPr>
            <p:nvPr/>
          </p:nvSpPr>
          <p:spPr bwMode="auto">
            <a:xfrm>
              <a:off x="687" y="225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8" name="Rectangle 36"/>
            <p:cNvSpPr>
              <a:spLocks noChangeArrowheads="1"/>
            </p:cNvSpPr>
            <p:nvPr/>
          </p:nvSpPr>
          <p:spPr bwMode="auto">
            <a:xfrm>
              <a:off x="847" y="225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49" name="Rectangle 37"/>
            <p:cNvSpPr>
              <a:spLocks noChangeArrowheads="1"/>
            </p:cNvSpPr>
            <p:nvPr/>
          </p:nvSpPr>
          <p:spPr bwMode="auto">
            <a:xfrm>
              <a:off x="1007" y="225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0" name="Rectangle 38"/>
            <p:cNvSpPr>
              <a:spLocks noChangeArrowheads="1"/>
            </p:cNvSpPr>
            <p:nvPr/>
          </p:nvSpPr>
          <p:spPr bwMode="auto">
            <a:xfrm>
              <a:off x="1167" y="225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1" name="Rectangle 39"/>
            <p:cNvSpPr>
              <a:spLocks noChangeArrowheads="1"/>
            </p:cNvSpPr>
            <p:nvPr/>
          </p:nvSpPr>
          <p:spPr bwMode="auto">
            <a:xfrm>
              <a:off x="28" y="2628"/>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niedrig</a:t>
              </a:r>
            </a:p>
            <a:p>
              <a:pPr algn="l"/>
              <a:endParaRPr lang="de-DE" altLang="de-DE" sz="1800">
                <a:effectLst/>
                <a:latin typeface="Tahoma" pitchFamily="34" charset="0"/>
                <a:cs typeface="Arial" charset="0"/>
              </a:endParaRPr>
            </a:p>
          </p:txBody>
        </p:sp>
        <p:sp>
          <p:nvSpPr>
            <p:cNvPr id="346152" name="Rectangle 40"/>
            <p:cNvSpPr>
              <a:spLocks noChangeArrowheads="1"/>
            </p:cNvSpPr>
            <p:nvPr/>
          </p:nvSpPr>
          <p:spPr bwMode="auto">
            <a:xfrm>
              <a:off x="687" y="262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3" name="Rectangle 41"/>
            <p:cNvSpPr>
              <a:spLocks noChangeArrowheads="1"/>
            </p:cNvSpPr>
            <p:nvPr/>
          </p:nvSpPr>
          <p:spPr bwMode="auto">
            <a:xfrm>
              <a:off x="847" y="262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4" name="Rectangle 42"/>
            <p:cNvSpPr>
              <a:spLocks noChangeArrowheads="1"/>
            </p:cNvSpPr>
            <p:nvPr/>
          </p:nvSpPr>
          <p:spPr bwMode="auto">
            <a:xfrm>
              <a:off x="1007" y="262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5" name="Rectangle 43"/>
            <p:cNvSpPr>
              <a:spLocks noChangeArrowheads="1"/>
            </p:cNvSpPr>
            <p:nvPr/>
          </p:nvSpPr>
          <p:spPr bwMode="auto">
            <a:xfrm>
              <a:off x="1167" y="262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6" name="Rectangle 44"/>
            <p:cNvSpPr>
              <a:spLocks noChangeArrowheads="1"/>
            </p:cNvSpPr>
            <p:nvPr/>
          </p:nvSpPr>
          <p:spPr bwMode="auto">
            <a:xfrm>
              <a:off x="28" y="3002"/>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hinten</a:t>
              </a:r>
            </a:p>
            <a:p>
              <a:pPr algn="l"/>
              <a:endParaRPr lang="de-DE" altLang="de-DE" sz="1800">
                <a:effectLst/>
                <a:latin typeface="Tahoma" pitchFamily="34" charset="0"/>
                <a:cs typeface="Arial" charset="0"/>
              </a:endParaRPr>
            </a:p>
          </p:txBody>
        </p:sp>
        <p:sp>
          <p:nvSpPr>
            <p:cNvPr id="346157" name="Rectangle 45"/>
            <p:cNvSpPr>
              <a:spLocks noChangeArrowheads="1"/>
            </p:cNvSpPr>
            <p:nvPr/>
          </p:nvSpPr>
          <p:spPr bwMode="auto">
            <a:xfrm>
              <a:off x="687" y="300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8" name="Rectangle 46"/>
            <p:cNvSpPr>
              <a:spLocks noChangeArrowheads="1"/>
            </p:cNvSpPr>
            <p:nvPr/>
          </p:nvSpPr>
          <p:spPr bwMode="auto">
            <a:xfrm>
              <a:off x="847" y="300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59" name="Rectangle 47"/>
            <p:cNvSpPr>
              <a:spLocks noChangeArrowheads="1"/>
            </p:cNvSpPr>
            <p:nvPr/>
          </p:nvSpPr>
          <p:spPr bwMode="auto">
            <a:xfrm>
              <a:off x="1007" y="300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0" name="Rectangle 48"/>
            <p:cNvSpPr>
              <a:spLocks noChangeArrowheads="1"/>
            </p:cNvSpPr>
            <p:nvPr/>
          </p:nvSpPr>
          <p:spPr bwMode="auto">
            <a:xfrm>
              <a:off x="1167" y="300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1" name="Rectangle 49"/>
            <p:cNvSpPr>
              <a:spLocks noChangeArrowheads="1"/>
            </p:cNvSpPr>
            <p:nvPr/>
          </p:nvSpPr>
          <p:spPr bwMode="auto">
            <a:xfrm>
              <a:off x="28" y="3376"/>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nasal</a:t>
              </a:r>
            </a:p>
            <a:p>
              <a:pPr algn="l"/>
              <a:endParaRPr lang="de-DE" altLang="de-DE" sz="1800">
                <a:effectLst/>
                <a:latin typeface="Tahoma" pitchFamily="34" charset="0"/>
                <a:cs typeface="Arial" charset="0"/>
              </a:endParaRPr>
            </a:p>
          </p:txBody>
        </p:sp>
        <p:sp>
          <p:nvSpPr>
            <p:cNvPr id="346162" name="Rectangle 50"/>
            <p:cNvSpPr>
              <a:spLocks noChangeArrowheads="1"/>
            </p:cNvSpPr>
            <p:nvPr/>
          </p:nvSpPr>
          <p:spPr bwMode="auto">
            <a:xfrm>
              <a:off x="687" y="337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3" name="Rectangle 51"/>
            <p:cNvSpPr>
              <a:spLocks noChangeArrowheads="1"/>
            </p:cNvSpPr>
            <p:nvPr/>
          </p:nvSpPr>
          <p:spPr bwMode="auto">
            <a:xfrm>
              <a:off x="847" y="337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4" name="Rectangle 52"/>
            <p:cNvSpPr>
              <a:spLocks noChangeArrowheads="1"/>
            </p:cNvSpPr>
            <p:nvPr/>
          </p:nvSpPr>
          <p:spPr bwMode="auto">
            <a:xfrm>
              <a:off x="1007" y="337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5" name="Rectangle 53"/>
            <p:cNvSpPr>
              <a:spLocks noChangeArrowheads="1"/>
            </p:cNvSpPr>
            <p:nvPr/>
          </p:nvSpPr>
          <p:spPr bwMode="auto">
            <a:xfrm>
              <a:off x="1167" y="337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6" name="Rectangle 54"/>
            <p:cNvSpPr>
              <a:spLocks noChangeArrowheads="1"/>
            </p:cNvSpPr>
            <p:nvPr/>
          </p:nvSpPr>
          <p:spPr bwMode="auto">
            <a:xfrm>
              <a:off x="28" y="3750"/>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lateral</a:t>
              </a:r>
            </a:p>
            <a:p>
              <a:pPr algn="l"/>
              <a:endParaRPr lang="de-DE" altLang="de-DE" sz="1800">
                <a:effectLst/>
                <a:latin typeface="Tahoma" pitchFamily="34" charset="0"/>
                <a:cs typeface="Arial" charset="0"/>
              </a:endParaRPr>
            </a:p>
          </p:txBody>
        </p:sp>
        <p:sp>
          <p:nvSpPr>
            <p:cNvPr id="346167" name="Rectangle 55"/>
            <p:cNvSpPr>
              <a:spLocks noChangeArrowheads="1"/>
            </p:cNvSpPr>
            <p:nvPr/>
          </p:nvSpPr>
          <p:spPr bwMode="auto">
            <a:xfrm>
              <a:off x="687" y="375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8" name="Rectangle 56"/>
            <p:cNvSpPr>
              <a:spLocks noChangeArrowheads="1"/>
            </p:cNvSpPr>
            <p:nvPr/>
          </p:nvSpPr>
          <p:spPr bwMode="auto">
            <a:xfrm>
              <a:off x="847" y="375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69" name="Rectangle 57"/>
            <p:cNvSpPr>
              <a:spLocks noChangeArrowheads="1"/>
            </p:cNvSpPr>
            <p:nvPr/>
          </p:nvSpPr>
          <p:spPr bwMode="auto">
            <a:xfrm>
              <a:off x="1007" y="375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0" name="Rectangle 58"/>
            <p:cNvSpPr>
              <a:spLocks noChangeArrowheads="1"/>
            </p:cNvSpPr>
            <p:nvPr/>
          </p:nvSpPr>
          <p:spPr bwMode="auto">
            <a:xfrm>
              <a:off x="1167" y="375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1" name="Rectangle 59"/>
            <p:cNvSpPr>
              <a:spLocks noChangeArrowheads="1"/>
            </p:cNvSpPr>
            <p:nvPr/>
          </p:nvSpPr>
          <p:spPr bwMode="auto">
            <a:xfrm>
              <a:off x="28" y="4124"/>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rund</a:t>
              </a:r>
            </a:p>
            <a:p>
              <a:pPr algn="l"/>
              <a:endParaRPr lang="de-DE" altLang="de-DE" sz="1800">
                <a:effectLst/>
                <a:latin typeface="Tahoma" pitchFamily="34" charset="0"/>
                <a:cs typeface="Arial" charset="0"/>
              </a:endParaRPr>
            </a:p>
          </p:txBody>
        </p:sp>
        <p:sp>
          <p:nvSpPr>
            <p:cNvPr id="346172" name="Rectangle 60"/>
            <p:cNvSpPr>
              <a:spLocks noChangeArrowheads="1"/>
            </p:cNvSpPr>
            <p:nvPr/>
          </p:nvSpPr>
          <p:spPr bwMode="auto">
            <a:xfrm>
              <a:off x="687" y="412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3" name="Rectangle 61"/>
            <p:cNvSpPr>
              <a:spLocks noChangeArrowheads="1"/>
            </p:cNvSpPr>
            <p:nvPr/>
          </p:nvSpPr>
          <p:spPr bwMode="auto">
            <a:xfrm>
              <a:off x="847" y="412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4" name="Rectangle 62"/>
            <p:cNvSpPr>
              <a:spLocks noChangeArrowheads="1"/>
            </p:cNvSpPr>
            <p:nvPr/>
          </p:nvSpPr>
          <p:spPr bwMode="auto">
            <a:xfrm>
              <a:off x="1007" y="412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5" name="Rectangle 63"/>
            <p:cNvSpPr>
              <a:spLocks noChangeArrowheads="1"/>
            </p:cNvSpPr>
            <p:nvPr/>
          </p:nvSpPr>
          <p:spPr bwMode="auto">
            <a:xfrm>
              <a:off x="1167" y="4124"/>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6" name="Rectangle 64"/>
            <p:cNvSpPr>
              <a:spLocks noChangeArrowheads="1"/>
            </p:cNvSpPr>
            <p:nvPr/>
          </p:nvSpPr>
          <p:spPr bwMode="auto">
            <a:xfrm>
              <a:off x="28" y="4498"/>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okklusiv</a:t>
              </a:r>
            </a:p>
            <a:p>
              <a:pPr algn="l"/>
              <a:endParaRPr lang="de-DE" altLang="de-DE" sz="1800">
                <a:effectLst/>
                <a:latin typeface="Tahoma" pitchFamily="34" charset="0"/>
                <a:cs typeface="Arial" charset="0"/>
              </a:endParaRPr>
            </a:p>
          </p:txBody>
        </p:sp>
        <p:sp>
          <p:nvSpPr>
            <p:cNvPr id="346177" name="Rectangle 65"/>
            <p:cNvSpPr>
              <a:spLocks noChangeArrowheads="1"/>
            </p:cNvSpPr>
            <p:nvPr/>
          </p:nvSpPr>
          <p:spPr bwMode="auto">
            <a:xfrm>
              <a:off x="687" y="449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8" name="Rectangle 66"/>
            <p:cNvSpPr>
              <a:spLocks noChangeArrowheads="1"/>
            </p:cNvSpPr>
            <p:nvPr/>
          </p:nvSpPr>
          <p:spPr bwMode="auto">
            <a:xfrm>
              <a:off x="847" y="449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79" name="Rectangle 67"/>
            <p:cNvSpPr>
              <a:spLocks noChangeArrowheads="1"/>
            </p:cNvSpPr>
            <p:nvPr/>
          </p:nvSpPr>
          <p:spPr bwMode="auto">
            <a:xfrm>
              <a:off x="1007" y="449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0" name="Rectangle 68"/>
            <p:cNvSpPr>
              <a:spLocks noChangeArrowheads="1"/>
            </p:cNvSpPr>
            <p:nvPr/>
          </p:nvSpPr>
          <p:spPr bwMode="auto">
            <a:xfrm>
              <a:off x="1167" y="4498"/>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1" name="Rectangle 69"/>
            <p:cNvSpPr>
              <a:spLocks noChangeArrowheads="1"/>
            </p:cNvSpPr>
            <p:nvPr/>
          </p:nvSpPr>
          <p:spPr bwMode="auto">
            <a:xfrm>
              <a:off x="28" y="4872"/>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fortis</a:t>
              </a:r>
            </a:p>
            <a:p>
              <a:pPr algn="l"/>
              <a:endParaRPr lang="de-DE" altLang="de-DE" sz="1800">
                <a:effectLst/>
                <a:latin typeface="Tahoma" pitchFamily="34" charset="0"/>
                <a:cs typeface="Arial" charset="0"/>
              </a:endParaRPr>
            </a:p>
          </p:txBody>
        </p:sp>
        <p:sp>
          <p:nvSpPr>
            <p:cNvPr id="346182" name="Rectangle 70"/>
            <p:cNvSpPr>
              <a:spLocks noChangeArrowheads="1"/>
            </p:cNvSpPr>
            <p:nvPr/>
          </p:nvSpPr>
          <p:spPr bwMode="auto">
            <a:xfrm>
              <a:off x="687" y="487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3" name="Rectangle 71"/>
            <p:cNvSpPr>
              <a:spLocks noChangeArrowheads="1"/>
            </p:cNvSpPr>
            <p:nvPr/>
          </p:nvSpPr>
          <p:spPr bwMode="auto">
            <a:xfrm>
              <a:off x="847" y="487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4" name="Rectangle 72"/>
            <p:cNvSpPr>
              <a:spLocks noChangeArrowheads="1"/>
            </p:cNvSpPr>
            <p:nvPr/>
          </p:nvSpPr>
          <p:spPr bwMode="auto">
            <a:xfrm>
              <a:off x="1007" y="487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5" name="Rectangle 73"/>
            <p:cNvSpPr>
              <a:spLocks noChangeArrowheads="1"/>
            </p:cNvSpPr>
            <p:nvPr/>
          </p:nvSpPr>
          <p:spPr bwMode="auto">
            <a:xfrm>
              <a:off x="1167" y="4872"/>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6" name="Rectangle 74"/>
            <p:cNvSpPr>
              <a:spLocks noChangeArrowheads="1"/>
            </p:cNvSpPr>
            <p:nvPr/>
          </p:nvSpPr>
          <p:spPr bwMode="auto">
            <a:xfrm>
              <a:off x="28" y="5246"/>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stimmhaft</a:t>
              </a:r>
            </a:p>
            <a:p>
              <a:pPr algn="l"/>
              <a:endParaRPr lang="de-DE" altLang="de-DE" sz="1800">
                <a:effectLst/>
                <a:latin typeface="Tahoma" pitchFamily="34" charset="0"/>
                <a:cs typeface="Arial" charset="0"/>
              </a:endParaRPr>
            </a:p>
          </p:txBody>
        </p:sp>
        <p:sp>
          <p:nvSpPr>
            <p:cNvPr id="346187" name="Rectangle 75"/>
            <p:cNvSpPr>
              <a:spLocks noChangeArrowheads="1"/>
            </p:cNvSpPr>
            <p:nvPr/>
          </p:nvSpPr>
          <p:spPr bwMode="auto">
            <a:xfrm>
              <a:off x="687" y="524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8" name="Rectangle 76"/>
            <p:cNvSpPr>
              <a:spLocks noChangeArrowheads="1"/>
            </p:cNvSpPr>
            <p:nvPr/>
          </p:nvSpPr>
          <p:spPr bwMode="auto">
            <a:xfrm>
              <a:off x="847" y="524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89" name="Rectangle 77"/>
            <p:cNvSpPr>
              <a:spLocks noChangeArrowheads="1"/>
            </p:cNvSpPr>
            <p:nvPr/>
          </p:nvSpPr>
          <p:spPr bwMode="auto">
            <a:xfrm>
              <a:off x="1007" y="524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90" name="Rectangle 78"/>
            <p:cNvSpPr>
              <a:spLocks noChangeArrowheads="1"/>
            </p:cNvSpPr>
            <p:nvPr/>
          </p:nvSpPr>
          <p:spPr bwMode="auto">
            <a:xfrm>
              <a:off x="1167" y="5246"/>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91" name="Rectangle 79"/>
            <p:cNvSpPr>
              <a:spLocks noChangeArrowheads="1"/>
            </p:cNvSpPr>
            <p:nvPr/>
          </p:nvSpPr>
          <p:spPr bwMode="auto">
            <a:xfrm>
              <a:off x="28" y="5620"/>
              <a:ext cx="659"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sibilant</a:t>
              </a:r>
            </a:p>
            <a:p>
              <a:pPr algn="l"/>
              <a:endParaRPr lang="de-DE" altLang="de-DE" sz="1800">
                <a:effectLst/>
                <a:latin typeface="Tahoma" pitchFamily="34" charset="0"/>
                <a:cs typeface="Arial" charset="0"/>
              </a:endParaRPr>
            </a:p>
          </p:txBody>
        </p:sp>
        <p:sp>
          <p:nvSpPr>
            <p:cNvPr id="346192" name="Rectangle 80"/>
            <p:cNvSpPr>
              <a:spLocks noChangeArrowheads="1"/>
            </p:cNvSpPr>
            <p:nvPr/>
          </p:nvSpPr>
          <p:spPr bwMode="auto">
            <a:xfrm>
              <a:off x="687" y="562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93" name="Rectangle 81"/>
            <p:cNvSpPr>
              <a:spLocks noChangeArrowheads="1"/>
            </p:cNvSpPr>
            <p:nvPr/>
          </p:nvSpPr>
          <p:spPr bwMode="auto">
            <a:xfrm>
              <a:off x="847" y="562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94" name="Rectangle 82"/>
            <p:cNvSpPr>
              <a:spLocks noChangeArrowheads="1"/>
            </p:cNvSpPr>
            <p:nvPr/>
          </p:nvSpPr>
          <p:spPr bwMode="auto">
            <a:xfrm>
              <a:off x="1007" y="562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sp>
          <p:nvSpPr>
            <p:cNvPr id="346195" name="Rectangle 83"/>
            <p:cNvSpPr>
              <a:spLocks noChangeArrowheads="1"/>
            </p:cNvSpPr>
            <p:nvPr/>
          </p:nvSpPr>
          <p:spPr bwMode="auto">
            <a:xfrm>
              <a:off x="1167" y="5620"/>
              <a:ext cx="160"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de-DE" altLang="de-DE" sz="1800">
                  <a:effectLst/>
                  <a:latin typeface="Tahoma" pitchFamily="34" charset="0"/>
                  <a:cs typeface="Times New Roman" pitchFamily="18" charset="0"/>
                </a:rPr>
                <a:t>-</a:t>
              </a:r>
            </a:p>
            <a:p>
              <a:pPr algn="l"/>
              <a:endParaRPr lang="de-DE" altLang="de-DE" sz="1800">
                <a:effectLst/>
                <a:latin typeface="Tahoma" pitchFamily="34" charset="0"/>
                <a:cs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46115"/>
                                        </p:tgtEl>
                                        <p:attrNameLst>
                                          <p:attrName>style.visibility</p:attrName>
                                        </p:attrNameLst>
                                      </p:cBhvr>
                                      <p:to>
                                        <p:strVal val="visible"/>
                                      </p:to>
                                    </p:set>
                                    <p:animEffect transition="in" filter="box(out)">
                                      <p:cBhvr>
                                        <p:cTn id="7" dur="500"/>
                                        <p:tgtEl>
                                          <p:spTgt spid="346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de-DE" altLang="de-DE"/>
              <a:t>Phoneme als "Lautfamilie"</a:t>
            </a:r>
          </a:p>
        </p:txBody>
      </p:sp>
      <p:sp>
        <p:nvSpPr>
          <p:cNvPr id="239619" name="Rectangle 3"/>
          <p:cNvSpPr>
            <a:spLocks noGrp="1" noChangeArrowheads="1"/>
          </p:cNvSpPr>
          <p:nvPr>
            <p:ph type="body" idx="1"/>
          </p:nvPr>
        </p:nvSpPr>
        <p:spPr>
          <a:xfrm>
            <a:off x="685800" y="1676400"/>
            <a:ext cx="8153400" cy="4495800"/>
          </a:xfrm>
        </p:spPr>
        <p:txBody>
          <a:bodyPr/>
          <a:lstStyle/>
          <a:p>
            <a:pPr marL="765175" indent="-765175" algn="just">
              <a:buFont typeface="Wingdings 2" pitchFamily="18" charset="2"/>
              <a:buNone/>
            </a:pPr>
            <a:r>
              <a:rPr lang="en-GB" altLang="de-DE" sz="2200">
                <a:cs typeface="Times New Roman" pitchFamily="18" charset="0"/>
              </a:rPr>
              <a:t>189. 	In describing the sound-system of any language it is necessary to distinguish between speech-sounds and what are called phonemes.</a:t>
            </a:r>
          </a:p>
          <a:p>
            <a:pPr marL="765175" indent="-765175" algn="just">
              <a:buFont typeface="Wingdings 2" pitchFamily="18" charset="2"/>
              <a:buNone/>
            </a:pPr>
            <a:r>
              <a:rPr lang="en-GB" altLang="de-DE" sz="2200">
                <a:cs typeface="Times New Roman" pitchFamily="18" charset="0"/>
              </a:rPr>
              <a:t>190.	A speech-sound is a sound of definite organic formation and definite quality which is incapable of variation.</a:t>
            </a:r>
          </a:p>
          <a:p>
            <a:pPr marL="765175" indent="-765175" algn="just">
              <a:buFont typeface="Wingdings 2" pitchFamily="18" charset="2"/>
              <a:buNone/>
            </a:pPr>
            <a:r>
              <a:rPr lang="en-GB" altLang="de-DE" sz="2200">
                <a:cs typeface="Times New Roman" pitchFamily="18" charset="0"/>
              </a:rPr>
              <a:t>191.	A phoneme may be described roughly as a family of sounds consisting of an important sound of the language (i.e. the most frequently used member of that family) together with other related sounds which 'take its place' in particular sound-sequences or under particular conditions of length or stress. (Jones 1957: 49)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animEffect transition="in" filter="wipe(up)">
                                      <p:cBhvr>
                                        <p:cTn id="7" dur="500"/>
                                        <p:tgtEl>
                                          <p:spTgt spid="2396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9619">
                                            <p:txEl>
                                              <p:pRg st="1" end="1"/>
                                            </p:txEl>
                                          </p:spTgt>
                                        </p:tgtEl>
                                        <p:attrNameLst>
                                          <p:attrName>style.visibility</p:attrName>
                                        </p:attrNameLst>
                                      </p:cBhvr>
                                      <p:to>
                                        <p:strVal val="visible"/>
                                      </p:to>
                                    </p:set>
                                    <p:animEffect transition="in" filter="wipe(up)">
                                      <p:cBhvr>
                                        <p:cTn id="12" dur="500"/>
                                        <p:tgtEl>
                                          <p:spTgt spid="2396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9619">
                                            <p:txEl>
                                              <p:pRg st="2" end="2"/>
                                            </p:txEl>
                                          </p:spTgt>
                                        </p:tgtEl>
                                        <p:attrNameLst>
                                          <p:attrName>style.visibility</p:attrName>
                                        </p:attrNameLst>
                                      </p:cBhvr>
                                      <p:to>
                                        <p:strVal val="visible"/>
                                      </p:to>
                                    </p:set>
                                    <p:animEffect transition="in" filter="wipe(up)">
                                      <p:cBhvr>
                                        <p:cTn id="17" dur="500"/>
                                        <p:tgtEl>
                                          <p:spTgt spid="2396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de-DE" altLang="de-DE"/>
              <a:t>Phoneme als "Lautfamilie"</a:t>
            </a:r>
          </a:p>
        </p:txBody>
      </p:sp>
      <p:sp>
        <p:nvSpPr>
          <p:cNvPr id="24064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Bei genauer Betrachtung lassen sich z.B. im Deutschen verschiedene Varianten des Lautes </a:t>
            </a:r>
            <a:r>
              <a:rPr lang="de-DE" altLang="de-DE" dirty="0">
                <a:solidFill>
                  <a:srgbClr val="009999"/>
                </a:solidFill>
                <a:cs typeface="Times New Roman" pitchFamily="18" charset="0"/>
              </a:rPr>
              <a:t>/t/</a:t>
            </a:r>
            <a:r>
              <a:rPr lang="de-DE" altLang="de-DE" dirty="0">
                <a:cs typeface="Times New Roman" pitchFamily="18" charset="0"/>
              </a:rPr>
              <a:t> feststellen. </a:t>
            </a:r>
          </a:p>
          <a:p>
            <a:pPr marL="0" indent="0" algn="just">
              <a:buFont typeface="Wingdings 2" pitchFamily="18" charset="2"/>
              <a:buNone/>
            </a:pPr>
            <a:r>
              <a:rPr lang="de-DE" altLang="de-DE" dirty="0">
                <a:cs typeface="Times New Roman" pitchFamily="18" charset="0"/>
              </a:rPr>
              <a:t>Das </a:t>
            </a:r>
            <a:r>
              <a:rPr lang="de-DE" altLang="de-DE" dirty="0">
                <a:solidFill>
                  <a:srgbClr val="009999"/>
                </a:solidFill>
                <a:cs typeface="Times New Roman" pitchFamily="18" charset="0"/>
              </a:rPr>
              <a:t>/t/</a:t>
            </a:r>
            <a:r>
              <a:rPr lang="de-DE" altLang="de-DE" dirty="0">
                <a:cs typeface="Times New Roman" pitchFamily="18" charset="0"/>
              </a:rPr>
              <a:t> in </a:t>
            </a:r>
            <a:r>
              <a:rPr lang="de-DE" altLang="de-DE" i="1" dirty="0">
                <a:solidFill>
                  <a:srgbClr val="009999"/>
                </a:solidFill>
                <a:cs typeface="Times New Roman" pitchFamily="18" charset="0"/>
              </a:rPr>
              <a:t>Tal</a:t>
            </a:r>
            <a:r>
              <a:rPr lang="de-DE" altLang="de-DE" dirty="0">
                <a:cs typeface="Times New Roman" pitchFamily="18" charset="0"/>
              </a:rPr>
              <a:t> wird etwas anders gesprochen als das </a:t>
            </a:r>
            <a:r>
              <a:rPr lang="de-DE" altLang="de-DE" dirty="0">
                <a:solidFill>
                  <a:srgbClr val="009999"/>
                </a:solidFill>
                <a:cs typeface="Times New Roman" pitchFamily="18" charset="0"/>
              </a:rPr>
              <a:t>/t/</a:t>
            </a:r>
            <a:r>
              <a:rPr lang="de-DE" altLang="de-DE" dirty="0">
                <a:cs typeface="Times New Roman" pitchFamily="18" charset="0"/>
              </a:rPr>
              <a:t> in </a:t>
            </a:r>
            <a:r>
              <a:rPr lang="de-DE" altLang="de-DE" i="1" dirty="0">
                <a:solidFill>
                  <a:srgbClr val="009999"/>
                </a:solidFill>
                <a:cs typeface="Times New Roman" pitchFamily="18" charset="0"/>
              </a:rPr>
              <a:t>Stahl</a:t>
            </a:r>
            <a:r>
              <a:rPr lang="de-DE" altLang="de-DE" dirty="0">
                <a:cs typeface="Times New Roman" pitchFamily="18" charset="0"/>
              </a:rPr>
              <a:t>, ersteres ist aspiriert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t>
            </a:r>
            <a:r>
              <a:rPr lang="de-DE" altLang="de-DE" baseline="30000" dirty="0" err="1">
                <a:solidFill>
                  <a:srgbClr val="009999"/>
                </a:solidFill>
                <a:cs typeface="Times New Roman" pitchFamily="18" charset="0"/>
              </a:rPr>
              <a:t>h</a:t>
            </a:r>
            <a:r>
              <a:rPr lang="de-DE" altLang="de-DE" dirty="0" err="1">
                <a:solidFill>
                  <a:srgbClr val="009999"/>
                </a:solidFill>
                <a:cs typeface="Times New Roman" pitchFamily="18" charset="0"/>
              </a:rPr>
              <a:t>ɑ:l</a:t>
            </a:r>
            <a:r>
              <a:rPr lang="de-DE" altLang="de-DE" dirty="0">
                <a:solidFill>
                  <a:srgbClr val="009999"/>
                </a:solidFill>
                <a:cs typeface="Times New Roman" pitchFamily="18" charset="0"/>
              </a:rPr>
              <a:t>]</a:t>
            </a:r>
            <a:r>
              <a:rPr lang="de-DE" altLang="de-DE" dirty="0">
                <a:cs typeface="Times New Roman" pitchFamily="18" charset="0"/>
              </a:rPr>
              <a:t>) letzteres nicht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ʃtɑ:l</a:t>
            </a:r>
            <a:r>
              <a:rPr lang="de-DE" altLang="de-DE" dirty="0">
                <a:solidFill>
                  <a:srgbClr val="009999"/>
                </a:solidFill>
                <a:cs typeface="Times New Roman" pitchFamily="18" charset="0"/>
              </a:rPr>
              <a:t>]</a:t>
            </a:r>
            <a:r>
              <a:rPr lang="de-DE" altLang="de-DE" dirty="0">
                <a:cs typeface="Times New Roman" pitchFamily="18" charset="0"/>
              </a:rPr>
              <a:t>). Ähnliches gilt im Englischen: </a:t>
            </a:r>
            <a:r>
              <a:rPr lang="de-DE" altLang="de-DE" i="1" dirty="0" err="1">
                <a:solidFill>
                  <a:srgbClr val="009999"/>
                </a:solidFill>
                <a:cs typeface="Times New Roman" pitchFamily="18" charset="0"/>
              </a:rPr>
              <a:t>tall</a:t>
            </a: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t>
            </a:r>
            <a:r>
              <a:rPr lang="de-DE" altLang="de-DE" baseline="30000" dirty="0" err="1">
                <a:solidFill>
                  <a:srgbClr val="009999"/>
                </a:solidFill>
                <a:cs typeface="Times New Roman" pitchFamily="18" charset="0"/>
              </a:rPr>
              <a:t>h</a:t>
            </a:r>
            <a:r>
              <a:rPr lang="de-DE" altLang="de-DE" dirty="0" err="1">
                <a:solidFill>
                  <a:srgbClr val="009999"/>
                </a:solidFill>
                <a:cs typeface="Times New Roman" pitchFamily="18" charset="0"/>
              </a:rPr>
              <a:t>ɔ:l</a:t>
            </a:r>
            <a:r>
              <a:rPr lang="de-DE" altLang="de-DE" dirty="0">
                <a:solidFill>
                  <a:srgbClr val="009999"/>
                </a:solidFill>
                <a:cs typeface="Times New Roman" pitchFamily="18" charset="0"/>
              </a:rPr>
              <a:t>]</a:t>
            </a:r>
            <a:r>
              <a:rPr lang="de-DE" altLang="de-DE" dirty="0">
                <a:cs typeface="Times New Roman" pitchFamily="18" charset="0"/>
              </a:rPr>
              <a:t>) vs. </a:t>
            </a:r>
            <a:r>
              <a:rPr lang="de-DE" altLang="de-DE" i="1" dirty="0">
                <a:solidFill>
                  <a:srgbClr val="009999"/>
                </a:solidFill>
                <a:cs typeface="Times New Roman" pitchFamily="18" charset="0"/>
              </a:rPr>
              <a:t>stall</a:t>
            </a: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stɔ:l</a:t>
            </a:r>
            <a:r>
              <a:rPr lang="de-DE" altLang="de-DE" dirty="0">
                <a:solidFill>
                  <a:srgbClr val="009999"/>
                </a:solidFill>
                <a:cs typeface="Times New Roman" pitchFamily="18" charset="0"/>
              </a:rPr>
              <a:t>]</a:t>
            </a:r>
            <a:r>
              <a:rPr lang="de-DE" altLang="de-DE" dirty="0"/>
              <a:t>)</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Wenn wir Ausdrücke wie </a:t>
            </a:r>
            <a:r>
              <a:rPr lang="de-DE" altLang="de-DE" dirty="0">
                <a:solidFill>
                  <a:srgbClr val="009999"/>
                </a:solidFill>
                <a:cs typeface="Times New Roman" pitchFamily="18" charset="0"/>
              </a:rPr>
              <a:t>"der Laut x"</a:t>
            </a:r>
            <a:r>
              <a:rPr lang="de-DE" altLang="de-DE" dirty="0">
                <a:cs typeface="Times New Roman" pitchFamily="18" charset="0"/>
              </a:rPr>
              <a:t> oder </a:t>
            </a:r>
            <a:r>
              <a:rPr lang="de-DE" altLang="de-DE" dirty="0">
                <a:solidFill>
                  <a:srgbClr val="009999"/>
                </a:solidFill>
                <a:cs typeface="Times New Roman" pitchFamily="18" charset="0"/>
              </a:rPr>
              <a:t>"der Laut y in z"</a:t>
            </a:r>
            <a:r>
              <a:rPr lang="de-DE" altLang="de-DE" dirty="0">
                <a:cs typeface="Times New Roman" pitchFamily="18" charset="0"/>
              </a:rPr>
              <a:t> verwenden, beziehen wir uns normalerweise auf die Lautfamilie, d.h. das </a:t>
            </a:r>
            <a:r>
              <a:rPr lang="de-DE" altLang="de-DE" dirty="0">
                <a:solidFill>
                  <a:schemeClr val="accent2"/>
                </a:solidFill>
                <a:cs typeface="Times New Roman" pitchFamily="18" charset="0"/>
              </a:rPr>
              <a:t>Phonem</a:t>
            </a:r>
            <a:r>
              <a:rPr lang="de-DE" altLang="de-DE" dirty="0">
                <a:cs typeface="Times New Roman" pitchFamily="18" charset="0"/>
              </a:rPr>
              <a:t>. Im Beispielfalle sind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t>
            </a:r>
            <a:r>
              <a:rPr lang="de-DE" altLang="de-DE" baseline="30000" dirty="0" err="1">
                <a:solidFill>
                  <a:srgbClr val="009999"/>
                </a:solidFill>
                <a:cs typeface="Times New Roman" pitchFamily="18" charset="0"/>
              </a:rPr>
              <a:t>h</a:t>
            </a:r>
            <a:r>
              <a:rPr lang="de-DE" altLang="de-DE" dirty="0">
                <a:solidFill>
                  <a:srgbClr val="009999"/>
                </a:solidFill>
                <a:cs typeface="Times New Roman" pitchFamily="18" charset="0"/>
              </a:rPr>
              <a:t>]</a:t>
            </a:r>
            <a:r>
              <a:rPr lang="de-DE" altLang="de-DE" dirty="0">
                <a:cs typeface="Times New Roman" pitchFamily="18" charset="0"/>
              </a:rPr>
              <a:t> und </a:t>
            </a:r>
            <a:r>
              <a:rPr lang="de-DE" altLang="de-DE" dirty="0">
                <a:solidFill>
                  <a:srgbClr val="009999"/>
                </a:solidFill>
                <a:cs typeface="Times New Roman" pitchFamily="18" charset="0"/>
              </a:rPr>
              <a:t>[t]</a:t>
            </a:r>
            <a:r>
              <a:rPr lang="de-DE" altLang="de-DE" dirty="0">
                <a:cs typeface="Times New Roman" pitchFamily="18" charset="0"/>
              </a:rPr>
              <a:t> Mitglieder der gleichen Lautfamilie (= des gleichen Phonems) </a:t>
            </a:r>
            <a:r>
              <a:rPr lang="de-DE" altLang="de-DE" dirty="0">
                <a:solidFill>
                  <a:srgbClr val="009999"/>
                </a:solidFill>
                <a:cs typeface="Times New Roman" pitchFamily="18" charset="0"/>
              </a:rPr>
              <a:t>/t/</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animEffect transition="in" filter="wipe(up)">
                                      <p:cBhvr>
                                        <p:cTn id="7" dur="500"/>
                                        <p:tgtEl>
                                          <p:spTgt spid="2406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0643">
                                            <p:txEl>
                                              <p:pRg st="1" end="1"/>
                                            </p:txEl>
                                          </p:spTgt>
                                        </p:tgtEl>
                                        <p:attrNameLst>
                                          <p:attrName>style.visibility</p:attrName>
                                        </p:attrNameLst>
                                      </p:cBhvr>
                                      <p:to>
                                        <p:strVal val="visible"/>
                                      </p:to>
                                    </p:set>
                                    <p:animEffect transition="in" filter="wipe(up)">
                                      <p:cBhvr>
                                        <p:cTn id="12" dur="500"/>
                                        <p:tgtEl>
                                          <p:spTgt spid="2406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0643">
                                            <p:txEl>
                                              <p:pRg st="2" end="2"/>
                                            </p:txEl>
                                          </p:spTgt>
                                        </p:tgtEl>
                                        <p:attrNameLst>
                                          <p:attrName>style.visibility</p:attrName>
                                        </p:attrNameLst>
                                      </p:cBhvr>
                                      <p:to>
                                        <p:strVal val="visible"/>
                                      </p:to>
                                    </p:set>
                                    <p:animEffect transition="in" filter="wipe(up)">
                                      <p:cBhvr>
                                        <p:cTn id="17" dur="500"/>
                                        <p:tgtEl>
                                          <p:spTgt spid="2406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de-DE" altLang="de-DE"/>
              <a:t>Phoneme als "Lautfamilie"</a:t>
            </a:r>
          </a:p>
        </p:txBody>
      </p:sp>
      <p:sp>
        <p:nvSpPr>
          <p:cNvPr id="24166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In der aktuellen Rede gibt es eine große Variationsbreite. Verschiedene Wiederholungen des gleichen Lautes werden nie völlig identisch sein. </a:t>
            </a:r>
          </a:p>
          <a:p>
            <a:pPr marL="0" indent="0" algn="just">
              <a:buFont typeface="Wingdings 2" pitchFamily="18" charset="2"/>
              <a:buNone/>
            </a:pPr>
            <a:r>
              <a:rPr lang="de-DE" altLang="de-DE" dirty="0">
                <a:cs typeface="Times New Roman" pitchFamily="18" charset="0"/>
              </a:rPr>
              <a:t>Wenn beispielsweise das Wort </a:t>
            </a:r>
            <a:r>
              <a:rPr lang="de-DE" altLang="de-DE" i="1" dirty="0">
                <a:solidFill>
                  <a:srgbClr val="009999"/>
                </a:solidFill>
                <a:cs typeface="Times New Roman" pitchFamily="18" charset="0"/>
              </a:rPr>
              <a:t>bin</a:t>
            </a:r>
            <a:r>
              <a:rPr lang="de-DE" altLang="de-DE" dirty="0">
                <a:cs typeface="Times New Roman" pitchFamily="18" charset="0"/>
              </a:rPr>
              <a:t> dreimal wiederholt wird, können wir jeweils drei verschiedene Vorkommen der Segmente </a:t>
            </a:r>
            <a:r>
              <a:rPr lang="de-DE" altLang="de-DE" dirty="0">
                <a:solidFill>
                  <a:srgbClr val="009999"/>
                </a:solidFill>
                <a:cs typeface="Times New Roman" pitchFamily="18" charset="0"/>
              </a:rPr>
              <a:t>[b]</a:t>
            </a:r>
            <a:r>
              <a:rPr lang="de-DE" altLang="de-DE" dirty="0">
                <a:cs typeface="Times New Roman" pitchFamily="18" charset="0"/>
              </a:rPr>
              <a:t>, </a:t>
            </a:r>
            <a:r>
              <a:rPr lang="de-DE" altLang="de-DE" dirty="0">
                <a:solidFill>
                  <a:srgbClr val="009999"/>
                </a:solidFill>
                <a:cs typeface="Times New Roman" pitchFamily="18" charset="0"/>
              </a:rPr>
              <a:t>[i]</a:t>
            </a:r>
            <a:r>
              <a:rPr lang="de-DE" altLang="de-DE" dirty="0">
                <a:cs typeface="Times New Roman" pitchFamily="18" charset="0"/>
              </a:rPr>
              <a:t> und </a:t>
            </a:r>
            <a:r>
              <a:rPr lang="de-DE" altLang="de-DE" dirty="0">
                <a:solidFill>
                  <a:srgbClr val="009999"/>
                </a:solidFill>
                <a:cs typeface="Times New Roman" pitchFamily="18" charset="0"/>
              </a:rPr>
              <a:t>[n]</a:t>
            </a:r>
            <a:r>
              <a:rPr lang="de-DE" altLang="de-DE" dirty="0">
                <a:cs typeface="Times New Roman" pitchFamily="18" charset="0"/>
              </a:rPr>
              <a:t> unterscheiden: 	</a:t>
            </a:r>
            <a:br>
              <a:rPr lang="de-DE" altLang="de-DE" dirty="0">
                <a:cs typeface="Times New Roman" pitchFamily="18" charset="0"/>
              </a:rPr>
            </a:br>
            <a:r>
              <a:rPr lang="de-DE" altLang="de-DE" dirty="0">
                <a:solidFill>
                  <a:srgbClr val="009999"/>
                </a:solidFill>
                <a:cs typeface="Times New Roman" pitchFamily="18" charset="0"/>
              </a:rPr>
              <a:t>[b]</a:t>
            </a:r>
            <a:r>
              <a:rPr lang="de-DE" altLang="de-DE" baseline="-30000" dirty="0">
                <a:solidFill>
                  <a:srgbClr val="009999"/>
                </a:solidFill>
                <a:cs typeface="Times New Roman" pitchFamily="18" charset="0"/>
              </a:rPr>
              <a:t>1</a:t>
            </a:r>
            <a:r>
              <a:rPr lang="de-DE" altLang="de-DE" dirty="0">
                <a:solidFill>
                  <a:srgbClr val="009999"/>
                </a:solidFill>
                <a:cs typeface="Times New Roman" pitchFamily="18" charset="0"/>
              </a:rPr>
              <a:t>, [b]</a:t>
            </a:r>
            <a:r>
              <a:rPr lang="de-DE" altLang="de-DE" baseline="-30000" dirty="0">
                <a:solidFill>
                  <a:srgbClr val="009999"/>
                </a:solidFill>
                <a:cs typeface="Times New Roman" pitchFamily="18" charset="0"/>
              </a:rPr>
              <a:t>2</a:t>
            </a:r>
            <a:r>
              <a:rPr lang="de-DE" altLang="de-DE" dirty="0">
                <a:solidFill>
                  <a:srgbClr val="009999"/>
                </a:solidFill>
                <a:cs typeface="Times New Roman" pitchFamily="18" charset="0"/>
              </a:rPr>
              <a:t>, [b]</a:t>
            </a:r>
            <a:r>
              <a:rPr lang="de-DE" altLang="de-DE" baseline="-30000" dirty="0">
                <a:solidFill>
                  <a:srgbClr val="009999"/>
                </a:solidFill>
                <a:cs typeface="Times New Roman" pitchFamily="18" charset="0"/>
              </a:rPr>
              <a:t>3</a:t>
            </a:r>
            <a:r>
              <a:rPr lang="de-DE" altLang="de-DE" dirty="0">
                <a:solidFill>
                  <a:srgbClr val="009999"/>
                </a:solidFill>
                <a:cs typeface="Times New Roman" pitchFamily="18" charset="0"/>
              </a:rPr>
              <a:t>, [i]</a:t>
            </a:r>
            <a:r>
              <a:rPr lang="de-DE" altLang="de-DE" baseline="-30000" dirty="0">
                <a:solidFill>
                  <a:srgbClr val="009999"/>
                </a:solidFill>
                <a:cs typeface="Times New Roman" pitchFamily="18" charset="0"/>
              </a:rPr>
              <a:t>1</a:t>
            </a:r>
            <a:r>
              <a:rPr lang="de-DE" altLang="de-DE" dirty="0">
                <a:solidFill>
                  <a:srgbClr val="009999"/>
                </a:solidFill>
                <a:cs typeface="Times New Roman" pitchFamily="18" charset="0"/>
              </a:rPr>
              <a:t>, [i]</a:t>
            </a:r>
            <a:r>
              <a:rPr lang="de-DE" altLang="de-DE" baseline="-30000" dirty="0">
                <a:solidFill>
                  <a:srgbClr val="009999"/>
                </a:solidFill>
                <a:cs typeface="Times New Roman" pitchFamily="18" charset="0"/>
              </a:rPr>
              <a:t>2</a:t>
            </a:r>
            <a:r>
              <a:rPr lang="de-DE" altLang="de-DE" dirty="0">
                <a:solidFill>
                  <a:srgbClr val="009999"/>
                </a:solidFill>
                <a:cs typeface="Times New Roman" pitchFamily="18" charset="0"/>
              </a:rPr>
              <a:t>, [i]</a:t>
            </a:r>
            <a:r>
              <a:rPr lang="de-DE" altLang="de-DE" baseline="-30000" dirty="0">
                <a:solidFill>
                  <a:srgbClr val="009999"/>
                </a:solidFill>
                <a:cs typeface="Times New Roman" pitchFamily="18" charset="0"/>
              </a:rPr>
              <a:t>3</a:t>
            </a:r>
            <a:r>
              <a:rPr lang="de-DE" altLang="de-DE" dirty="0">
                <a:solidFill>
                  <a:srgbClr val="009999"/>
                </a:solidFill>
                <a:cs typeface="Times New Roman" pitchFamily="18" charset="0"/>
              </a:rPr>
              <a:t>, [n]</a:t>
            </a:r>
            <a:r>
              <a:rPr lang="de-DE" altLang="de-DE" baseline="-30000" dirty="0">
                <a:solidFill>
                  <a:srgbClr val="009999"/>
                </a:solidFill>
                <a:cs typeface="Times New Roman" pitchFamily="18" charset="0"/>
              </a:rPr>
              <a:t>1</a:t>
            </a:r>
            <a:r>
              <a:rPr lang="de-DE" altLang="de-DE" dirty="0">
                <a:solidFill>
                  <a:srgbClr val="009999"/>
                </a:solidFill>
                <a:cs typeface="Times New Roman" pitchFamily="18" charset="0"/>
              </a:rPr>
              <a:t>, [n]</a:t>
            </a:r>
            <a:r>
              <a:rPr lang="de-DE" altLang="de-DE" baseline="-30000" dirty="0">
                <a:solidFill>
                  <a:srgbClr val="009999"/>
                </a:solidFill>
                <a:cs typeface="Times New Roman" pitchFamily="18" charset="0"/>
              </a:rPr>
              <a:t>2</a:t>
            </a:r>
            <a:r>
              <a:rPr lang="de-DE" altLang="de-DE" dirty="0">
                <a:solidFill>
                  <a:srgbClr val="009999"/>
                </a:solidFill>
                <a:cs typeface="Times New Roman" pitchFamily="18" charset="0"/>
              </a:rPr>
              <a:t>, [n]</a:t>
            </a:r>
            <a:r>
              <a:rPr lang="de-DE" altLang="de-DE" baseline="-30000" dirty="0">
                <a:solidFill>
                  <a:srgbClr val="009999"/>
                </a:solidFill>
                <a:cs typeface="Times New Roman" pitchFamily="18" charset="0"/>
              </a:rPr>
              <a:t>3</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Effect transition="in" filter="wipe(up)">
                                      <p:cBhvr>
                                        <p:cTn id="7" dur="500"/>
                                        <p:tgtEl>
                                          <p:spTgt spid="2416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1667">
                                            <p:txEl>
                                              <p:pRg st="1" end="1"/>
                                            </p:txEl>
                                          </p:spTgt>
                                        </p:tgtEl>
                                        <p:attrNameLst>
                                          <p:attrName>style.visibility</p:attrName>
                                        </p:attrNameLst>
                                      </p:cBhvr>
                                      <p:to>
                                        <p:strVal val="visible"/>
                                      </p:to>
                                    </p:set>
                                    <p:animEffect transition="in" filter="wipe(up)">
                                      <p:cBhvr>
                                        <p:cTn id="12" dur="500"/>
                                        <p:tgtEl>
                                          <p:spTgt spid="2416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r>
              <a:rPr lang="de-DE" altLang="de-DE"/>
              <a:t>Phoneme als "Lautfamilie"</a:t>
            </a:r>
          </a:p>
        </p:txBody>
      </p:sp>
      <p:sp>
        <p:nvSpPr>
          <p:cNvPr id="265219"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Die mit der Wiederholung automatisch verbundene Variation ist nicht vorhersagbar und wird von einem Mitglied der Sprachgemeinschaft auch nicht wahrgenommen. </a:t>
            </a:r>
          </a:p>
          <a:p>
            <a:pPr marL="0" indent="0" algn="just">
              <a:buFont typeface="Wingdings 2" pitchFamily="18" charset="2"/>
              <a:buNone/>
            </a:pPr>
            <a:r>
              <a:rPr lang="de-DE" altLang="de-DE">
                <a:cs typeface="Times New Roman" pitchFamily="18" charset="0"/>
              </a:rPr>
              <a:t>Man kann hier eine begriffliche Unterscheidung treffen zwischen einer einzelnen </a:t>
            </a:r>
            <a:r>
              <a:rPr lang="de-DE" altLang="de-DE">
                <a:solidFill>
                  <a:schemeClr val="accent2"/>
                </a:solidFill>
                <a:cs typeface="Times New Roman" pitchFamily="18" charset="0"/>
              </a:rPr>
              <a:t>Instanz eines Lautes</a:t>
            </a:r>
            <a:r>
              <a:rPr lang="de-DE" altLang="de-DE">
                <a:cs typeface="Times New Roman" pitchFamily="18" charset="0"/>
              </a:rPr>
              <a:t> (einem </a:t>
            </a:r>
            <a:r>
              <a:rPr lang="de-DE" altLang="de-DE">
                <a:solidFill>
                  <a:schemeClr val="accent2"/>
                </a:solidFill>
                <a:cs typeface="Times New Roman" pitchFamily="18" charset="0"/>
              </a:rPr>
              <a:t>Lautexemplar</a:t>
            </a:r>
            <a:r>
              <a:rPr lang="de-DE" altLang="de-DE">
                <a:cs typeface="Times New Roman" pitchFamily="18" charset="0"/>
              </a:rPr>
              <a:t>) und einem </a:t>
            </a:r>
            <a:r>
              <a:rPr lang="de-DE" altLang="de-DE">
                <a:solidFill>
                  <a:schemeClr val="accent2"/>
                </a:solidFill>
                <a:cs typeface="Times New Roman" pitchFamily="18" charset="0"/>
              </a:rPr>
              <a:t>Lauttyp</a:t>
            </a:r>
            <a:r>
              <a:rPr lang="de-DE" altLang="de-DE">
                <a:cs typeface="Times New Roman" pitchFamily="18" charset="0"/>
              </a:rPr>
              <a:t> als Klasse äquivalenter (gleichwertiger) Lautinstanzen.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65219">
                                            <p:txEl>
                                              <p:pRg st="0" end="0"/>
                                            </p:txEl>
                                          </p:spTgt>
                                        </p:tgtEl>
                                        <p:attrNameLst>
                                          <p:attrName>style.visibility</p:attrName>
                                        </p:attrNameLst>
                                      </p:cBhvr>
                                      <p:to>
                                        <p:strVal val="visible"/>
                                      </p:to>
                                    </p:set>
                                    <p:animEffect transition="in" filter="wipe(up)">
                                      <p:cBhvr>
                                        <p:cTn id="7" dur="500"/>
                                        <p:tgtEl>
                                          <p:spTgt spid="265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65219">
                                            <p:txEl>
                                              <p:pRg st="1" end="1"/>
                                            </p:txEl>
                                          </p:spTgt>
                                        </p:tgtEl>
                                        <p:attrNameLst>
                                          <p:attrName>style.visibility</p:attrName>
                                        </p:attrNameLst>
                                      </p:cBhvr>
                                      <p:to>
                                        <p:strVal val="visible"/>
                                      </p:to>
                                    </p:set>
                                    <p:animEffect transition="in" filter="wipe(up)">
                                      <p:cBhvr>
                                        <p:cTn id="12" dur="500"/>
                                        <p:tgtEl>
                                          <p:spTgt spid="265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de-DE" altLang="de-DE"/>
              <a:t>Phon</a:t>
            </a:r>
          </a:p>
        </p:txBody>
      </p:sp>
      <p:sp>
        <p:nvSpPr>
          <p:cNvPr id="242691"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Jedes einzelne konkrete Vorkommen eines Lautes (eine Instanz) ist ein </a:t>
            </a:r>
            <a:r>
              <a:rPr lang="de-DE" altLang="de-DE">
                <a:solidFill>
                  <a:schemeClr val="accent2"/>
                </a:solidFill>
                <a:cs typeface="Times New Roman" pitchFamily="18" charset="0"/>
              </a:rPr>
              <a:t>Phon</a:t>
            </a:r>
            <a:r>
              <a:rPr lang="de-DE" altLang="de-DE">
                <a:cs typeface="Times New Roman" pitchFamily="18" charset="0"/>
              </a:rPr>
              <a:t>.</a:t>
            </a:r>
          </a:p>
          <a:p>
            <a:pPr marL="0" indent="0" algn="just">
              <a:buFont typeface="Wingdings 2" pitchFamily="18" charset="2"/>
              <a:buNone/>
            </a:pPr>
            <a:r>
              <a:rPr lang="de-DE" altLang="de-DE">
                <a:cs typeface="Times New Roman" pitchFamily="18" charset="0"/>
              </a:rPr>
              <a:t>Die Charakterisierung von “Sprachlaut” (</a:t>
            </a:r>
            <a:r>
              <a:rPr lang="de-DE" altLang="de-DE" i="1">
                <a:solidFill>
                  <a:srgbClr val="009999"/>
                </a:solidFill>
                <a:cs typeface="Times New Roman" pitchFamily="18" charset="0"/>
              </a:rPr>
              <a:t>speech sound</a:t>
            </a:r>
            <a:r>
              <a:rPr lang="de-DE" altLang="de-DE">
                <a:cs typeface="Times New Roman" pitchFamily="18" charset="0"/>
              </a:rPr>
              <a:t>) von Jones als </a:t>
            </a:r>
            <a:r>
              <a:rPr lang="de-DE" altLang="de-DE">
                <a:solidFill>
                  <a:srgbClr val="009999"/>
                </a:solidFill>
                <a:cs typeface="Times New Roman" pitchFamily="18" charset="0"/>
              </a:rPr>
              <a:t>"a sound of definite organic formation and definite quality which is incapable of variation"</a:t>
            </a:r>
            <a:r>
              <a:rPr lang="de-DE" altLang="de-DE">
                <a:cs typeface="Times New Roman" pitchFamily="18" charset="0"/>
              </a:rPr>
              <a:t> meint das </a:t>
            </a:r>
            <a:r>
              <a:rPr lang="de-DE" altLang="de-DE">
                <a:solidFill>
                  <a:schemeClr val="accent2"/>
                </a:solidFill>
                <a:cs typeface="Times New Roman" pitchFamily="18" charset="0"/>
              </a:rPr>
              <a:t>Phon</a:t>
            </a:r>
            <a:r>
              <a:rPr lang="de-DE" altLang="de-DE">
                <a:cs typeface="Times New Roman" pitchFamily="18" charset="0"/>
              </a:rPr>
              <a:t> in diesem Sinne bzw. den </a:t>
            </a:r>
            <a:r>
              <a:rPr lang="de-DE" altLang="de-DE">
                <a:solidFill>
                  <a:schemeClr val="accent2"/>
                </a:solidFill>
                <a:cs typeface="Times New Roman" pitchFamily="18" charset="0"/>
              </a:rPr>
              <a:t>Phontyp</a:t>
            </a:r>
            <a:r>
              <a:rPr lang="de-DE" altLang="de-DE">
                <a:cs typeface="Times New Roman" pitchFamily="18" charset="0"/>
              </a:rPr>
              <a:t> als Klasse äquivalenter Phone.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2691">
                                            <p:txEl>
                                              <p:pRg st="0" end="0"/>
                                            </p:txEl>
                                          </p:spTgt>
                                        </p:tgtEl>
                                        <p:attrNameLst>
                                          <p:attrName>style.visibility</p:attrName>
                                        </p:attrNameLst>
                                      </p:cBhvr>
                                      <p:to>
                                        <p:strVal val="visible"/>
                                      </p:to>
                                    </p:set>
                                    <p:animEffect transition="in" filter="wipe(up)">
                                      <p:cBhvr>
                                        <p:cTn id="7" dur="500"/>
                                        <p:tgtEl>
                                          <p:spTgt spid="2426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2691">
                                            <p:txEl>
                                              <p:pRg st="1" end="1"/>
                                            </p:txEl>
                                          </p:spTgt>
                                        </p:tgtEl>
                                        <p:attrNameLst>
                                          <p:attrName>style.visibility</p:attrName>
                                        </p:attrNameLst>
                                      </p:cBhvr>
                                      <p:to>
                                        <p:strVal val="visible"/>
                                      </p:to>
                                    </p:set>
                                    <p:animEffect transition="in" filter="wipe(up)">
                                      <p:cBhvr>
                                        <p:cTn id="12" dur="500"/>
                                        <p:tgtEl>
                                          <p:spTgt spid="2426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de-DE" altLang="de-DE"/>
              <a:t>Phontyp</a:t>
            </a:r>
          </a:p>
        </p:txBody>
      </p:sp>
      <p:sp>
        <p:nvSpPr>
          <p:cNvPr id="243715"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Eine Klasse äquivalenter Phone ist ein </a:t>
            </a:r>
            <a:r>
              <a:rPr lang="de-DE" altLang="de-DE">
                <a:solidFill>
                  <a:schemeClr val="accent2"/>
                </a:solidFill>
                <a:cs typeface="Times New Roman" pitchFamily="18" charset="0"/>
              </a:rPr>
              <a:t>Phontyp</a:t>
            </a:r>
            <a:r>
              <a:rPr lang="de-DE" altLang="de-DE">
                <a:latin typeface="Courier New" pitchFamily="49" charset="0"/>
                <a:cs typeface="Times New Roman" pitchFamily="18" charset="0"/>
              </a:rPr>
              <a:t>. </a:t>
            </a:r>
          </a:p>
          <a:p>
            <a:pPr marL="0" indent="0" algn="just">
              <a:buFont typeface="Wingdings 2" pitchFamily="18" charset="2"/>
              <a:buNone/>
            </a:pPr>
            <a:r>
              <a:rPr lang="de-DE" altLang="de-DE">
                <a:cs typeface="Times New Roman" pitchFamily="18" charset="0"/>
              </a:rPr>
              <a:t>Zwei Phone </a:t>
            </a:r>
            <a:r>
              <a:rPr lang="de-DE" altLang="de-DE">
                <a:solidFill>
                  <a:srgbClr val="009999"/>
                </a:solidFill>
                <a:cs typeface="Times New Roman" pitchFamily="18" charset="0"/>
              </a:rPr>
              <a:t>p</a:t>
            </a:r>
            <a:r>
              <a:rPr lang="de-DE" altLang="de-DE" baseline="-30000">
                <a:solidFill>
                  <a:srgbClr val="009999"/>
                </a:solidFill>
                <a:cs typeface="Times New Roman" pitchFamily="18" charset="0"/>
              </a:rPr>
              <a:t>1</a:t>
            </a:r>
            <a:r>
              <a:rPr lang="de-DE" altLang="de-DE">
                <a:cs typeface="Times New Roman" pitchFamily="18" charset="0"/>
              </a:rPr>
              <a:t> und </a:t>
            </a:r>
            <a:r>
              <a:rPr lang="de-DE" altLang="de-DE">
                <a:solidFill>
                  <a:srgbClr val="009999"/>
                </a:solidFill>
                <a:cs typeface="Times New Roman" pitchFamily="18" charset="0"/>
              </a:rPr>
              <a:t>p</a:t>
            </a:r>
            <a:r>
              <a:rPr lang="de-DE" altLang="de-DE" baseline="-30000">
                <a:solidFill>
                  <a:srgbClr val="009999"/>
                </a:solidFill>
                <a:cs typeface="Times New Roman" pitchFamily="18" charset="0"/>
              </a:rPr>
              <a:t>2</a:t>
            </a:r>
            <a:r>
              <a:rPr lang="de-DE" altLang="de-DE" baseline="-30000">
                <a:cs typeface="Times New Roman" pitchFamily="18" charset="0"/>
              </a:rPr>
              <a:t> </a:t>
            </a:r>
            <a:r>
              <a:rPr lang="de-DE" altLang="de-DE">
                <a:cs typeface="Times New Roman" pitchFamily="18" charset="0"/>
              </a:rPr>
              <a:t>sind Instanzen des gleichen Phontyps, wenn das eine als Wiederholung des anderen aufgefasst werden kann.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de-DE" altLang="de-DE"/>
              <a:t>Phonem – phonetische Ähnlichkeit</a:t>
            </a:r>
          </a:p>
        </p:txBody>
      </p:sp>
      <p:sp>
        <p:nvSpPr>
          <p:cNvPr id="244739"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Verschiedene Phontypen</a:t>
            </a:r>
            <a:r>
              <a:rPr lang="de-DE" altLang="de-DE">
                <a:latin typeface="Courier New" pitchFamily="49" charset="0"/>
                <a:cs typeface="Times New Roman" pitchFamily="18" charset="0"/>
              </a:rPr>
              <a:t> </a:t>
            </a:r>
            <a:r>
              <a:rPr lang="de-DE" altLang="de-DE">
                <a:cs typeface="Times New Roman" pitchFamily="18" charset="0"/>
              </a:rPr>
              <a:t>wiederum können zu einer Klasse, dem </a:t>
            </a:r>
            <a:r>
              <a:rPr lang="de-DE" altLang="de-DE">
                <a:solidFill>
                  <a:schemeClr val="accent2"/>
                </a:solidFill>
                <a:cs typeface="Times New Roman" pitchFamily="18" charset="0"/>
              </a:rPr>
              <a:t>Phonem</a:t>
            </a:r>
            <a:r>
              <a:rPr lang="de-DE" altLang="de-DE">
                <a:cs typeface="Times New Roman" pitchFamily="18" charset="0"/>
              </a:rPr>
              <a:t>, zusammengefasst werden, wenn sie bestimmte Bedingungen erfüllen. </a:t>
            </a:r>
          </a:p>
          <a:p>
            <a:pPr marL="0" indent="0" algn="just">
              <a:buFont typeface="Wingdings 2" pitchFamily="18" charset="2"/>
              <a:buNone/>
            </a:pPr>
            <a:r>
              <a:rPr lang="de-DE" altLang="de-DE">
                <a:cs typeface="Times New Roman" pitchFamily="18" charset="0"/>
              </a:rPr>
              <a:t>Ein wichtiges Kriterium dafür ist das der </a:t>
            </a:r>
            <a:r>
              <a:rPr lang="de-DE" altLang="de-DE">
                <a:solidFill>
                  <a:schemeClr val="accent2"/>
                </a:solidFill>
                <a:cs typeface="Times New Roman" pitchFamily="18" charset="0"/>
              </a:rPr>
              <a:t>phonetischen</a:t>
            </a:r>
            <a:r>
              <a:rPr lang="de-DE" altLang="de-DE">
                <a:solidFill>
                  <a:schemeClr val="hlink"/>
                </a:solidFill>
                <a:cs typeface="Times New Roman" pitchFamily="18" charset="0"/>
              </a:rPr>
              <a:t> </a:t>
            </a:r>
            <a:r>
              <a:rPr lang="de-DE" altLang="de-DE">
                <a:solidFill>
                  <a:schemeClr val="accent2"/>
                </a:solidFill>
                <a:cs typeface="Times New Roman" pitchFamily="18" charset="0"/>
              </a:rPr>
              <a:t>Ähnlichkeit</a:t>
            </a:r>
            <a:r>
              <a:rPr lang="de-DE" altLang="de-DE">
                <a:cs typeface="Times New Roman" pitchFamily="18" charset="0"/>
              </a:rPr>
              <a:t>. Um in der Metapher zu bleiben: zwei Phontypen gehören nur dann zur gleichen Familie, wenn sie hinreichend eng miteinander verwandt sind. </a:t>
            </a:r>
          </a:p>
          <a:p>
            <a:pPr marL="0" indent="0" algn="just">
              <a:buFont typeface="Wingdings 2" pitchFamily="18" charset="2"/>
              <a:buNone/>
            </a:pPr>
            <a:r>
              <a:rPr lang="de-DE" altLang="de-DE">
                <a:cs typeface="Times New Roman" pitchFamily="18" charset="0"/>
              </a:rPr>
              <a:t>Wie lässt sich der Begriff der phonetischen Ähnlichkeit genauer charakterisieren? </a:t>
            </a:r>
          </a:p>
          <a:p>
            <a:pPr marL="0" indent="0" algn="just">
              <a:buFont typeface="Wingdings 2" pitchFamily="18" charset="2"/>
              <a:buNone/>
            </a:pP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wipe(up)">
                                      <p:cBhvr>
                                        <p:cTn id="7" dur="500"/>
                                        <p:tgtEl>
                                          <p:spTgt spid="2447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4739">
                                            <p:txEl>
                                              <p:pRg st="1" end="1"/>
                                            </p:txEl>
                                          </p:spTgt>
                                        </p:tgtEl>
                                        <p:attrNameLst>
                                          <p:attrName>style.visibility</p:attrName>
                                        </p:attrNameLst>
                                      </p:cBhvr>
                                      <p:to>
                                        <p:strVal val="visible"/>
                                      </p:to>
                                    </p:set>
                                    <p:animEffect transition="in" filter="wipe(up)">
                                      <p:cBhvr>
                                        <p:cTn id="12" dur="500"/>
                                        <p:tgtEl>
                                          <p:spTgt spid="2447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4739">
                                            <p:txEl>
                                              <p:pRg st="2" end="2"/>
                                            </p:txEl>
                                          </p:spTgt>
                                        </p:tgtEl>
                                        <p:attrNameLst>
                                          <p:attrName>style.visibility</p:attrName>
                                        </p:attrNameLst>
                                      </p:cBhvr>
                                      <p:to>
                                        <p:strVal val="visible"/>
                                      </p:to>
                                    </p:set>
                                    <p:animEffect transition="in" filter="wipe(up)">
                                      <p:cBhvr>
                                        <p:cTn id="17" dur="500"/>
                                        <p:tgtEl>
                                          <p:spTgt spid="2447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de-DE" altLang="de-DE"/>
              <a:t>Phonetische Ähnlichkeit</a:t>
            </a:r>
          </a:p>
        </p:txBody>
      </p:sp>
      <p:sp>
        <p:nvSpPr>
          <p:cNvPr id="26624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solidFill>
                  <a:schemeClr val="accent2"/>
                </a:solidFill>
                <a:cs typeface="Times New Roman" pitchFamily="18" charset="0"/>
              </a:rPr>
              <a:t>Phonetische Ähnlichkeit</a:t>
            </a:r>
            <a:r>
              <a:rPr lang="de-DE" altLang="de-DE">
                <a:cs typeface="Times New Roman" pitchFamily="18" charset="0"/>
              </a:rPr>
              <a:t> ist kein absoluter, sondern ein relativer Begriff. Wir haben im Kapitel über Phonetik gesehen, dass man Laute als Mengen von phonetischen Merkmalen beschreiben kann. Zwei Laute sind um so ähnlicher, je mehr Merkmale sie gemeinsam haben.</a:t>
            </a:r>
          </a:p>
          <a:p>
            <a:pPr marL="0" indent="0" algn="just">
              <a:buFont typeface="Wingdings 2" pitchFamily="18" charset="2"/>
              <a:buNone/>
            </a:pPr>
            <a:r>
              <a:rPr lang="de-DE" altLang="de-DE" b="1">
                <a:cs typeface="Times New Roman" pitchFamily="18" charset="0"/>
              </a:rPr>
              <a:t>Definition:</a:t>
            </a:r>
            <a:r>
              <a:rPr lang="de-DE" altLang="de-DE">
                <a:cs typeface="Times New Roman" pitchFamily="18" charset="0"/>
              </a:rPr>
              <a:t> Zwei Lautsegmente sind </a:t>
            </a:r>
            <a:r>
              <a:rPr lang="de-DE" altLang="de-DE">
                <a:solidFill>
                  <a:schemeClr val="accent2"/>
                </a:solidFill>
                <a:cs typeface="Times New Roman" pitchFamily="18" charset="0"/>
              </a:rPr>
              <a:t>phonetisch ähnlich</a:t>
            </a:r>
            <a:r>
              <a:rPr lang="de-DE" altLang="de-DE">
                <a:cs typeface="Times New Roman" pitchFamily="18" charset="0"/>
              </a:rPr>
              <a:t>, wenn sie gemeinsame phonetische Merkmale aufweisen. Der Grad der Ähnlichkeit nimmt mit der Zahl der gemeinsamen Merkmale zu.</a:t>
            </a:r>
          </a:p>
          <a:p>
            <a:pPr marL="0" indent="0" algn="just">
              <a:buFont typeface="Wingdings 2" pitchFamily="18" charset="2"/>
              <a:buNone/>
            </a:pPr>
            <a:endParaRPr lang="de-DE" altLang="de-DE">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de-DE" altLang="de-DE"/>
              <a:t>Phonologie</a:t>
            </a:r>
          </a:p>
        </p:txBody>
      </p:sp>
      <p:sp>
        <p:nvSpPr>
          <p:cNvPr id="138243" name="Rectangle 3"/>
          <p:cNvSpPr>
            <a:spLocks noGrp="1" noChangeArrowheads="1"/>
          </p:cNvSpPr>
          <p:nvPr>
            <p:ph type="body" idx="1"/>
          </p:nvPr>
        </p:nvSpPr>
        <p:spPr>
          <a:xfrm>
            <a:off x="250825" y="1981200"/>
            <a:ext cx="8664575" cy="4616450"/>
          </a:xfrm>
        </p:spPr>
        <p:txBody>
          <a:bodyPr/>
          <a:lstStyle/>
          <a:p>
            <a:pPr marL="0" indent="0" algn="just">
              <a:buFont typeface="Wingdings 2" pitchFamily="18" charset="2"/>
              <a:buNone/>
            </a:pPr>
            <a:r>
              <a:rPr lang="de-DE" altLang="de-DE">
                <a:cs typeface="Times New Roman" pitchFamily="18" charset="0"/>
              </a:rPr>
              <a:t>Während die </a:t>
            </a:r>
            <a:r>
              <a:rPr lang="de-DE" altLang="de-DE">
                <a:solidFill>
                  <a:srgbClr val="0066FF"/>
                </a:solidFill>
                <a:cs typeface="Times New Roman" pitchFamily="18" charset="0"/>
              </a:rPr>
              <a:t>Phonetik</a:t>
            </a:r>
            <a:r>
              <a:rPr lang="de-DE" altLang="de-DE">
                <a:cs typeface="Times New Roman" pitchFamily="18" charset="0"/>
              </a:rPr>
              <a:t> die </a:t>
            </a:r>
            <a:r>
              <a:rPr lang="de-DE" altLang="de-DE">
                <a:solidFill>
                  <a:schemeClr val="accent2"/>
                </a:solidFill>
                <a:cs typeface="Times New Roman" pitchFamily="18" charset="0"/>
              </a:rPr>
              <a:t>Lautsubstanz</a:t>
            </a:r>
            <a:r>
              <a:rPr lang="de-DE" altLang="de-DE">
                <a:cs typeface="Times New Roman" pitchFamily="18" charset="0"/>
              </a:rPr>
              <a:t> zum Gegenstand hat und u.a. einzelne "Sprechlaute" hinsichtlich ihrer Hervor-bringung und unterscheidenden Merkmale untersucht und klassifiziert, beschäftigt sich die </a:t>
            </a:r>
            <a:r>
              <a:rPr lang="de-DE" altLang="de-DE">
                <a:solidFill>
                  <a:srgbClr val="0066FF"/>
                </a:solidFill>
                <a:cs typeface="Times New Roman" pitchFamily="18" charset="0"/>
              </a:rPr>
              <a:t>Phonologie</a:t>
            </a:r>
            <a:r>
              <a:rPr lang="de-DE" altLang="de-DE">
                <a:cs typeface="Times New Roman" pitchFamily="18" charset="0"/>
              </a:rPr>
              <a:t> unter </a:t>
            </a:r>
            <a:r>
              <a:rPr lang="de-DE" altLang="de-DE">
                <a:solidFill>
                  <a:schemeClr val="accent2"/>
                </a:solidFill>
                <a:cs typeface="Times New Roman" pitchFamily="18" charset="0"/>
              </a:rPr>
              <a:t>funktionalen</a:t>
            </a:r>
            <a:r>
              <a:rPr lang="de-DE" altLang="de-DE">
                <a:cs typeface="Times New Roman" pitchFamily="18" charset="0"/>
              </a:rPr>
              <a:t> Aspekten mit dem </a:t>
            </a:r>
            <a:r>
              <a:rPr lang="de-DE" altLang="de-DE">
                <a:solidFill>
                  <a:schemeClr val="accent2"/>
                </a:solidFill>
                <a:cs typeface="Times New Roman" pitchFamily="18" charset="0"/>
              </a:rPr>
              <a:t>Lautsystem</a:t>
            </a:r>
            <a:r>
              <a:rPr lang="de-DE" altLang="de-DE">
                <a:cs typeface="Times New Roman" pitchFamily="18" charset="0"/>
              </a:rPr>
              <a:t> und der </a:t>
            </a:r>
            <a:r>
              <a:rPr lang="de-DE" altLang="de-DE">
                <a:solidFill>
                  <a:schemeClr val="accent2"/>
                </a:solidFill>
                <a:cs typeface="Times New Roman" pitchFamily="18" charset="0"/>
              </a:rPr>
              <a:t>Lautstruktur</a:t>
            </a:r>
            <a:r>
              <a:rPr lang="de-DE" altLang="de-DE">
                <a:cs typeface="Times New Roman" pitchFamily="18" charset="0"/>
              </a:rPr>
              <a:t> einzelner Sprachen, d.h. mit der Art und Weise, wie die Laute in einer Sprache als System geordnet sind und wie sie untereinander in Beziehung stehen.</a:t>
            </a:r>
          </a:p>
          <a:p>
            <a:pPr marL="0" indent="0" algn="just">
              <a:buFont typeface="Wingdings 2" pitchFamily="18" charset="2"/>
              <a:buNone/>
            </a:pPr>
            <a:r>
              <a:rPr lang="de-DE" altLang="de-DE">
                <a:cs typeface="Times New Roman" pitchFamily="18" charset="0"/>
              </a:rPr>
              <a:t>Darüber hinaus befasst sich die Phonologie natürlich auch mit den allgemeinen Organisationsprinzipien der Lautstruktur von natürlichen Sprachen.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de-DE" altLang="de-DE"/>
              <a:t>Phonetische Ähnlichkeit: Beispiel</a:t>
            </a:r>
          </a:p>
        </p:txBody>
      </p:sp>
      <p:sp>
        <p:nvSpPr>
          <p:cNvPr id="24678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Die Segmente </a:t>
            </a:r>
            <a:r>
              <a:rPr lang="de-DE" altLang="de-DE" dirty="0">
                <a:solidFill>
                  <a:srgbClr val="009999"/>
                </a:solidFill>
                <a:cs typeface="Times New Roman" pitchFamily="18" charset="0"/>
              </a:rPr>
              <a:t>[p]</a:t>
            </a:r>
            <a:r>
              <a:rPr lang="de-DE" altLang="de-DE" dirty="0">
                <a:cs typeface="Times New Roman" pitchFamily="18" charset="0"/>
              </a:rPr>
              <a:t> und </a:t>
            </a:r>
            <a:r>
              <a:rPr lang="de-DE" altLang="de-DE" dirty="0">
                <a:solidFill>
                  <a:srgbClr val="009999"/>
                </a:solidFill>
                <a:cs typeface="Times New Roman" pitchFamily="18" charset="0"/>
              </a:rPr>
              <a:t>[b]</a:t>
            </a:r>
            <a:r>
              <a:rPr lang="de-DE" altLang="de-DE" dirty="0">
                <a:cs typeface="Times New Roman" pitchFamily="18" charset="0"/>
              </a:rPr>
              <a:t> sind ähnlich, insofern sie beide Plosivlaute sind und die gleiche Artikulationsstelle haben. Sie haben als gemeinsame Merkmale: 	</a:t>
            </a:r>
          </a:p>
          <a:p>
            <a:pPr marL="0" indent="0" algn="just">
              <a:buFont typeface="Wingdings 2" pitchFamily="18" charset="2"/>
              <a:buNone/>
            </a:pPr>
            <a:r>
              <a:rPr lang="de-DE" altLang="de-DE" dirty="0">
                <a:solidFill>
                  <a:schemeClr val="accent2"/>
                </a:solidFill>
                <a:cs typeface="Times New Roman" pitchFamily="18" charset="0"/>
              </a:rPr>
              <a:t>[+okklusiv, </a:t>
            </a:r>
            <a:r>
              <a:rPr lang="de-DE" altLang="de-DE" dirty="0">
                <a:solidFill>
                  <a:schemeClr val="accent2"/>
                </a:solidFill>
                <a:latin typeface="Times New Roman" pitchFamily="18" charset="0"/>
                <a:cs typeface="Times New Roman" pitchFamily="18" charset="0"/>
                <a:sym typeface="Symbol" pitchFamily="18" charset="2"/>
              </a:rPr>
              <a:t></a:t>
            </a:r>
            <a:r>
              <a:rPr lang="de-DE" altLang="de-DE" dirty="0">
                <a:solidFill>
                  <a:schemeClr val="accent2"/>
                </a:solidFill>
                <a:cs typeface="Times New Roman" pitchFamily="18" charset="0"/>
              </a:rPr>
              <a:t>nasal, –</a:t>
            </a:r>
            <a:r>
              <a:rPr lang="de-DE" altLang="de-DE" dirty="0" err="1">
                <a:solidFill>
                  <a:schemeClr val="accent2"/>
                </a:solidFill>
                <a:cs typeface="Times New Roman" pitchFamily="18" charset="0"/>
                <a:sym typeface="Symbol" pitchFamily="18" charset="2"/>
              </a:rPr>
              <a:t>af</a:t>
            </a:r>
            <a:r>
              <a:rPr lang="de-DE" altLang="de-DE" dirty="0" err="1">
                <a:solidFill>
                  <a:schemeClr val="accent2"/>
                </a:solidFill>
                <a:cs typeface="Times New Roman" pitchFamily="18" charset="0"/>
              </a:rPr>
              <a:t>frikativ</a:t>
            </a:r>
            <a:r>
              <a:rPr lang="de-DE" altLang="de-DE" dirty="0">
                <a:solidFill>
                  <a:schemeClr val="accent2"/>
                </a:solidFill>
                <a:cs typeface="Times New Roman" pitchFamily="18" charset="0"/>
              </a:rPr>
              <a:t>]</a:t>
            </a:r>
            <a:r>
              <a:rPr lang="de-DE" altLang="de-DE" dirty="0">
                <a:solidFill>
                  <a:srgbClr val="009999"/>
                </a:solidFill>
                <a:cs typeface="Times New Roman" pitchFamily="18" charset="0"/>
              </a:rPr>
              <a:t> </a:t>
            </a:r>
            <a:r>
              <a:rPr lang="de-DE" altLang="de-DE" dirty="0">
                <a:cs typeface="Times New Roman" pitchFamily="18" charset="0"/>
              </a:rPr>
              <a:t>und</a:t>
            </a:r>
            <a:r>
              <a:rPr lang="de-DE" altLang="de-DE" dirty="0">
                <a:solidFill>
                  <a:srgbClr val="009999"/>
                </a:solidFill>
                <a:cs typeface="Times New Roman" pitchFamily="18" charset="0"/>
              </a:rPr>
              <a:t> </a:t>
            </a:r>
            <a:r>
              <a:rPr lang="de-DE" altLang="de-DE" dirty="0">
                <a:solidFill>
                  <a:schemeClr val="accent2"/>
                </a:solidFill>
                <a:cs typeface="Times New Roman" pitchFamily="18" charset="0"/>
              </a:rPr>
              <a:t>[+labial</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Sie unterscheiden sich in der Stimmhaftigkeit und </a:t>
            </a:r>
            <a:r>
              <a:rPr lang="de-DE" altLang="de-DE" dirty="0" err="1">
                <a:cs typeface="Times New Roman" pitchFamily="18" charset="0"/>
              </a:rPr>
              <a:t>Artikula-tionsstärke</a:t>
            </a:r>
            <a:r>
              <a:rPr lang="de-DE" altLang="de-DE" dirty="0">
                <a:cs typeface="Times New Roman" pitchFamily="18" charset="0"/>
              </a:rPr>
              <a:t>, </a:t>
            </a:r>
            <a:r>
              <a:rPr lang="de-DE" altLang="de-DE" dirty="0">
                <a:solidFill>
                  <a:srgbClr val="009999"/>
                </a:solidFill>
                <a:cs typeface="Times New Roman" pitchFamily="18" charset="0"/>
              </a:rPr>
              <a:t>[p]</a:t>
            </a:r>
            <a:r>
              <a:rPr lang="de-DE" altLang="de-DE" dirty="0">
                <a:cs typeface="Times New Roman" pitchFamily="18" charset="0"/>
              </a:rPr>
              <a:t> ist </a:t>
            </a:r>
            <a:r>
              <a:rPr lang="de-DE" altLang="de-DE" dirty="0">
                <a:solidFill>
                  <a:schemeClr val="accent2"/>
                </a:solidFill>
                <a:cs typeface="Times New Roman" pitchFamily="18" charset="0"/>
              </a:rPr>
              <a:t>[–stimmhaft, +</a:t>
            </a:r>
            <a:r>
              <a:rPr lang="de-DE" altLang="de-DE" dirty="0" err="1">
                <a:solidFill>
                  <a:schemeClr val="accent2"/>
                </a:solidFill>
                <a:cs typeface="Times New Roman" pitchFamily="18" charset="0"/>
              </a:rPr>
              <a:t>fortis</a:t>
            </a:r>
            <a:r>
              <a:rPr lang="de-DE" altLang="de-DE" dirty="0">
                <a:solidFill>
                  <a:schemeClr val="accent2"/>
                </a:solidFill>
                <a:cs typeface="Times New Roman" pitchFamily="18" charset="0"/>
              </a:rPr>
              <a:t>]</a:t>
            </a:r>
            <a:r>
              <a:rPr lang="de-DE" altLang="de-DE" dirty="0">
                <a:cs typeface="Times New Roman" pitchFamily="18" charset="0"/>
              </a:rPr>
              <a:t>, </a:t>
            </a:r>
            <a:r>
              <a:rPr lang="de-DE" altLang="de-DE" dirty="0">
                <a:solidFill>
                  <a:srgbClr val="009999"/>
                </a:solidFill>
                <a:cs typeface="Times New Roman" pitchFamily="18" charset="0"/>
              </a:rPr>
              <a:t>[b]</a:t>
            </a:r>
            <a:r>
              <a:rPr lang="de-DE" altLang="de-DE" dirty="0">
                <a:cs typeface="Times New Roman" pitchFamily="18" charset="0"/>
              </a:rPr>
              <a:t> ist </a:t>
            </a:r>
            <a:r>
              <a:rPr lang="de-DE" altLang="de-DE" dirty="0">
                <a:solidFill>
                  <a:schemeClr val="accent2"/>
                </a:solidFill>
                <a:cs typeface="Times New Roman" pitchFamily="18" charset="0"/>
              </a:rPr>
              <a:t>[+stimmhaft, –</a:t>
            </a:r>
            <a:r>
              <a:rPr lang="de-DE" altLang="de-DE" dirty="0" err="1">
                <a:solidFill>
                  <a:schemeClr val="accent2"/>
                </a:solidFill>
                <a:cs typeface="Times New Roman" pitchFamily="18" charset="0"/>
              </a:rPr>
              <a:t>fortis</a:t>
            </a:r>
            <a:r>
              <a:rPr lang="de-DE" altLang="de-DE" dirty="0">
                <a:solidFill>
                  <a:schemeClr val="accent2"/>
                </a:solidFill>
                <a:cs typeface="Times New Roman" pitchFamily="18" charset="0"/>
              </a:rPr>
              <a:t>]</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Weitere gemeinsame Merkmale sind die Oberklassen-merkmale </a:t>
            </a:r>
            <a:r>
              <a:rPr lang="de-DE" altLang="de-DE" dirty="0">
                <a:solidFill>
                  <a:schemeClr val="accent2"/>
                </a:solidFill>
                <a:cs typeface="Times New Roman" pitchFamily="18" charset="0"/>
              </a:rPr>
              <a:t>[+konsonantisch, –silbisch, –</a:t>
            </a:r>
            <a:r>
              <a:rPr lang="de-DE" altLang="de-DE" dirty="0" err="1">
                <a:solidFill>
                  <a:schemeClr val="accent2"/>
                </a:solidFill>
                <a:cs typeface="Times New Roman" pitchFamily="18" charset="0"/>
              </a:rPr>
              <a:t>sonorant</a:t>
            </a:r>
            <a:r>
              <a:rPr lang="de-DE" altLang="de-DE" dirty="0">
                <a:solidFill>
                  <a:schemeClr val="accent2"/>
                </a:solidFill>
                <a:cs typeface="Times New Roman" pitchFamily="18" charset="0"/>
              </a:rPr>
              <a:t>]</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6787">
                                            <p:txEl>
                                              <p:pRg st="0" end="0"/>
                                            </p:txEl>
                                          </p:spTgt>
                                        </p:tgtEl>
                                        <p:attrNameLst>
                                          <p:attrName>style.visibility</p:attrName>
                                        </p:attrNameLst>
                                      </p:cBhvr>
                                      <p:to>
                                        <p:strVal val="visible"/>
                                      </p:to>
                                    </p:set>
                                    <p:animEffect transition="in" filter="wipe(up)">
                                      <p:cBhvr>
                                        <p:cTn id="7" dur="500"/>
                                        <p:tgtEl>
                                          <p:spTgt spid="246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6787">
                                            <p:txEl>
                                              <p:pRg st="1" end="1"/>
                                            </p:txEl>
                                          </p:spTgt>
                                        </p:tgtEl>
                                        <p:attrNameLst>
                                          <p:attrName>style.visibility</p:attrName>
                                        </p:attrNameLst>
                                      </p:cBhvr>
                                      <p:to>
                                        <p:strVal val="visible"/>
                                      </p:to>
                                    </p:set>
                                    <p:animEffect transition="in" filter="wipe(up)">
                                      <p:cBhvr>
                                        <p:cTn id="12" dur="500"/>
                                        <p:tgtEl>
                                          <p:spTgt spid="2467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6787">
                                            <p:txEl>
                                              <p:pRg st="2" end="2"/>
                                            </p:txEl>
                                          </p:spTgt>
                                        </p:tgtEl>
                                        <p:attrNameLst>
                                          <p:attrName>style.visibility</p:attrName>
                                        </p:attrNameLst>
                                      </p:cBhvr>
                                      <p:to>
                                        <p:strVal val="visible"/>
                                      </p:to>
                                    </p:set>
                                    <p:animEffect transition="in" filter="wipe(up)">
                                      <p:cBhvr>
                                        <p:cTn id="17" dur="500"/>
                                        <p:tgtEl>
                                          <p:spTgt spid="2467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46787">
                                            <p:txEl>
                                              <p:pRg st="3" end="3"/>
                                            </p:txEl>
                                          </p:spTgt>
                                        </p:tgtEl>
                                        <p:attrNameLst>
                                          <p:attrName>style.visibility</p:attrName>
                                        </p:attrNameLst>
                                      </p:cBhvr>
                                      <p:to>
                                        <p:strVal val="visible"/>
                                      </p:to>
                                    </p:set>
                                    <p:animEffect transition="in" filter="wipe(up)">
                                      <p:cBhvr>
                                        <p:cTn id="22" dur="500"/>
                                        <p:tgtEl>
                                          <p:spTgt spid="2467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78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de-DE" altLang="de-DE"/>
              <a:t>Phonetische Ähnlichkeit</a:t>
            </a:r>
          </a:p>
        </p:txBody>
      </p:sp>
      <p:sp>
        <p:nvSpPr>
          <p:cNvPr id="247811" name="Rectangle 3"/>
          <p:cNvSpPr>
            <a:spLocks noGrp="1" noChangeArrowheads="1"/>
          </p:cNvSpPr>
          <p:nvPr>
            <p:ph type="body" idx="1"/>
          </p:nvPr>
        </p:nvSpPr>
        <p:spPr>
          <a:xfrm>
            <a:off x="250825" y="1905000"/>
            <a:ext cx="8502650" cy="4191000"/>
          </a:xfrm>
        </p:spPr>
        <p:txBody>
          <a:bodyPr/>
          <a:lstStyle/>
          <a:p>
            <a:pPr marL="0" indent="0" algn="just">
              <a:lnSpc>
                <a:spcPct val="90000"/>
              </a:lnSpc>
              <a:buFont typeface="Wingdings 2" pitchFamily="18" charset="2"/>
              <a:buNone/>
            </a:pPr>
            <a:r>
              <a:rPr lang="de-DE" altLang="de-DE">
                <a:cs typeface="Times New Roman" pitchFamily="18" charset="0"/>
              </a:rPr>
              <a:t>Die phonetische Ähnlichkeit ist eine notwendige Bedingung für die Zugehörigkeit zur gleichen "Lautfamilie", es ist aber keine hinreichende Bedingung. Die Phontypen </a:t>
            </a:r>
            <a:r>
              <a:rPr lang="de-DE" altLang="de-DE">
                <a:solidFill>
                  <a:srgbClr val="009999"/>
                </a:solidFill>
                <a:cs typeface="Times New Roman" pitchFamily="18" charset="0"/>
              </a:rPr>
              <a:t>[p]</a:t>
            </a:r>
            <a:r>
              <a:rPr lang="de-DE" altLang="de-DE">
                <a:cs typeface="Times New Roman" pitchFamily="18" charset="0"/>
              </a:rPr>
              <a:t> und </a:t>
            </a:r>
            <a:r>
              <a:rPr lang="de-DE" altLang="de-DE">
                <a:solidFill>
                  <a:srgbClr val="009999"/>
                </a:solidFill>
                <a:cs typeface="Times New Roman" pitchFamily="18" charset="0"/>
              </a:rPr>
              <a:t>[b]</a:t>
            </a:r>
            <a:r>
              <a:rPr lang="de-DE" altLang="de-DE">
                <a:cs typeface="Times New Roman" pitchFamily="18" charset="0"/>
              </a:rPr>
              <a:t> sind zwar phonetisch ähnlich, gehören jedoch zu zwei verschiedenen "Lautfamilien". </a:t>
            </a:r>
          </a:p>
          <a:p>
            <a:pPr marL="0" indent="0" algn="just">
              <a:lnSpc>
                <a:spcPct val="90000"/>
              </a:lnSpc>
              <a:buFont typeface="Wingdings 2" pitchFamily="18" charset="2"/>
              <a:buNone/>
            </a:pPr>
            <a:r>
              <a:rPr lang="de-DE" altLang="de-DE">
                <a:cs typeface="Times New Roman" pitchFamily="18" charset="0"/>
              </a:rPr>
              <a:t>Das liegt darin, dass der Unterschied in der Stimmhaftigkeit im Deutschen bedeutungsunterscheidend ist: </a:t>
            </a:r>
            <a:r>
              <a:rPr lang="de-DE" altLang="de-DE" i="1">
                <a:solidFill>
                  <a:srgbClr val="009999"/>
                </a:solidFill>
                <a:cs typeface="Times New Roman" pitchFamily="18" charset="0"/>
              </a:rPr>
              <a:t>Alpen</a:t>
            </a:r>
            <a:r>
              <a:rPr lang="de-DE" altLang="de-DE" i="1">
                <a:cs typeface="Times New Roman" pitchFamily="18" charset="0"/>
              </a:rPr>
              <a:t> </a:t>
            </a:r>
            <a:r>
              <a:rPr lang="de-DE" altLang="de-DE">
                <a:cs typeface="Times New Roman" pitchFamily="18" charset="0"/>
              </a:rPr>
              <a:t>vs.</a:t>
            </a:r>
            <a:r>
              <a:rPr lang="de-DE" altLang="de-DE" i="1">
                <a:cs typeface="Times New Roman" pitchFamily="18" charset="0"/>
              </a:rPr>
              <a:t> </a:t>
            </a:r>
            <a:r>
              <a:rPr lang="de-DE" altLang="de-DE" i="1">
                <a:solidFill>
                  <a:srgbClr val="009999"/>
                </a:solidFill>
                <a:cs typeface="Times New Roman" pitchFamily="18" charset="0"/>
              </a:rPr>
              <a:t>Alben</a:t>
            </a:r>
            <a:r>
              <a:rPr lang="de-DE" altLang="de-DE" i="1">
                <a:cs typeface="Times New Roman" pitchFamily="18" charset="0"/>
              </a:rPr>
              <a:t>. </a:t>
            </a:r>
          </a:p>
          <a:p>
            <a:pPr marL="0" indent="0" algn="just">
              <a:lnSpc>
                <a:spcPct val="90000"/>
              </a:lnSpc>
              <a:buFont typeface="Wingdings 2" pitchFamily="18" charset="2"/>
              <a:buNone/>
            </a:pPr>
            <a:r>
              <a:rPr lang="de-DE" altLang="de-DE">
                <a:cs typeface="Times New Roman" pitchFamily="18" charset="0"/>
              </a:rPr>
              <a:t>Merkmale, die bedeutungsunterscheidende Funktion haben, heißen </a:t>
            </a:r>
            <a:r>
              <a:rPr lang="de-DE" altLang="de-DE" i="1">
                <a:solidFill>
                  <a:schemeClr val="accent2"/>
                </a:solidFill>
                <a:cs typeface="Times New Roman" pitchFamily="18" charset="0"/>
              </a:rPr>
              <a:t>distinktiv</a:t>
            </a:r>
            <a:r>
              <a:rPr lang="de-DE" altLang="de-DE" i="1">
                <a:cs typeface="Times New Roman" pitchFamily="18" charset="0"/>
              </a:rPr>
              <a:t>.</a:t>
            </a:r>
            <a:r>
              <a:rPr lang="de-DE" altLang="de-DE">
                <a:cs typeface="Times New Roman" pitchFamily="18" charset="0"/>
              </a:rPr>
              <a:t> Weitere distinktive Merkmale sind z.B.: </a:t>
            </a:r>
            <a:r>
              <a:rPr lang="de-DE" altLang="de-DE">
                <a:solidFill>
                  <a:schemeClr val="accent2"/>
                </a:solidFill>
                <a:cs typeface="Times New Roman" pitchFamily="18" charset="0"/>
              </a:rPr>
              <a:t>[</a:t>
            </a:r>
            <a:r>
              <a:rPr lang="de-DE" altLang="de-DE">
                <a:solidFill>
                  <a:schemeClr val="accent2"/>
                </a:solidFill>
                <a:latin typeface="Times New Roman" pitchFamily="18" charset="0"/>
                <a:cs typeface="Times New Roman" pitchFamily="18" charset="0"/>
                <a:sym typeface="Symbol" pitchFamily="18" charset="2"/>
              </a:rPr>
              <a:t></a:t>
            </a:r>
            <a:r>
              <a:rPr lang="de-DE" altLang="de-DE">
                <a:solidFill>
                  <a:schemeClr val="accent2"/>
                </a:solidFill>
                <a:cs typeface="Times New Roman" pitchFamily="18" charset="0"/>
              </a:rPr>
              <a:t>nasal], [</a:t>
            </a:r>
            <a:r>
              <a:rPr lang="de-DE" altLang="de-DE">
                <a:solidFill>
                  <a:schemeClr val="accent2"/>
                </a:solidFill>
                <a:latin typeface="Times New Roman" pitchFamily="18" charset="0"/>
                <a:cs typeface="Times New Roman" pitchFamily="18" charset="0"/>
                <a:sym typeface="Symbol" pitchFamily="18" charset="2"/>
              </a:rPr>
              <a:t></a:t>
            </a:r>
            <a:r>
              <a:rPr lang="de-DE" altLang="de-DE">
                <a:solidFill>
                  <a:schemeClr val="accent2"/>
                </a:solidFill>
                <a:cs typeface="Times New Roman" pitchFamily="18" charset="0"/>
              </a:rPr>
              <a:t>lateral], [</a:t>
            </a:r>
            <a:r>
              <a:rPr lang="de-DE" altLang="de-DE">
                <a:solidFill>
                  <a:schemeClr val="accent2"/>
                </a:solidFill>
                <a:latin typeface="Times New Roman" pitchFamily="18" charset="0"/>
                <a:cs typeface="Times New Roman" pitchFamily="18" charset="0"/>
                <a:sym typeface="Symbol" pitchFamily="18" charset="2"/>
              </a:rPr>
              <a:t></a:t>
            </a:r>
            <a:r>
              <a:rPr lang="de-DE" altLang="de-DE">
                <a:solidFill>
                  <a:schemeClr val="accent2"/>
                </a:solidFill>
                <a:cs typeface="Times New Roman" pitchFamily="18" charset="0"/>
              </a:rPr>
              <a:t>okklusiv]</a:t>
            </a:r>
            <a:r>
              <a:rPr lang="de-DE" altLang="de-DE">
                <a:cs typeface="Times New Roman" pitchFamily="18" charset="0"/>
              </a:rPr>
              <a:t>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wipe(up)">
                                      <p:cBhvr>
                                        <p:cTn id="7" dur="500"/>
                                        <p:tgtEl>
                                          <p:spTgt spid="2478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7811">
                                            <p:txEl>
                                              <p:pRg st="1" end="1"/>
                                            </p:txEl>
                                          </p:spTgt>
                                        </p:tgtEl>
                                        <p:attrNameLst>
                                          <p:attrName>style.visibility</p:attrName>
                                        </p:attrNameLst>
                                      </p:cBhvr>
                                      <p:to>
                                        <p:strVal val="visible"/>
                                      </p:to>
                                    </p:set>
                                    <p:animEffect transition="in" filter="wipe(up)">
                                      <p:cBhvr>
                                        <p:cTn id="12" dur="500"/>
                                        <p:tgtEl>
                                          <p:spTgt spid="2478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7811">
                                            <p:txEl>
                                              <p:pRg st="2" end="2"/>
                                            </p:txEl>
                                          </p:spTgt>
                                        </p:tgtEl>
                                        <p:attrNameLst>
                                          <p:attrName>style.visibility</p:attrName>
                                        </p:attrNameLst>
                                      </p:cBhvr>
                                      <p:to>
                                        <p:strVal val="visible"/>
                                      </p:to>
                                    </p:set>
                                    <p:animEffect transition="in" filter="wipe(up)">
                                      <p:cBhvr>
                                        <p:cTn id="17" dur="500"/>
                                        <p:tgtEl>
                                          <p:spTgt spid="2478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de-DE" altLang="de-DE"/>
              <a:t>Phoneme als "Lautfamilie"</a:t>
            </a:r>
          </a:p>
        </p:txBody>
      </p:sp>
      <p:sp>
        <p:nvSpPr>
          <p:cNvPr id="249859" name="Rectangle 3"/>
          <p:cNvSpPr>
            <a:spLocks noGrp="1" noChangeArrowheads="1"/>
          </p:cNvSpPr>
          <p:nvPr>
            <p:ph type="body" idx="1"/>
          </p:nvPr>
        </p:nvSpPr>
        <p:spPr>
          <a:xfrm>
            <a:off x="762000" y="1676400"/>
            <a:ext cx="8153400" cy="4191000"/>
          </a:xfrm>
        </p:spPr>
        <p:txBody>
          <a:bodyPr/>
          <a:lstStyle/>
          <a:p>
            <a:pPr marL="0" indent="0" algn="just">
              <a:buFont typeface="Wingdings 2" pitchFamily="18" charset="2"/>
              <a:buNone/>
            </a:pPr>
            <a:r>
              <a:rPr lang="de-DE" altLang="de-DE">
                <a:cs typeface="Times New Roman" pitchFamily="18" charset="0"/>
              </a:rPr>
              <a:t>Phonetisch ähnliche Laute gehören zur gleichen Lautfamilie, wenn der feststellbare Lautunterschied </a:t>
            </a:r>
            <a:r>
              <a:rPr lang="de-DE" altLang="de-DE">
                <a:solidFill>
                  <a:schemeClr val="accent2"/>
                </a:solidFill>
                <a:cs typeface="Times New Roman" pitchFamily="18" charset="0"/>
              </a:rPr>
              <a:t>nicht distinktiv</a:t>
            </a:r>
            <a:r>
              <a:rPr lang="de-DE" altLang="de-DE">
                <a:cs typeface="Times New Roman" pitchFamily="18" charset="0"/>
              </a:rPr>
              <a:t> ist.</a:t>
            </a:r>
          </a:p>
          <a:p>
            <a:pPr marL="663575" lvl="1" algn="just"/>
            <a:r>
              <a:rPr lang="de-DE" altLang="de-DE">
                <a:cs typeface="Times New Roman" pitchFamily="18" charset="0"/>
              </a:rPr>
              <a:t>Ein Lautunterschied ist nicht distinktiv, weil er nicht distinktiv verwendet wird, obwohl die betroffenen Laute in der gleichen Position stehen können.  Man nennt dies freie Variation.</a:t>
            </a:r>
          </a:p>
          <a:p>
            <a:pPr marL="663575" lvl="1" algn="just"/>
            <a:r>
              <a:rPr lang="de-DE" altLang="de-DE">
                <a:cs typeface="Times New Roman" pitchFamily="18" charset="0"/>
              </a:rPr>
              <a:t>Ein Lautunterschied ist nicht distinktiv, weil er aufgrund von Positionsbeschränkungen nicht distinktiv verwendet werden </a:t>
            </a:r>
            <a:r>
              <a:rPr lang="de-DE" altLang="de-DE" b="1">
                <a:cs typeface="Times New Roman" pitchFamily="18" charset="0"/>
              </a:rPr>
              <a:t>kann</a:t>
            </a:r>
            <a:r>
              <a:rPr lang="de-DE" altLang="de-DE">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Effect transition="in" filter="wipe(up)">
                                      <p:cBhvr>
                                        <p:cTn id="7" dur="500"/>
                                        <p:tgtEl>
                                          <p:spTgt spid="2498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9859">
                                            <p:txEl>
                                              <p:pRg st="1" end="1"/>
                                            </p:txEl>
                                          </p:spTgt>
                                        </p:tgtEl>
                                        <p:attrNameLst>
                                          <p:attrName>style.visibility</p:attrName>
                                        </p:attrNameLst>
                                      </p:cBhvr>
                                      <p:to>
                                        <p:strVal val="visible"/>
                                      </p:to>
                                    </p:set>
                                    <p:animEffect transition="in" filter="wipe(up)">
                                      <p:cBhvr>
                                        <p:cTn id="12" dur="500"/>
                                        <p:tgtEl>
                                          <p:spTgt spid="2498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9859">
                                            <p:txEl>
                                              <p:pRg st="2" end="2"/>
                                            </p:txEl>
                                          </p:spTgt>
                                        </p:tgtEl>
                                        <p:attrNameLst>
                                          <p:attrName>style.visibility</p:attrName>
                                        </p:attrNameLst>
                                      </p:cBhvr>
                                      <p:to>
                                        <p:strVal val="visible"/>
                                      </p:to>
                                    </p:set>
                                    <p:animEffect transition="in" filter="wipe(up)">
                                      <p:cBhvr>
                                        <p:cTn id="17" dur="500"/>
                                        <p:tgtEl>
                                          <p:spTgt spid="2498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de-DE" altLang="de-DE"/>
              <a:t>Distinktive Merkmale</a:t>
            </a:r>
          </a:p>
        </p:txBody>
      </p:sp>
      <p:sp>
        <p:nvSpPr>
          <p:cNvPr id="268291"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Damit zwei Lautsegmente distinktive Funktion haben können, müssen sie zumindest im Prinzip in der gleichen Position vorkommen können	</a:t>
            </a:r>
          </a:p>
        </p:txBody>
      </p:sp>
      <p:graphicFrame>
        <p:nvGraphicFramePr>
          <p:cNvPr id="268292" name="Rectangle 4"/>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268340" name="Equation" r:id="rId4" imgW="0" imgH="0" progId="Equation.DSMT4">
                  <p:embed/>
                </p:oleObj>
              </mc:Choice>
              <mc:Fallback>
                <p:oleObj name="Equation" r:id="rId4" imgW="0" imgH="0" progId="Equation.DSMT4">
                  <p:embed/>
                  <p:pic>
                    <p:nvPicPr>
                      <p:cNvPr id="0" name="Rectangle 4"/>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8334" name="Group 46"/>
          <p:cNvGraphicFramePr>
            <a:graphicFrameLocks noGrp="1"/>
          </p:cNvGraphicFramePr>
          <p:nvPr>
            <p:extLst>
              <p:ext uri="{D42A27DB-BD31-4B8C-83A1-F6EECF244321}">
                <p14:modId xmlns:p14="http://schemas.microsoft.com/office/powerpoint/2010/main" val="3254188468"/>
              </p:ext>
            </p:extLst>
          </p:nvPr>
        </p:nvGraphicFramePr>
        <p:xfrm>
          <a:off x="2819400" y="3352800"/>
          <a:ext cx="3352800" cy="2319024"/>
        </p:xfrm>
        <a:graphic>
          <a:graphicData uri="http://schemas.openxmlformats.org/drawingml/2006/table">
            <a:tbl>
              <a:tblPr/>
              <a:tblGrid>
                <a:gridCol w="669925">
                  <a:extLst>
                    <a:ext uri="{9D8B030D-6E8A-4147-A177-3AD203B41FA5}">
                      <a16:colId xmlns:a16="http://schemas.microsoft.com/office/drawing/2014/main" val="20000"/>
                    </a:ext>
                  </a:extLst>
                </a:gridCol>
                <a:gridCol w="671513">
                  <a:extLst>
                    <a:ext uri="{9D8B030D-6E8A-4147-A177-3AD203B41FA5}">
                      <a16:colId xmlns:a16="http://schemas.microsoft.com/office/drawing/2014/main" val="20001"/>
                    </a:ext>
                  </a:extLst>
                </a:gridCol>
                <a:gridCol w="669925">
                  <a:extLst>
                    <a:ext uri="{9D8B030D-6E8A-4147-A177-3AD203B41FA5}">
                      <a16:colId xmlns:a16="http://schemas.microsoft.com/office/drawing/2014/main" val="20002"/>
                    </a:ext>
                  </a:extLst>
                </a:gridCol>
                <a:gridCol w="671512">
                  <a:extLst>
                    <a:ext uri="{9D8B030D-6E8A-4147-A177-3AD203B41FA5}">
                      <a16:colId xmlns:a16="http://schemas.microsoft.com/office/drawing/2014/main" val="20003"/>
                    </a:ext>
                  </a:extLst>
                </a:gridCol>
                <a:gridCol w="669925">
                  <a:extLst>
                    <a:ext uri="{9D8B030D-6E8A-4147-A177-3AD203B41FA5}">
                      <a16:colId xmlns:a16="http://schemas.microsoft.com/office/drawing/2014/main" val="20004"/>
                    </a:ext>
                  </a:extLst>
                </a:gridCol>
              </a:tblGrid>
              <a:tr h="34290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cap="flat">
                      <a:noFill/>
                    </a:lnL>
                    <a:lnR>
                      <a:noFill/>
                    </a:lnR>
                    <a:lnT cap="fla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a:ln>
                            <a:noFill/>
                          </a:ln>
                          <a:solidFill>
                            <a:schemeClr val="tx1"/>
                          </a:solidFill>
                          <a:effectLst>
                            <a:outerShdw blurRad="38100" dist="38100" dir="2700000" algn="tl">
                              <a:srgbClr val="FFFFFF"/>
                            </a:outerShdw>
                          </a:effectLst>
                          <a:latin typeface="+mn-lt"/>
                        </a:rPr>
                        <a:t>p</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a:noFill/>
                    </a:lnB>
                    <a:lnTlToBr>
                      <a:noFill/>
                    </a:lnTlToBr>
                    <a:lnBlToTr>
                      <a:noFill/>
                    </a:lnBlToTr>
                    <a:solidFill>
                      <a:srgbClr val="FFCC99"/>
                    </a:solid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w="12700" cap="flat" cmpd="sng" algn="ctr">
                      <a:solidFill>
                        <a:schemeClr val="tx1"/>
                      </a:solidFill>
                      <a:prstDash val="solid"/>
                      <a:round/>
                      <a:headEnd type="none" w="med" len="med"/>
                      <a:tailEnd type="none" w="med" len="med"/>
                    </a:lnL>
                    <a:lnR>
                      <a:noFill/>
                    </a:lnR>
                    <a:lnT cap="fla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4290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rPr>
                        <a:t>a</a:t>
                      </a:r>
                    </a:p>
                  </a:txBody>
                  <a:tcPr marL="92075" marR="92075" marT="46038" marB="46038" horzOverflow="overflow">
                    <a:lnL cap="flat">
                      <a:noFill/>
                    </a:lnL>
                    <a:lnR>
                      <a:noFill/>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rPr>
                        <a:t>l</a:t>
                      </a:r>
                    </a:p>
                  </a:txBody>
                  <a:tcPr marL="92075" marR="92075" marT="46038" marB="46038"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dirty="0">
                          <a:ln>
                            <a:noFill/>
                          </a:ln>
                          <a:solidFill>
                            <a:schemeClr val="tx1"/>
                          </a:solidFill>
                          <a:effectLst>
                            <a:outerShdw blurRad="38100" dist="38100" dir="2700000" algn="tl">
                              <a:srgbClr val="FFFFFF"/>
                            </a:outerShdw>
                          </a:effectLst>
                          <a:latin typeface="+mn-lt"/>
                        </a:rPr>
                        <a:t>b</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CC99"/>
                    </a:solid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rPr>
                        <a:t>Ə</a:t>
                      </a:r>
                    </a:p>
                  </a:txBody>
                  <a:tcPr marL="92075" marR="92075" marT="46038" marB="46038"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rPr>
                        <a:t>n</a:t>
                      </a:r>
                    </a:p>
                  </a:txBody>
                  <a:tcPr marL="92075" marR="92075" marT="46038" marB="46038"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4290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cap="flat">
                      <a:noFill/>
                    </a:lnL>
                    <a:lnR>
                      <a:noFill/>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dirty="0">
                          <a:ln>
                            <a:noFill/>
                          </a:ln>
                          <a:solidFill>
                            <a:schemeClr val="tx1"/>
                          </a:solidFill>
                          <a:effectLst>
                            <a:outerShdw blurRad="38100" dist="38100" dir="2700000" algn="tl">
                              <a:srgbClr val="FFFFFF"/>
                            </a:outerShdw>
                          </a:effectLst>
                          <a:latin typeface="+mn-lt"/>
                        </a:rPr>
                        <a:t>t</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CC99"/>
                    </a:solid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4290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cap="flat">
                      <a:noFill/>
                    </a:lnL>
                    <a:lnR>
                      <a:noFill/>
                    </a:lnR>
                    <a:lnT>
                      <a:noFill/>
                    </a:lnT>
                    <a:lnB cap="flat">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3200" b="1" i="0" u="none" strike="noStrike" cap="none" normalizeH="0" baseline="0">
                          <a:ln>
                            <a:noFill/>
                          </a:ln>
                          <a:solidFill>
                            <a:schemeClr val="tx1"/>
                          </a:solidFill>
                          <a:effectLst>
                            <a:outerShdw blurRad="38100" dist="38100" dir="2700000" algn="tl">
                              <a:srgbClr val="FFFFFF"/>
                            </a:outerShdw>
                          </a:effectLst>
                          <a:latin typeface="+mn-lt"/>
                        </a:rPr>
                        <a:t>g</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solidFill>
                      <a:srgbClr val="FFCC99"/>
                    </a:solid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w="12700" cap="flat" cmpd="sng" algn="ctr">
                      <a:solidFill>
                        <a:schemeClr val="tx1"/>
                      </a:solidFill>
                      <a:prstDash val="solid"/>
                      <a:round/>
                      <a:headEnd type="none" w="med" len="med"/>
                      <a:tailEnd type="none" w="med" len="med"/>
                    </a:lnL>
                    <a:lnR>
                      <a:noFill/>
                    </a:lnR>
                    <a:lnT>
                      <a:noFill/>
                    </a:lnT>
                    <a:lnB cap="flat">
                      <a:noFill/>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3200" b="1"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de-DE" altLang="de-DE"/>
              <a:t>Umgebung - Distribution</a:t>
            </a:r>
          </a:p>
        </p:txBody>
      </p:sp>
      <p:sp>
        <p:nvSpPr>
          <p:cNvPr id="25088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Die </a:t>
            </a:r>
            <a:r>
              <a:rPr lang="de-DE" altLang="de-DE" dirty="0">
                <a:solidFill>
                  <a:schemeClr val="accent2"/>
                </a:solidFill>
                <a:cs typeface="Times New Roman" pitchFamily="18" charset="0"/>
              </a:rPr>
              <a:t>Umgebung</a:t>
            </a:r>
            <a:r>
              <a:rPr lang="de-DE" altLang="de-DE" dirty="0">
                <a:cs typeface="Times New Roman" pitchFamily="18" charset="0"/>
              </a:rPr>
              <a:t> eines Segmentes besteht aus den ihm vorangehenden und nachfolgenden Segmenten.</a:t>
            </a:r>
          </a:p>
          <a:p>
            <a:pPr marL="0" indent="0" algn="just">
              <a:buFont typeface="Wingdings 2" pitchFamily="18" charset="2"/>
              <a:buNone/>
            </a:pPr>
            <a:r>
              <a:rPr lang="de-DE" altLang="de-DE" dirty="0">
                <a:cs typeface="Times New Roman" pitchFamily="18" charset="0"/>
              </a:rPr>
              <a:t>In den Lautfolgen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bɪn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bɪs</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zɪn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zɪt͜s</a:t>
            </a:r>
            <a:r>
              <a:rPr lang="de-DE" altLang="de-DE" dirty="0">
                <a:solidFill>
                  <a:srgbClr val="009999"/>
                </a:solidFill>
                <a:cs typeface="Times New Roman" pitchFamily="18" charset="0"/>
              </a:rPr>
              <a:t>]</a:t>
            </a:r>
            <a:r>
              <a:rPr lang="de-DE" altLang="de-DE" dirty="0">
                <a:cs typeface="Times New Roman" pitchFamily="18" charset="0"/>
              </a:rPr>
              <a:t>, sind die Umgebungen von </a:t>
            </a:r>
            <a:r>
              <a:rPr lang="de-DE" altLang="de-DE" dirty="0">
                <a:solidFill>
                  <a:srgbClr val="009999"/>
                </a:solidFill>
                <a:cs typeface="Times New Roman" pitchFamily="18" charset="0"/>
              </a:rPr>
              <a:t>[ɪ]</a:t>
            </a:r>
            <a:r>
              <a:rPr lang="de-DE" altLang="de-DE" dirty="0">
                <a:cs typeface="Times New Roman" pitchFamily="18" charset="0"/>
              </a:rPr>
              <a:t>	 </a:t>
            </a:r>
            <a:br>
              <a:rPr lang="de-DE" altLang="de-DE" dirty="0">
                <a:cs typeface="Times New Roman" pitchFamily="18" charset="0"/>
              </a:rPr>
            </a:br>
            <a:r>
              <a:rPr lang="de-DE" altLang="de-DE" dirty="0">
                <a:solidFill>
                  <a:srgbClr val="009999"/>
                </a:solidFill>
                <a:cs typeface="Times New Roman" pitchFamily="18" charset="0"/>
              </a:rPr>
              <a:t>[b]——[n], [b]——[s], [z]——[n], [z]——[</a:t>
            </a:r>
            <a:r>
              <a:rPr lang="de-DE" altLang="de-DE" dirty="0" err="1">
                <a:solidFill>
                  <a:srgbClr val="009999"/>
                </a:solidFill>
                <a:cs typeface="Times New Roman" pitchFamily="18" charset="0"/>
              </a:rPr>
              <a:t>t͜s</a:t>
            </a:r>
            <a:r>
              <a:rPr lang="de-DE" altLang="de-DE" dirty="0">
                <a:solidFill>
                  <a:srgbClr val="009999"/>
                </a:solidFill>
                <a:cs typeface="Times New Roman" pitchFamily="18" charset="0"/>
              </a:rPr>
              <a:t>].</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Die linken Umgebungen sind </a:t>
            </a:r>
            <a:r>
              <a:rPr lang="de-DE" altLang="de-DE" dirty="0">
                <a:solidFill>
                  <a:srgbClr val="009999"/>
                </a:solidFill>
                <a:cs typeface="Times New Roman" pitchFamily="18" charset="0"/>
              </a:rPr>
              <a:t>[b]——, [z]——</a:t>
            </a:r>
            <a:r>
              <a:rPr lang="de-DE" altLang="de-DE" dirty="0">
                <a:cs typeface="Times New Roman" pitchFamily="18" charset="0"/>
              </a:rPr>
              <a:t> und die rechten Umgebungen </a:t>
            </a:r>
            <a:r>
              <a:rPr lang="de-DE" altLang="de-DE" dirty="0">
                <a:solidFill>
                  <a:srgbClr val="009999"/>
                </a:solidFill>
                <a:cs typeface="Times New Roman" pitchFamily="18" charset="0"/>
              </a:rPr>
              <a:t>——[n], ——[s]</a:t>
            </a:r>
            <a:r>
              <a:rPr lang="de-DE" altLang="de-DE" dirty="0">
                <a:cs typeface="Times New Roman" pitchFamily="18" charset="0"/>
              </a:rPr>
              <a:t> und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t͜s</a:t>
            </a:r>
            <a:r>
              <a:rPr lang="de-DE" altLang="de-DE" dirty="0">
                <a:solidFill>
                  <a:srgbClr val="009999"/>
                </a:solidFill>
                <a:cs typeface="Times New Roman" pitchFamily="18" charset="0"/>
              </a:rPr>
              <a:t>].</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Die Menge der möglichen Umgebungen (Kontexte) einer Einheit, nennt man deren </a:t>
            </a:r>
            <a:r>
              <a:rPr lang="de-DE" altLang="de-DE" dirty="0">
                <a:solidFill>
                  <a:schemeClr val="accent2"/>
                </a:solidFill>
                <a:cs typeface="Times New Roman" pitchFamily="18" charset="0"/>
              </a:rPr>
              <a:t>Distribution</a:t>
            </a:r>
            <a:r>
              <a:rPr lang="de-DE" altLang="de-DE" dirty="0">
                <a:cs typeface="Times New Roman" pitchFamily="18" charset="0"/>
              </a:rPr>
              <a:t> (oder </a:t>
            </a:r>
            <a:r>
              <a:rPr lang="de-DE" altLang="de-DE" dirty="0">
                <a:solidFill>
                  <a:schemeClr val="accent2"/>
                </a:solidFill>
                <a:cs typeface="Times New Roman" pitchFamily="18" charset="0"/>
              </a:rPr>
              <a:t>Verteilung</a:t>
            </a:r>
            <a:r>
              <a:rPr lang="de-DE" altLang="de-DE" dirty="0">
                <a:cs typeface="Times New Roman"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de-DE" altLang="de-DE"/>
              <a:t>Distribution</a:t>
            </a:r>
          </a:p>
        </p:txBody>
      </p:sp>
      <p:sp>
        <p:nvSpPr>
          <p:cNvPr id="25190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Nach Einführung des Begriffes der </a:t>
            </a:r>
            <a:r>
              <a:rPr lang="de-DE" altLang="de-DE">
                <a:solidFill>
                  <a:schemeClr val="accent2"/>
                </a:solidFill>
                <a:cs typeface="Times New Roman" pitchFamily="18" charset="0"/>
              </a:rPr>
              <a:t>Distribution </a:t>
            </a:r>
            <a:r>
              <a:rPr lang="de-DE" altLang="de-DE">
                <a:cs typeface="Times New Roman" pitchFamily="18" charset="0"/>
              </a:rPr>
              <a:t>können wir nun verschiedene Entitäten hinsichtlich ihrer Distribution vergleichen. Dabei sind grob drei Fälle zu unterscheiden:</a:t>
            </a:r>
          </a:p>
          <a:p>
            <a:pPr marL="862013" lvl="1" indent="-457200" algn="just">
              <a:buFont typeface="Wingdings" pitchFamily="2" charset="2"/>
              <a:buAutoNum type="arabicPeriod"/>
            </a:pPr>
            <a:r>
              <a:rPr lang="de-DE" altLang="de-DE">
                <a:cs typeface="Times New Roman" pitchFamily="18" charset="0"/>
              </a:rPr>
              <a:t>Vorkommen in identischen Umgebungen</a:t>
            </a:r>
          </a:p>
          <a:p>
            <a:pPr marL="862013" lvl="1" indent="-457200" algn="just">
              <a:buFont typeface="Wingdings" pitchFamily="2" charset="2"/>
              <a:buAutoNum type="arabicPeriod"/>
            </a:pPr>
            <a:r>
              <a:rPr lang="de-DE" altLang="de-DE">
                <a:cs typeface="Times New Roman" pitchFamily="18" charset="0"/>
              </a:rPr>
              <a:t>Vorkommen in teilweise identischen Umgebungen</a:t>
            </a:r>
          </a:p>
          <a:p>
            <a:pPr marL="862013" lvl="1" indent="-457200">
              <a:buFont typeface="Wingdings" pitchFamily="2" charset="2"/>
              <a:buAutoNum type="arabicPeriod"/>
            </a:pPr>
            <a:r>
              <a:rPr lang="de-DE" altLang="de-DE">
                <a:cs typeface="Times New Roman" pitchFamily="18" charset="0"/>
              </a:rPr>
              <a:t>Vorkommen in sich gegenseitig ausschließenden Umgebungen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1907">
                                            <p:txEl>
                                              <p:pRg st="0" end="0"/>
                                            </p:txEl>
                                          </p:spTgt>
                                        </p:tgtEl>
                                        <p:attrNameLst>
                                          <p:attrName>style.visibility</p:attrName>
                                        </p:attrNameLst>
                                      </p:cBhvr>
                                      <p:to>
                                        <p:strVal val="visible"/>
                                      </p:to>
                                    </p:set>
                                    <p:animEffect transition="in" filter="wipe(up)">
                                      <p:cBhvr>
                                        <p:cTn id="7" dur="500"/>
                                        <p:tgtEl>
                                          <p:spTgt spid="2519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51907">
                                            <p:txEl>
                                              <p:pRg st="1" end="1"/>
                                            </p:txEl>
                                          </p:spTgt>
                                        </p:tgtEl>
                                        <p:attrNameLst>
                                          <p:attrName>style.visibility</p:attrName>
                                        </p:attrNameLst>
                                      </p:cBhvr>
                                      <p:to>
                                        <p:strVal val="visible"/>
                                      </p:to>
                                    </p:set>
                                    <p:animEffect transition="in" filter="wipe(up)">
                                      <p:cBhvr>
                                        <p:cTn id="12" dur="500"/>
                                        <p:tgtEl>
                                          <p:spTgt spid="2519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51907">
                                            <p:txEl>
                                              <p:pRg st="2" end="2"/>
                                            </p:txEl>
                                          </p:spTgt>
                                        </p:tgtEl>
                                        <p:attrNameLst>
                                          <p:attrName>style.visibility</p:attrName>
                                        </p:attrNameLst>
                                      </p:cBhvr>
                                      <p:to>
                                        <p:strVal val="visible"/>
                                      </p:to>
                                    </p:set>
                                    <p:animEffect transition="in" filter="wipe(up)">
                                      <p:cBhvr>
                                        <p:cTn id="17" dur="500"/>
                                        <p:tgtEl>
                                          <p:spTgt spid="2519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51907">
                                            <p:txEl>
                                              <p:pRg st="3" end="3"/>
                                            </p:txEl>
                                          </p:spTgt>
                                        </p:tgtEl>
                                        <p:attrNameLst>
                                          <p:attrName>style.visibility</p:attrName>
                                        </p:attrNameLst>
                                      </p:cBhvr>
                                      <p:to>
                                        <p:strVal val="visible"/>
                                      </p:to>
                                    </p:set>
                                    <p:animEffect transition="in" filter="wipe(up)">
                                      <p:cBhvr>
                                        <p:cTn id="22" dur="500"/>
                                        <p:tgtEl>
                                          <p:spTgt spid="2519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7" grpId="0" build="p" bldLvl="2"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de-DE" altLang="de-DE"/>
              <a:t>Distributionelle Äquivalenz</a:t>
            </a:r>
          </a:p>
        </p:txBody>
      </p:sp>
      <p:sp>
        <p:nvSpPr>
          <p:cNvPr id="252931" name="Rectangle 3"/>
          <p:cNvSpPr>
            <a:spLocks noGrp="1" noChangeArrowheads="1"/>
          </p:cNvSpPr>
          <p:nvPr>
            <p:ph type="body" idx="1"/>
          </p:nvPr>
        </p:nvSpPr>
        <p:spPr>
          <a:xfrm>
            <a:off x="250825" y="1828800"/>
            <a:ext cx="8583613" cy="4191000"/>
          </a:xfrm>
        </p:spPr>
        <p:txBody>
          <a:bodyPr/>
          <a:lstStyle/>
          <a:p>
            <a:pPr marL="0" indent="0" algn="just">
              <a:lnSpc>
                <a:spcPct val="90000"/>
              </a:lnSpc>
              <a:buFont typeface="Wingdings 2" pitchFamily="18" charset="2"/>
              <a:buNone/>
            </a:pPr>
            <a:r>
              <a:rPr lang="de-DE" altLang="de-DE" dirty="0">
                <a:cs typeface="Times New Roman" pitchFamily="18" charset="0"/>
              </a:rPr>
              <a:t>Zwei Einheiten sind </a:t>
            </a:r>
            <a:r>
              <a:rPr lang="de-DE" altLang="de-DE" dirty="0">
                <a:solidFill>
                  <a:schemeClr val="accent2"/>
                </a:solidFill>
                <a:cs typeface="Times New Roman" pitchFamily="18" charset="0"/>
              </a:rPr>
              <a:t>distributionell äquivalent</a:t>
            </a:r>
            <a:r>
              <a:rPr lang="de-DE" altLang="de-DE" dirty="0">
                <a:cs typeface="Times New Roman" pitchFamily="18" charset="0"/>
              </a:rPr>
              <a:t>, wenn sie die gleiche Distribution haben, d.h. wenn sie in identischen Umgebungen vorkommen</a:t>
            </a:r>
            <a:r>
              <a:rPr lang="de-DE" altLang="de-DE" i="1" dirty="0">
                <a:cs typeface="Times New Roman" pitchFamily="18" charset="0"/>
              </a:rPr>
              <a:t>.</a:t>
            </a:r>
          </a:p>
          <a:p>
            <a:pPr marL="0" indent="0" algn="just">
              <a:lnSpc>
                <a:spcPct val="90000"/>
              </a:lnSpc>
              <a:buFont typeface="Wingdings 2" pitchFamily="18" charset="2"/>
              <a:buNone/>
            </a:pPr>
            <a:r>
              <a:rPr lang="de-DE" altLang="de-DE" dirty="0">
                <a:cs typeface="Times New Roman" pitchFamily="18" charset="0"/>
              </a:rPr>
              <a:t>Gegeben seien z.B. die Mengen</a:t>
            </a:r>
          </a:p>
          <a:p>
            <a:pPr marL="0" indent="0" algn="just">
              <a:lnSpc>
                <a:spcPct val="90000"/>
              </a:lnSpc>
              <a:buFont typeface="Wingdings 2" pitchFamily="18" charset="2"/>
              <a:buNone/>
            </a:pP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pin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pit</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bil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sil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fil</a:t>
            </a:r>
            <a:r>
              <a:rPr lang="de-DE" altLang="de-DE" dirty="0">
                <a:solidFill>
                  <a:srgbClr val="009999"/>
                </a:solidFill>
                <a:cs typeface="Times New Roman" pitchFamily="18" charset="0"/>
              </a:rPr>
              <a:t>]}</a:t>
            </a:r>
          </a:p>
          <a:p>
            <a:pPr marL="0" indent="0" algn="just">
              <a:lnSpc>
                <a:spcPct val="90000"/>
              </a:lnSpc>
              <a:buFont typeface="Wingdings 2" pitchFamily="18" charset="2"/>
              <a:buNone/>
            </a:pP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pen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pet</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bel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sel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fel</a:t>
            </a:r>
            <a:r>
              <a:rPr lang="de-DE" altLang="de-DE" dirty="0">
                <a:solidFill>
                  <a:srgbClr val="009999"/>
                </a:solidFill>
                <a:cs typeface="Times New Roman" pitchFamily="18" charset="0"/>
              </a:rPr>
              <a:t>]}</a:t>
            </a:r>
          </a:p>
          <a:p>
            <a:pPr marL="0" indent="0" algn="just">
              <a:lnSpc>
                <a:spcPct val="90000"/>
              </a:lnSpc>
              <a:buFont typeface="Wingdings 2" pitchFamily="18" charset="2"/>
              <a:buNone/>
            </a:pPr>
            <a:r>
              <a:rPr lang="de-DE" altLang="de-DE" dirty="0">
                <a:cs typeface="Times New Roman" pitchFamily="18" charset="0"/>
              </a:rPr>
              <a:t>Wir können feststellen, dass die Segmente </a:t>
            </a:r>
            <a:r>
              <a:rPr lang="de-DE" altLang="de-DE" dirty="0">
                <a:solidFill>
                  <a:srgbClr val="009999"/>
                </a:solidFill>
                <a:cs typeface="Times New Roman" pitchFamily="18" charset="0"/>
              </a:rPr>
              <a:t>[i]</a:t>
            </a:r>
            <a:r>
              <a:rPr lang="de-DE" altLang="de-DE" dirty="0">
                <a:cs typeface="Times New Roman" pitchFamily="18" charset="0"/>
              </a:rPr>
              <a:t> und </a:t>
            </a:r>
            <a:r>
              <a:rPr lang="de-DE" altLang="de-DE" dirty="0">
                <a:solidFill>
                  <a:srgbClr val="009999"/>
                </a:solidFill>
                <a:cs typeface="Times New Roman" pitchFamily="18" charset="0"/>
              </a:rPr>
              <a:t>[e]</a:t>
            </a:r>
            <a:r>
              <a:rPr lang="de-DE" altLang="de-DE" dirty="0">
                <a:cs typeface="Times New Roman" pitchFamily="18" charset="0"/>
              </a:rPr>
              <a:t> in genau den gleichen Umgebungen vorkommen: </a:t>
            </a:r>
          </a:p>
          <a:p>
            <a:pPr marL="0" indent="0" algn="just">
              <a:lnSpc>
                <a:spcPct val="90000"/>
              </a:lnSpc>
              <a:buFont typeface="Wingdings 2" pitchFamily="18" charset="2"/>
              <a:buNone/>
            </a:pPr>
            <a:r>
              <a:rPr lang="de-DE" altLang="de-DE" dirty="0">
                <a:solidFill>
                  <a:srgbClr val="009999"/>
                </a:solidFill>
                <a:cs typeface="Times New Roman" pitchFamily="18" charset="0"/>
              </a:rPr>
              <a:t>	{[p—n] [p—t] [b—l] [s—l] [f—l]}.</a:t>
            </a:r>
            <a:r>
              <a:rPr lang="de-DE" altLang="de-DE" dirty="0">
                <a:cs typeface="Times New Roman" pitchFamily="18" charset="0"/>
              </a:rPr>
              <a:t> </a:t>
            </a:r>
          </a:p>
          <a:p>
            <a:pPr marL="0" indent="0" algn="just">
              <a:lnSpc>
                <a:spcPct val="90000"/>
              </a:lnSpc>
              <a:buFont typeface="Wingdings 2" pitchFamily="18" charset="2"/>
              <a:buNone/>
            </a:pPr>
            <a:r>
              <a:rPr lang="de-DE" altLang="de-DE" dirty="0">
                <a:cs typeface="Times New Roman" pitchFamily="18" charset="0"/>
              </a:rPr>
              <a:t>Mit anderen Worten, </a:t>
            </a:r>
            <a:r>
              <a:rPr lang="de-DE" altLang="de-DE" dirty="0">
                <a:solidFill>
                  <a:srgbClr val="009999"/>
                </a:solidFill>
                <a:cs typeface="Times New Roman" pitchFamily="18" charset="0"/>
              </a:rPr>
              <a:t>[i]</a:t>
            </a:r>
            <a:r>
              <a:rPr lang="de-DE" altLang="de-DE" dirty="0">
                <a:cs typeface="Times New Roman" pitchFamily="18" charset="0"/>
              </a:rPr>
              <a:t> </a:t>
            </a:r>
            <a:r>
              <a:rPr lang="de-DE" altLang="de-DE" dirty="0" err="1">
                <a:cs typeface="Times New Roman" pitchFamily="18" charset="0"/>
              </a:rPr>
              <a:t>and</a:t>
            </a:r>
            <a:r>
              <a:rPr lang="de-DE" altLang="de-DE" dirty="0">
                <a:cs typeface="Times New Roman" pitchFamily="18" charset="0"/>
              </a:rPr>
              <a:t> </a:t>
            </a:r>
            <a:r>
              <a:rPr lang="de-DE" altLang="de-DE" dirty="0">
                <a:solidFill>
                  <a:srgbClr val="009999"/>
                </a:solidFill>
                <a:cs typeface="Times New Roman" pitchFamily="18" charset="0"/>
              </a:rPr>
              <a:t>[e]</a:t>
            </a:r>
            <a:r>
              <a:rPr lang="de-DE" altLang="de-DE" dirty="0">
                <a:cs typeface="Times New Roman" pitchFamily="18" charset="0"/>
              </a:rPr>
              <a:t> haben die gleiche </a:t>
            </a:r>
            <a:r>
              <a:rPr lang="de-DE" altLang="de-DE" dirty="0" err="1">
                <a:cs typeface="Times New Roman" pitchFamily="18" charset="0"/>
              </a:rPr>
              <a:t>Distri-bution</a:t>
            </a:r>
            <a:r>
              <a:rPr lang="de-DE" altLang="de-DE" dirty="0">
                <a:cs typeface="Times New Roman" pitchFamily="18" charset="0"/>
              </a:rPr>
              <a:t>, sie sind distributionell äquivalent.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de-DE" altLang="de-DE"/>
              <a:t>Distributionelle Äquivalenz</a:t>
            </a:r>
          </a:p>
        </p:txBody>
      </p:sp>
      <p:sp>
        <p:nvSpPr>
          <p:cNvPr id="284675" name="Rectangle 3"/>
          <p:cNvSpPr>
            <a:spLocks noGrp="1" noChangeArrowheads="1"/>
          </p:cNvSpPr>
          <p:nvPr>
            <p:ph type="body" idx="1"/>
          </p:nvPr>
        </p:nvSpPr>
        <p:spPr>
          <a:xfrm>
            <a:off x="250825" y="1828800"/>
            <a:ext cx="8583613" cy="4264025"/>
          </a:xfrm>
        </p:spPr>
        <p:txBody>
          <a:bodyPr/>
          <a:lstStyle/>
          <a:p>
            <a:pPr marL="0" indent="0" algn="just">
              <a:lnSpc>
                <a:spcPct val="90000"/>
              </a:lnSpc>
              <a:buFont typeface="Wingdings 2" pitchFamily="18" charset="2"/>
              <a:buNone/>
            </a:pPr>
            <a:r>
              <a:rPr lang="de-DE" altLang="de-DE" dirty="0">
                <a:cs typeface="Times New Roman" pitchFamily="18" charset="0"/>
              </a:rPr>
              <a:t>Zwei Einheiten sind </a:t>
            </a:r>
            <a:r>
              <a:rPr lang="de-DE" altLang="de-DE" dirty="0">
                <a:solidFill>
                  <a:schemeClr val="accent2"/>
                </a:solidFill>
                <a:cs typeface="Times New Roman" pitchFamily="18" charset="0"/>
              </a:rPr>
              <a:t>distributionell äquivalent</a:t>
            </a:r>
            <a:r>
              <a:rPr lang="de-DE" altLang="de-DE" dirty="0">
                <a:cs typeface="Times New Roman" pitchFamily="18" charset="0"/>
              </a:rPr>
              <a:t>, wenn sie die gleiche Distribution haben, d.h. wenn sie in identischen Umgebungen vorkommen</a:t>
            </a:r>
            <a:r>
              <a:rPr lang="de-DE" altLang="de-DE" i="1" dirty="0">
                <a:cs typeface="Times New Roman" pitchFamily="18" charset="0"/>
              </a:rPr>
              <a:t>.</a:t>
            </a:r>
          </a:p>
          <a:p>
            <a:pPr marL="0" indent="0" algn="just">
              <a:lnSpc>
                <a:spcPct val="90000"/>
              </a:lnSpc>
              <a:buFont typeface="Wingdings 2" pitchFamily="18" charset="2"/>
              <a:buNone/>
            </a:pPr>
            <a:r>
              <a:rPr lang="de-DE" altLang="de-DE" dirty="0">
                <a:cs typeface="Times New Roman" pitchFamily="18" charset="0"/>
              </a:rPr>
              <a:t>Gegeben seien z.B. die Mengen</a:t>
            </a:r>
          </a:p>
          <a:p>
            <a:pPr marL="0" indent="0" algn="just">
              <a:lnSpc>
                <a:spcPct val="90000"/>
              </a:lnSpc>
              <a:buFont typeface="Wingdings 2" pitchFamily="18" charset="2"/>
              <a:buNone/>
            </a:pP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pin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pit</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bil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sil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fil</a:t>
            </a:r>
            <a:r>
              <a:rPr lang="de-DE" altLang="de-DE" dirty="0">
                <a:solidFill>
                  <a:srgbClr val="009999"/>
                </a:solidFill>
                <a:cs typeface="Times New Roman" pitchFamily="18" charset="0"/>
              </a:rPr>
              <a:t>]}</a:t>
            </a:r>
          </a:p>
          <a:p>
            <a:pPr marL="0" indent="0" algn="just">
              <a:lnSpc>
                <a:spcPct val="90000"/>
              </a:lnSpc>
              <a:buFont typeface="Wingdings 2" pitchFamily="18" charset="2"/>
              <a:buNone/>
            </a:pP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pen</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pet</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bel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sel</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fel</a:t>
            </a:r>
            <a:r>
              <a:rPr lang="de-DE" altLang="de-DE" dirty="0">
                <a:solidFill>
                  <a:srgbClr val="009999"/>
                </a:solidFill>
                <a:cs typeface="Times New Roman" pitchFamily="18" charset="0"/>
              </a:rPr>
              <a:t>]}</a:t>
            </a:r>
          </a:p>
          <a:p>
            <a:pPr marL="0" indent="0" algn="just">
              <a:lnSpc>
                <a:spcPct val="90000"/>
              </a:lnSpc>
              <a:buFont typeface="Wingdings 2" pitchFamily="18" charset="2"/>
              <a:buNone/>
            </a:pPr>
            <a:r>
              <a:rPr lang="de-DE" altLang="de-DE" dirty="0">
                <a:cs typeface="Times New Roman" pitchFamily="18" charset="0"/>
              </a:rPr>
              <a:t>Wir können feststellen, dass die Segmente </a:t>
            </a:r>
            <a:r>
              <a:rPr lang="de-DE" altLang="de-DE" dirty="0">
                <a:solidFill>
                  <a:srgbClr val="009999"/>
                </a:solidFill>
                <a:cs typeface="Times New Roman" pitchFamily="18" charset="0"/>
              </a:rPr>
              <a:t>[i]</a:t>
            </a:r>
            <a:r>
              <a:rPr lang="de-DE" altLang="de-DE" dirty="0">
                <a:cs typeface="Times New Roman" pitchFamily="18" charset="0"/>
              </a:rPr>
              <a:t> und </a:t>
            </a:r>
            <a:r>
              <a:rPr lang="de-DE" altLang="de-DE" dirty="0">
                <a:solidFill>
                  <a:srgbClr val="009999"/>
                </a:solidFill>
                <a:cs typeface="Times New Roman" pitchFamily="18" charset="0"/>
              </a:rPr>
              <a:t>[e]</a:t>
            </a:r>
            <a:r>
              <a:rPr lang="de-DE" altLang="de-DE" dirty="0">
                <a:cs typeface="Times New Roman" pitchFamily="18" charset="0"/>
              </a:rPr>
              <a:t> in genau den gleichen Umgebungen vorkommen:</a:t>
            </a:r>
          </a:p>
          <a:p>
            <a:pPr marL="0" indent="0" algn="just">
              <a:lnSpc>
                <a:spcPct val="90000"/>
              </a:lnSpc>
              <a:buFont typeface="Wingdings 2" pitchFamily="18" charset="2"/>
              <a:buNone/>
            </a:pPr>
            <a:r>
              <a:rPr lang="de-DE" altLang="de-DE" dirty="0">
                <a:solidFill>
                  <a:srgbClr val="009999"/>
                </a:solidFill>
                <a:cs typeface="Times New Roman" pitchFamily="18" charset="0"/>
              </a:rPr>
              <a:t>	{[p—n] [p—t] [b—l] [s—l] [f—l]}.</a:t>
            </a:r>
            <a:r>
              <a:rPr lang="de-DE" altLang="de-DE" dirty="0">
                <a:cs typeface="Times New Roman" pitchFamily="18" charset="0"/>
              </a:rPr>
              <a:t> </a:t>
            </a:r>
          </a:p>
          <a:p>
            <a:pPr marL="0" indent="0" algn="just">
              <a:lnSpc>
                <a:spcPct val="90000"/>
              </a:lnSpc>
              <a:buFont typeface="Wingdings 2" pitchFamily="18" charset="2"/>
              <a:buNone/>
            </a:pPr>
            <a:r>
              <a:rPr lang="de-DE" altLang="de-DE" dirty="0">
                <a:cs typeface="Times New Roman" pitchFamily="18" charset="0"/>
              </a:rPr>
              <a:t>Mit anderen Worten, </a:t>
            </a:r>
            <a:r>
              <a:rPr lang="de-DE" altLang="de-DE" dirty="0">
                <a:solidFill>
                  <a:srgbClr val="009999"/>
                </a:solidFill>
                <a:cs typeface="Times New Roman" pitchFamily="18" charset="0"/>
              </a:rPr>
              <a:t>[i]</a:t>
            </a:r>
            <a:r>
              <a:rPr lang="de-DE" altLang="de-DE" dirty="0">
                <a:cs typeface="Times New Roman" pitchFamily="18" charset="0"/>
              </a:rPr>
              <a:t> </a:t>
            </a:r>
            <a:r>
              <a:rPr lang="de-DE" altLang="de-DE" dirty="0" err="1">
                <a:cs typeface="Times New Roman" pitchFamily="18" charset="0"/>
              </a:rPr>
              <a:t>and</a:t>
            </a:r>
            <a:r>
              <a:rPr lang="de-DE" altLang="de-DE" dirty="0">
                <a:cs typeface="Times New Roman" pitchFamily="18" charset="0"/>
              </a:rPr>
              <a:t> </a:t>
            </a:r>
            <a:r>
              <a:rPr lang="de-DE" altLang="de-DE" dirty="0">
                <a:solidFill>
                  <a:srgbClr val="009999"/>
                </a:solidFill>
                <a:cs typeface="Times New Roman" pitchFamily="18" charset="0"/>
              </a:rPr>
              <a:t>[e]</a:t>
            </a:r>
            <a:r>
              <a:rPr lang="de-DE" altLang="de-DE" dirty="0">
                <a:cs typeface="Times New Roman" pitchFamily="18" charset="0"/>
              </a:rPr>
              <a:t> haben die gleiche Distribution, sie sind distributionell äquivalent.</a:t>
            </a:r>
          </a:p>
        </p:txBody>
      </p:sp>
      <p:sp>
        <p:nvSpPr>
          <p:cNvPr id="284676" name="Rectangle 4"/>
          <p:cNvSpPr>
            <a:spLocks noChangeArrowheads="1"/>
          </p:cNvSpPr>
          <p:nvPr/>
        </p:nvSpPr>
        <p:spPr bwMode="auto">
          <a:xfrm>
            <a:off x="1116013" y="3246438"/>
            <a:ext cx="6048375" cy="93186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just">
              <a:lnSpc>
                <a:spcPct val="90000"/>
              </a:lnSpc>
              <a:spcBef>
                <a:spcPct val="50000"/>
              </a:spcBef>
              <a:buClr>
                <a:schemeClr val="accent2"/>
              </a:buClr>
              <a:buFont typeface="Wingdings 2" pitchFamily="18" charset="2"/>
              <a:buNone/>
            </a:pPr>
            <a:r>
              <a:rPr lang="de-DE" altLang="de-DE">
                <a:solidFill>
                  <a:srgbClr val="009999"/>
                </a:solidFill>
                <a:effectLst/>
                <a:latin typeface="Tahoma" pitchFamily="34" charset="0"/>
                <a:cs typeface="Times New Roman" pitchFamily="18" charset="0"/>
              </a:rPr>
              <a:t>{[p — n], [p — t], [b — l], [s — l], [f — l]}</a:t>
            </a:r>
          </a:p>
          <a:p>
            <a:pPr algn="just">
              <a:lnSpc>
                <a:spcPct val="90000"/>
              </a:lnSpc>
              <a:spcBef>
                <a:spcPct val="50000"/>
              </a:spcBef>
              <a:buClr>
                <a:schemeClr val="accent2"/>
              </a:buClr>
              <a:buFont typeface="Wingdings 2" pitchFamily="18" charset="2"/>
              <a:buNone/>
            </a:pPr>
            <a:r>
              <a:rPr lang="de-DE" altLang="de-DE">
                <a:solidFill>
                  <a:srgbClr val="009999"/>
                </a:solidFill>
                <a:effectLst/>
                <a:latin typeface="Tahoma" pitchFamily="34" charset="0"/>
                <a:cs typeface="Times New Roman" pitchFamily="18" charset="0"/>
              </a:rPr>
              <a:t>{[p — n], [p — t], [b — l], [s — l], [f — 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4676"/>
                                        </p:tgtEl>
                                        <p:attrNameLst>
                                          <p:attrName>style.visibility</p:attrName>
                                        </p:attrNameLst>
                                      </p:cBhvr>
                                      <p:to>
                                        <p:strVal val="visible"/>
                                      </p:to>
                                    </p:set>
                                    <p:animEffect transition="in" filter="box(out)">
                                      <p:cBhvr>
                                        <p:cTn id="7" dur="500"/>
                                        <p:tgtEl>
                                          <p:spTgt spid="284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6"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de-DE" altLang="de-DE"/>
              <a:t>Komplementäre Distribution</a:t>
            </a:r>
          </a:p>
        </p:txBody>
      </p:sp>
      <p:sp>
        <p:nvSpPr>
          <p:cNvPr id="269315"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Das Gegenstück zur distributionellen Äquivalenz ist das völlige Fehlen gemeinsamer Umgebungen. Man nennt dies </a:t>
            </a:r>
            <a:r>
              <a:rPr lang="de-DE" altLang="de-DE" i="1">
                <a:solidFill>
                  <a:schemeClr val="accent2"/>
                </a:solidFill>
                <a:cs typeface="Times New Roman" pitchFamily="18" charset="0"/>
              </a:rPr>
              <a:t>komplementäre Distribution</a:t>
            </a:r>
            <a:r>
              <a:rPr lang="de-DE" altLang="de-DE" i="1">
                <a:cs typeface="Times New Roman" pitchFamily="18" charset="0"/>
              </a:rPr>
              <a:t>.</a:t>
            </a:r>
          </a:p>
          <a:p>
            <a:pPr marL="0" indent="0" algn="just">
              <a:buFont typeface="Wingdings 2" pitchFamily="18" charset="2"/>
              <a:buNone/>
            </a:pPr>
            <a:r>
              <a:rPr lang="de-DE" altLang="de-DE" b="1">
                <a:cs typeface="Times New Roman" pitchFamily="18" charset="0"/>
              </a:rPr>
              <a:t>Definition:</a:t>
            </a:r>
            <a:r>
              <a:rPr lang="de-DE" altLang="de-DE">
                <a:cs typeface="Times New Roman" pitchFamily="18" charset="0"/>
              </a:rPr>
              <a:t> Zwei Einheiten A und B haben komplementäre Distribution (sind komplementär verteilt), wenn sie keine gemeinsamen Umgebungen aufweisen. Sie schließen sich in ihrem Vorkommen gegenseitig aus.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de-DE" altLang="de-DE"/>
              <a:t>Komplementäre Distribution</a:t>
            </a:r>
          </a:p>
        </p:txBody>
      </p:sp>
      <p:sp>
        <p:nvSpPr>
          <p:cNvPr id="27136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Die oben diskutierten Varianten von </a:t>
            </a:r>
            <a:r>
              <a:rPr lang="de-DE" altLang="de-DE" dirty="0">
                <a:solidFill>
                  <a:srgbClr val="009999"/>
                </a:solidFill>
                <a:cs typeface="Times New Roman" pitchFamily="18" charset="0"/>
              </a:rPr>
              <a:t>/t/,</a:t>
            </a:r>
            <a:r>
              <a:rPr lang="de-DE" altLang="de-DE" dirty="0">
                <a:cs typeface="Times New Roman" pitchFamily="18" charset="0"/>
              </a:rPr>
              <a:t> nämlich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t>
            </a:r>
            <a:r>
              <a:rPr lang="de-DE" altLang="de-DE" baseline="30000" dirty="0" err="1">
                <a:solidFill>
                  <a:srgbClr val="009999"/>
                </a:solidFill>
                <a:cs typeface="Times New Roman" pitchFamily="18" charset="0"/>
              </a:rPr>
              <a:t>h</a:t>
            </a:r>
            <a:r>
              <a:rPr lang="de-DE" altLang="de-DE" dirty="0">
                <a:solidFill>
                  <a:srgbClr val="009999"/>
                </a:solidFill>
                <a:cs typeface="Times New Roman" pitchFamily="18" charset="0"/>
              </a:rPr>
              <a:t>]</a:t>
            </a:r>
            <a:r>
              <a:rPr lang="de-DE" altLang="de-DE" dirty="0">
                <a:cs typeface="Times New Roman" pitchFamily="18" charset="0"/>
              </a:rPr>
              <a:t> in </a:t>
            </a:r>
            <a:r>
              <a:rPr lang="de-DE" altLang="de-DE" dirty="0">
                <a:solidFill>
                  <a:srgbClr val="009999"/>
                </a:solidFill>
                <a:cs typeface="Times New Roman" pitchFamily="18" charset="0"/>
              </a:rPr>
              <a:t>Tal</a:t>
            </a:r>
            <a:r>
              <a:rPr lang="de-DE" altLang="de-DE" dirty="0">
                <a:cs typeface="Times New Roman" pitchFamily="18" charset="0"/>
              </a:rPr>
              <a:t> und </a:t>
            </a:r>
            <a:r>
              <a:rPr lang="de-DE" altLang="de-DE" dirty="0">
                <a:solidFill>
                  <a:srgbClr val="009999"/>
                </a:solidFill>
                <a:cs typeface="Times New Roman" pitchFamily="18" charset="0"/>
              </a:rPr>
              <a:t>[t]</a:t>
            </a:r>
            <a:r>
              <a:rPr lang="de-DE" altLang="de-DE" dirty="0">
                <a:cs typeface="Times New Roman" pitchFamily="18" charset="0"/>
              </a:rPr>
              <a:t> in </a:t>
            </a:r>
            <a:r>
              <a:rPr lang="de-DE" altLang="de-DE" dirty="0">
                <a:solidFill>
                  <a:srgbClr val="009999"/>
                </a:solidFill>
                <a:cs typeface="Times New Roman" pitchFamily="18" charset="0"/>
              </a:rPr>
              <a:t>Stahl</a:t>
            </a:r>
            <a:r>
              <a:rPr lang="de-DE" altLang="de-DE" dirty="0">
                <a:cs typeface="Times New Roman" pitchFamily="18" charset="0"/>
              </a:rPr>
              <a:t> sind in diesem Sinne komplementär verteilt. </a:t>
            </a:r>
          </a:p>
          <a:p>
            <a:pPr marL="0" indent="0" algn="just">
              <a:buFont typeface="Wingdings 2" pitchFamily="18" charset="2"/>
              <a:buNone/>
            </a:pPr>
            <a:r>
              <a:rPr lang="de-DE" altLang="de-DE" dirty="0">
                <a:cs typeface="Times New Roman" pitchFamily="18" charset="0"/>
              </a:rPr>
              <a:t>Nehmen wir als weiteres Beispiel die Verteilung der Lautvarianten des Englischen </a:t>
            </a:r>
            <a:r>
              <a:rPr lang="de-DE" altLang="de-DE" dirty="0">
                <a:solidFill>
                  <a:srgbClr val="009999"/>
                </a:solidFill>
                <a:cs typeface="Times New Roman" pitchFamily="18" charset="0"/>
              </a:rPr>
              <a:t>/l/.</a:t>
            </a:r>
            <a:r>
              <a:rPr lang="de-DE" altLang="de-DE" dirty="0">
                <a:cs typeface="Times New Roman" pitchFamily="18" charset="0"/>
              </a:rPr>
              <a:t> Es gibt wenigstens zwei Hauptvarianten, das so genannte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clear</a:t>
            </a:r>
            <a:r>
              <a:rPr lang="de-DE" altLang="de-DE" dirty="0">
                <a:solidFill>
                  <a:schemeClr val="accent2"/>
                </a:solidFill>
                <a:cs typeface="Times New Roman" pitchFamily="18" charset="0"/>
              </a:rPr>
              <a:t> [l]"</a:t>
            </a:r>
            <a:r>
              <a:rPr lang="de-DE" altLang="de-DE" dirty="0">
                <a:cs typeface="Times New Roman" pitchFamily="18" charset="0"/>
              </a:rPr>
              <a:t> und das so genannte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dark</a:t>
            </a:r>
            <a:r>
              <a:rPr lang="de-DE" altLang="de-DE" dirty="0">
                <a:solidFill>
                  <a:schemeClr val="accent2"/>
                </a:solidFill>
                <a:cs typeface="Times New Roman" pitchFamily="18" charset="0"/>
              </a:rPr>
              <a:t> [</a:t>
            </a:r>
            <a:r>
              <a:rPr lang="de-DE" altLang="de-DE" dirty="0">
                <a:solidFill>
                  <a:schemeClr val="accent2"/>
                </a:solidFill>
                <a:cs typeface="Times New Roman" pitchFamily="18" charset="0"/>
                <a:sym typeface="Ipa-samd Uclphon1 SILDoulosL" pitchFamily="2" charset="2"/>
              </a:rPr>
              <a:t>ɫ</a:t>
            </a:r>
            <a:r>
              <a:rPr lang="de-DE" altLang="de-DE" dirty="0">
                <a:solidFill>
                  <a:schemeClr val="accent2"/>
                </a:solidFill>
                <a:cs typeface="Times New Roman" pitchFamily="18" charset="0"/>
              </a:rPr>
              <a:t>]".</a:t>
            </a:r>
            <a:r>
              <a:rPr lang="de-DE" altLang="de-DE" dirty="0">
                <a:cs typeface="Times New Roman" pitchFamily="18" charset="0"/>
              </a:rPr>
              <a:t> Sie kommen in sich gegenseitig ausschließenden Positionen vor. </a:t>
            </a:r>
            <a:r>
              <a:rPr lang="de-DE" altLang="de-DE" dirty="0">
                <a:solidFill>
                  <a:srgbClr val="009999"/>
                </a:solidFill>
                <a:cs typeface="Times New Roman" pitchFamily="18" charset="0"/>
              </a:rPr>
              <a:t>[l]</a:t>
            </a:r>
            <a:r>
              <a:rPr lang="de-DE" altLang="de-DE" dirty="0">
                <a:cs typeface="Times New Roman" pitchFamily="18" charset="0"/>
              </a:rPr>
              <a:t> steht nur im Morphem-anlaut vor Vokal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lip</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be-lieve</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cod-ling</a:t>
            </a: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a:solidFill>
                  <a:srgbClr val="009999"/>
                </a:solidFill>
                <a:cs typeface="Times New Roman" pitchFamily="18" charset="0"/>
                <a:sym typeface="Ipa-samd Uclphon1 SILDoulosL" pitchFamily="2" charset="2"/>
              </a:rPr>
              <a:t></a:t>
            </a:r>
            <a:r>
              <a:rPr lang="de-DE" altLang="de-DE" dirty="0">
                <a:solidFill>
                  <a:srgbClr val="009999"/>
                </a:solidFill>
                <a:cs typeface="Times New Roman" pitchFamily="18" charset="0"/>
              </a:rPr>
              <a:t>]</a:t>
            </a:r>
            <a:r>
              <a:rPr lang="de-DE" altLang="de-DE" dirty="0">
                <a:cs typeface="Times New Roman" pitchFamily="18" charset="0"/>
              </a:rPr>
              <a:t> steht nur im </a:t>
            </a:r>
            <a:r>
              <a:rPr lang="de-DE" altLang="de-DE" dirty="0" err="1">
                <a:cs typeface="Times New Roman" pitchFamily="18" charset="0"/>
              </a:rPr>
              <a:t>Morphemauslaut</a:t>
            </a:r>
            <a:r>
              <a:rPr lang="de-DE" altLang="de-DE" dirty="0">
                <a:cs typeface="Times New Roman" pitchFamily="18" charset="0"/>
              </a:rPr>
              <a:t> oder vor einem weiteren Konsonanten z.B. </a:t>
            </a:r>
            <a:r>
              <a:rPr lang="de-DE" altLang="de-DE" dirty="0" err="1">
                <a:solidFill>
                  <a:srgbClr val="009999"/>
                </a:solidFill>
                <a:cs typeface="Times New Roman" pitchFamily="18" charset="0"/>
              </a:rPr>
              <a:t>coddl-ing</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cold</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kilt</a:t>
            </a:r>
            <a:r>
              <a:rPr lang="de-DE" altLang="de-DE" dirty="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70" name="Rectangle 1026"/>
          <p:cNvSpPr>
            <a:spLocks noGrp="1" noChangeArrowheads="1"/>
          </p:cNvSpPr>
          <p:nvPr>
            <p:ph type="title"/>
          </p:nvPr>
        </p:nvSpPr>
        <p:spPr/>
        <p:txBody>
          <a:bodyPr/>
          <a:lstStyle/>
          <a:p>
            <a:r>
              <a:rPr lang="de-DE" altLang="de-DE"/>
              <a:t>Phonem</a:t>
            </a:r>
          </a:p>
        </p:txBody>
      </p:sp>
      <p:sp>
        <p:nvSpPr>
          <p:cNvPr id="237571" name="Rectangle 1027"/>
          <p:cNvSpPr>
            <a:spLocks noGrp="1" noChangeArrowheads="1"/>
          </p:cNvSpPr>
          <p:nvPr>
            <p:ph type="body" idx="1"/>
          </p:nvPr>
        </p:nvSpPr>
        <p:spPr>
          <a:xfrm>
            <a:off x="250825" y="1752600"/>
            <a:ext cx="8664575" cy="4114800"/>
          </a:xfrm>
        </p:spPr>
        <p:txBody>
          <a:bodyPr/>
          <a:lstStyle/>
          <a:p>
            <a:pPr marL="0" indent="0" algn="just">
              <a:buFont typeface="Wingdings 2" pitchFamily="18" charset="2"/>
              <a:buNone/>
            </a:pPr>
            <a:r>
              <a:rPr lang="de-DE" altLang="de-DE">
                <a:cs typeface="Times New Roman" pitchFamily="18" charset="0"/>
              </a:rPr>
              <a:t>Der wichtigste Begriff in der Phonologie ist der des </a:t>
            </a:r>
            <a:r>
              <a:rPr lang="de-DE" altLang="de-DE">
                <a:solidFill>
                  <a:schemeClr val="accent2"/>
                </a:solidFill>
                <a:cs typeface="Times New Roman" pitchFamily="18" charset="0"/>
              </a:rPr>
              <a:t>Phonems</a:t>
            </a:r>
            <a:r>
              <a:rPr lang="de-DE" altLang="de-DE">
                <a:cs typeface="Times New Roman" pitchFamily="18" charset="0"/>
              </a:rPr>
              <a:t>, der grundlegenden Einheit des phonologischen Systems und seiner Struktur. </a:t>
            </a:r>
          </a:p>
          <a:p>
            <a:pPr marL="0" indent="0" algn="just">
              <a:buFont typeface="Wingdings 2" pitchFamily="18" charset="2"/>
              <a:buNone/>
            </a:pPr>
            <a:r>
              <a:rPr lang="de-DE" altLang="de-DE">
                <a:cs typeface="Times New Roman" pitchFamily="18" charset="0"/>
              </a:rPr>
              <a:t>Es gibt in der Literatur verschiedene Definitionen dieses Begriffes.</a:t>
            </a:r>
          </a:p>
          <a:p>
            <a:pPr marL="0" indent="0" algn="just">
              <a:buFont typeface="Wingdings 2" pitchFamily="18" charset="2"/>
              <a:buNone/>
            </a:pPr>
            <a:r>
              <a:rPr lang="de-DE" altLang="de-DE">
                <a:cs typeface="Times New Roman" pitchFamily="18" charset="0"/>
              </a:rPr>
              <a:t>Der Terminus </a:t>
            </a:r>
            <a:r>
              <a:rPr lang="de-DE" altLang="de-DE">
                <a:solidFill>
                  <a:schemeClr val="accent2"/>
                </a:solidFill>
                <a:cs typeface="Times New Roman" pitchFamily="18" charset="0"/>
              </a:rPr>
              <a:t>Phonem</a:t>
            </a:r>
            <a:r>
              <a:rPr lang="de-DE" altLang="de-DE">
                <a:cs typeface="Times New Roman" pitchFamily="18" charset="0"/>
              </a:rPr>
              <a:t> meint den intuitiven Lautbegriff, wie er in Ausdrücken wie </a:t>
            </a:r>
            <a:r>
              <a:rPr lang="de-DE" altLang="de-DE" i="1">
                <a:solidFill>
                  <a:srgbClr val="009999"/>
                </a:solidFill>
                <a:cs typeface="Times New Roman" pitchFamily="18" charset="0"/>
              </a:rPr>
              <a:t>der deutsche k-Laut</a:t>
            </a:r>
            <a:r>
              <a:rPr lang="de-DE" altLang="de-DE">
                <a:cs typeface="Times New Roman" pitchFamily="18" charset="0"/>
              </a:rPr>
              <a:t> oder </a:t>
            </a:r>
            <a:r>
              <a:rPr lang="de-DE" altLang="de-DE" i="1">
                <a:solidFill>
                  <a:srgbClr val="009999"/>
                </a:solidFill>
                <a:cs typeface="Times New Roman" pitchFamily="18" charset="0"/>
              </a:rPr>
              <a:t>der englische Laut </a:t>
            </a:r>
            <a:r>
              <a:rPr lang="de-DE" altLang="de-DE">
                <a:solidFill>
                  <a:srgbClr val="009999"/>
                </a:solidFill>
                <a:cs typeface="Times New Roman" pitchFamily="18" charset="0"/>
              </a:rPr>
              <a:t>/l/</a:t>
            </a:r>
            <a:r>
              <a:rPr lang="de-DE" altLang="de-DE">
                <a:cs typeface="Times New Roman" pitchFamily="18" charset="0"/>
              </a:rPr>
              <a:t> zutage tritt. </a:t>
            </a:r>
          </a:p>
          <a:p>
            <a:pPr marL="0" indent="0" algn="just">
              <a:buFont typeface="Wingdings 2" pitchFamily="18" charset="2"/>
              <a:buNone/>
            </a:pPr>
            <a:r>
              <a:rPr lang="de-DE" altLang="de-DE">
                <a:cs typeface="Times New Roman" pitchFamily="18" charset="0"/>
              </a:rPr>
              <a:t>Es handelt sich somit um eine </a:t>
            </a:r>
            <a:r>
              <a:rPr lang="de-DE" altLang="de-DE">
                <a:solidFill>
                  <a:srgbClr val="CC3300"/>
                </a:solidFill>
                <a:cs typeface="Times New Roman" pitchFamily="18" charset="0"/>
              </a:rPr>
              <a:t>abstrakte mentale Einheit</a:t>
            </a:r>
            <a:r>
              <a:rPr lang="de-DE" altLang="de-DE">
                <a:cs typeface="Times New Roman" pitchFamily="18" charset="0"/>
              </a:rPr>
              <a:t> und nicht den konkreten hörbaren Einzellaut.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animEffect transition="in" filter="wipe(up)">
                                      <p:cBhvr>
                                        <p:cTn id="7" dur="500"/>
                                        <p:tgtEl>
                                          <p:spTgt spid="237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7571">
                                            <p:txEl>
                                              <p:pRg st="1" end="1"/>
                                            </p:txEl>
                                          </p:spTgt>
                                        </p:tgtEl>
                                        <p:attrNameLst>
                                          <p:attrName>style.visibility</p:attrName>
                                        </p:attrNameLst>
                                      </p:cBhvr>
                                      <p:to>
                                        <p:strVal val="visible"/>
                                      </p:to>
                                    </p:set>
                                    <p:animEffect transition="in" filter="wipe(up)">
                                      <p:cBhvr>
                                        <p:cTn id="12" dur="500"/>
                                        <p:tgtEl>
                                          <p:spTgt spid="237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7571">
                                            <p:txEl>
                                              <p:pRg st="2" end="2"/>
                                            </p:txEl>
                                          </p:spTgt>
                                        </p:tgtEl>
                                        <p:attrNameLst>
                                          <p:attrName>style.visibility</p:attrName>
                                        </p:attrNameLst>
                                      </p:cBhvr>
                                      <p:to>
                                        <p:strVal val="visible"/>
                                      </p:to>
                                    </p:set>
                                    <p:animEffect transition="in" filter="wipe(up)">
                                      <p:cBhvr>
                                        <p:cTn id="17" dur="500"/>
                                        <p:tgtEl>
                                          <p:spTgt spid="2375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37571">
                                            <p:txEl>
                                              <p:pRg st="3" end="3"/>
                                            </p:txEl>
                                          </p:spTgt>
                                        </p:tgtEl>
                                        <p:attrNameLst>
                                          <p:attrName>style.visibility</p:attrName>
                                        </p:attrNameLst>
                                      </p:cBhvr>
                                      <p:to>
                                        <p:strVal val="visible"/>
                                      </p:to>
                                    </p:set>
                                    <p:animEffect transition="in" filter="wipe(up)">
                                      <p:cBhvr>
                                        <p:cTn id="22" dur="500"/>
                                        <p:tgtEl>
                                          <p:spTgt spid="2375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de-DE" altLang="de-DE"/>
              <a:t>Distribution</a:t>
            </a:r>
          </a:p>
        </p:txBody>
      </p:sp>
      <p:sp>
        <p:nvSpPr>
          <p:cNvPr id="253955" name="Rectangle 3"/>
          <p:cNvSpPr>
            <a:spLocks noGrp="1" noChangeArrowheads="1"/>
          </p:cNvSpPr>
          <p:nvPr>
            <p:ph type="body" idx="1"/>
          </p:nvPr>
        </p:nvSpPr>
        <p:spPr>
          <a:xfrm>
            <a:off x="762000" y="1600200"/>
            <a:ext cx="8001000" cy="4191000"/>
          </a:xfrm>
        </p:spPr>
        <p:txBody>
          <a:bodyPr/>
          <a:lstStyle/>
          <a:p>
            <a:pPr marL="0" indent="0" algn="just">
              <a:buFont typeface="Wingdings 2" pitchFamily="18" charset="2"/>
              <a:buNone/>
            </a:pPr>
            <a:r>
              <a:rPr lang="de-DE" altLang="de-DE">
                <a:cs typeface="Times New Roman" pitchFamily="18" charset="0"/>
              </a:rPr>
              <a:t>Zwischen diesen beiden Extremen der Äquivalenz und komplementären Verteilung können wird zwei Arten </a:t>
            </a:r>
            <a:r>
              <a:rPr lang="de-DE" altLang="de-DE">
                <a:solidFill>
                  <a:schemeClr val="accent2"/>
                </a:solidFill>
                <a:cs typeface="Times New Roman" pitchFamily="18" charset="0"/>
              </a:rPr>
              <a:t>partieller Äquivalenz</a:t>
            </a:r>
            <a:r>
              <a:rPr lang="de-DE" altLang="de-DE">
                <a:cs typeface="Times New Roman" pitchFamily="18" charset="0"/>
              </a:rPr>
              <a:t> unterscheiden:</a:t>
            </a:r>
          </a:p>
          <a:p>
            <a:pPr marL="676275" lvl="1" algn="just"/>
            <a:r>
              <a:rPr lang="de-DE" altLang="de-DE">
                <a:cs typeface="Times New Roman" pitchFamily="18" charset="0"/>
              </a:rPr>
              <a:t>Die Verteilung einer Einheit schließt die Verteilung einer anderen Einheit ein ohne völlig äquivalent zu sein.</a:t>
            </a:r>
          </a:p>
          <a:p>
            <a:pPr marL="676275" lvl="1" algn="just"/>
            <a:r>
              <a:rPr lang="de-DE" altLang="de-DE">
                <a:cs typeface="Times New Roman" pitchFamily="18" charset="0"/>
              </a:rPr>
              <a:t>Zwei Einheiten haben gemeinsame Umgebungen, d.h. sie überschneiden sich.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animEffect transition="in" filter="wipe(up)">
                                      <p:cBhvr>
                                        <p:cTn id="7" dur="500"/>
                                        <p:tgtEl>
                                          <p:spTgt spid="2539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53955">
                                            <p:txEl>
                                              <p:pRg st="1" end="1"/>
                                            </p:txEl>
                                          </p:spTgt>
                                        </p:tgtEl>
                                        <p:attrNameLst>
                                          <p:attrName>style.visibility</p:attrName>
                                        </p:attrNameLst>
                                      </p:cBhvr>
                                      <p:to>
                                        <p:strVal val="visible"/>
                                      </p:to>
                                    </p:set>
                                    <p:animEffect transition="in" filter="wipe(up)">
                                      <p:cBhvr>
                                        <p:cTn id="12" dur="500"/>
                                        <p:tgtEl>
                                          <p:spTgt spid="2539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53955">
                                            <p:txEl>
                                              <p:pRg st="2" end="2"/>
                                            </p:txEl>
                                          </p:spTgt>
                                        </p:tgtEl>
                                        <p:attrNameLst>
                                          <p:attrName>style.visibility</p:attrName>
                                        </p:attrNameLst>
                                      </p:cBhvr>
                                      <p:to>
                                        <p:strVal val="visible"/>
                                      </p:to>
                                    </p:set>
                                    <p:animEffect transition="in" filter="wipe(up)">
                                      <p:cBhvr>
                                        <p:cTn id="17" dur="500"/>
                                        <p:tgtEl>
                                          <p:spTgt spid="253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build="p" bldLvl="2"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de-DE" altLang="de-DE"/>
              <a:t>Distribution</a:t>
            </a:r>
          </a:p>
        </p:txBody>
      </p:sp>
      <p:sp>
        <p:nvSpPr>
          <p:cNvPr id="272388" name="Oval 4"/>
          <p:cNvSpPr>
            <a:spLocks noChangeArrowheads="1"/>
          </p:cNvSpPr>
          <p:nvPr/>
        </p:nvSpPr>
        <p:spPr bwMode="auto">
          <a:xfrm>
            <a:off x="1066800" y="2590800"/>
            <a:ext cx="1828800" cy="1828800"/>
          </a:xfrm>
          <a:prstGeom prst="ellipse">
            <a:avLst/>
          </a:prstGeom>
          <a:solidFill>
            <a:schemeClr val="hlink"/>
          </a:solidFill>
          <a:ln w="9525">
            <a:solidFill>
              <a:schemeClr va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endParaRPr lang="de-DE" altLang="de-DE" b="1">
              <a:effectLst>
                <a:outerShdw blurRad="38100" dist="38100" dir="2700000" algn="tl">
                  <a:srgbClr val="FFFFFF"/>
                </a:outerShdw>
              </a:effectLst>
              <a:latin typeface="Arial" charset="0"/>
              <a:cs typeface="Times New Roman" pitchFamily="18" charset="0"/>
            </a:endParaRPr>
          </a:p>
        </p:txBody>
      </p:sp>
      <p:sp>
        <p:nvSpPr>
          <p:cNvPr id="272390" name="Oval 6"/>
          <p:cNvSpPr>
            <a:spLocks noChangeArrowheads="1"/>
          </p:cNvSpPr>
          <p:nvPr/>
        </p:nvSpPr>
        <p:spPr bwMode="auto">
          <a:xfrm>
            <a:off x="1066800" y="2590800"/>
            <a:ext cx="1828800" cy="1828800"/>
          </a:xfrm>
          <a:prstGeom prst="ellipse">
            <a:avLst/>
          </a:prstGeom>
          <a:solidFill>
            <a:srgbClr val="0066FF">
              <a:alpha val="50000"/>
            </a:srgbClr>
          </a:solidFill>
          <a:ln w="9525">
            <a:solidFill>
              <a:srgbClr val="0066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r>
              <a:rPr lang="de-DE" altLang="de-DE" b="1">
                <a:effectLst>
                  <a:outerShdw blurRad="38100" dist="38100" dir="2700000" algn="tl">
                    <a:srgbClr val="FFFFFF"/>
                  </a:outerShdw>
                </a:effectLst>
                <a:latin typeface="Tahoma" pitchFamily="34" charset="0"/>
                <a:cs typeface="Times New Roman" pitchFamily="18" charset="0"/>
              </a:rPr>
              <a:t>A=B</a:t>
            </a:r>
          </a:p>
        </p:txBody>
      </p:sp>
      <p:sp>
        <p:nvSpPr>
          <p:cNvPr id="272391" name="Oval 7"/>
          <p:cNvSpPr>
            <a:spLocks noChangeArrowheads="1"/>
          </p:cNvSpPr>
          <p:nvPr/>
        </p:nvSpPr>
        <p:spPr bwMode="auto">
          <a:xfrm>
            <a:off x="4953000" y="2590800"/>
            <a:ext cx="1828800" cy="1828800"/>
          </a:xfrm>
          <a:prstGeom prst="ellipse">
            <a:avLst/>
          </a:prstGeom>
          <a:solidFill>
            <a:schemeClr val="hlink"/>
          </a:solidFill>
          <a:ln w="9525">
            <a:solidFill>
              <a:schemeClr va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r>
              <a:rPr lang="de-DE" altLang="de-DE" b="1">
                <a:effectLst>
                  <a:outerShdw blurRad="38100" dist="38100" dir="2700000" algn="tl">
                    <a:srgbClr val="FFFFFF"/>
                  </a:outerShdw>
                </a:effectLst>
                <a:latin typeface="Tahoma" pitchFamily="34" charset="0"/>
                <a:cs typeface="Times New Roman" pitchFamily="18" charset="0"/>
              </a:rPr>
              <a:t>A</a:t>
            </a:r>
          </a:p>
        </p:txBody>
      </p:sp>
      <p:sp>
        <p:nvSpPr>
          <p:cNvPr id="272392" name="Oval 8"/>
          <p:cNvSpPr>
            <a:spLocks noChangeArrowheads="1"/>
          </p:cNvSpPr>
          <p:nvPr/>
        </p:nvSpPr>
        <p:spPr bwMode="auto">
          <a:xfrm>
            <a:off x="6858000" y="2590800"/>
            <a:ext cx="1828800" cy="1828800"/>
          </a:xfrm>
          <a:prstGeom prst="ellipse">
            <a:avLst/>
          </a:prstGeom>
          <a:solidFill>
            <a:srgbClr val="0066FF">
              <a:alpha val="50000"/>
            </a:srgbClr>
          </a:solidFill>
          <a:ln w="9525">
            <a:solidFill>
              <a:srgbClr val="0066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r>
              <a:rPr lang="de-DE" altLang="de-DE" b="1">
                <a:effectLst>
                  <a:outerShdw blurRad="38100" dist="38100" dir="2700000" algn="tl">
                    <a:srgbClr val="FFFFFF"/>
                  </a:outerShdw>
                </a:effectLst>
                <a:latin typeface="Tahoma" pitchFamily="34" charset="0"/>
                <a:cs typeface="Times New Roman" pitchFamily="18" charset="0"/>
              </a:rPr>
              <a:t>B</a:t>
            </a:r>
          </a:p>
        </p:txBody>
      </p:sp>
      <p:sp>
        <p:nvSpPr>
          <p:cNvPr id="272393" name="Text Box 9"/>
          <p:cNvSpPr txBox="1">
            <a:spLocks noChangeArrowheads="1"/>
          </p:cNvSpPr>
          <p:nvPr/>
        </p:nvSpPr>
        <p:spPr bwMode="auto">
          <a:xfrm>
            <a:off x="1177925" y="4946650"/>
            <a:ext cx="2144713"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spcBef>
                <a:spcPct val="20000"/>
              </a:spcBef>
              <a:buClr>
                <a:schemeClr val="accent2"/>
              </a:buClr>
              <a:buSzPct val="80000"/>
              <a:buFont typeface="Wingdings" pitchFamily="2" charset="2"/>
              <a:buNone/>
            </a:pPr>
            <a:r>
              <a:rPr lang="de-DE" altLang="de-DE">
                <a:effectLst>
                  <a:outerShdw blurRad="38100" dist="38100" dir="2700000" algn="tl">
                    <a:srgbClr val="C0C0C0"/>
                  </a:outerShdw>
                </a:effectLst>
                <a:latin typeface="Tahoma" pitchFamily="34" charset="0"/>
                <a:cs typeface="Times New Roman" pitchFamily="18" charset="0"/>
              </a:rPr>
              <a:t>distributionelle</a:t>
            </a:r>
          </a:p>
          <a:p>
            <a:pPr>
              <a:spcBef>
                <a:spcPct val="20000"/>
              </a:spcBef>
              <a:buClr>
                <a:schemeClr val="accent2"/>
              </a:buClr>
              <a:buSzPct val="80000"/>
              <a:buFont typeface="Wingdings" pitchFamily="2" charset="2"/>
              <a:buNone/>
            </a:pPr>
            <a:r>
              <a:rPr lang="de-DE" altLang="de-DE">
                <a:effectLst>
                  <a:outerShdw blurRad="38100" dist="38100" dir="2700000" algn="tl">
                    <a:srgbClr val="C0C0C0"/>
                  </a:outerShdw>
                </a:effectLst>
                <a:latin typeface="Tahoma" pitchFamily="34" charset="0"/>
                <a:cs typeface="Times New Roman" pitchFamily="18" charset="0"/>
              </a:rPr>
              <a:t>Äquivalenz</a:t>
            </a:r>
          </a:p>
        </p:txBody>
      </p:sp>
      <p:sp>
        <p:nvSpPr>
          <p:cNvPr id="272394" name="Text Box 10"/>
          <p:cNvSpPr txBox="1">
            <a:spLocks noChangeArrowheads="1"/>
          </p:cNvSpPr>
          <p:nvPr/>
        </p:nvSpPr>
        <p:spPr bwMode="auto">
          <a:xfrm>
            <a:off x="5719763" y="4946650"/>
            <a:ext cx="227330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spcBef>
                <a:spcPct val="20000"/>
              </a:spcBef>
              <a:buClr>
                <a:schemeClr val="accent2"/>
              </a:buClr>
              <a:buSzPct val="80000"/>
              <a:buFont typeface="Wingdings" pitchFamily="2" charset="2"/>
              <a:buNone/>
            </a:pPr>
            <a:r>
              <a:rPr lang="de-DE" altLang="de-DE">
                <a:effectLst>
                  <a:outerShdw blurRad="38100" dist="38100" dir="2700000" algn="tl">
                    <a:srgbClr val="C0C0C0"/>
                  </a:outerShdw>
                </a:effectLst>
                <a:latin typeface="Tahoma" pitchFamily="34" charset="0"/>
                <a:cs typeface="Times New Roman" pitchFamily="18" charset="0"/>
              </a:rPr>
              <a:t>komplementäre</a:t>
            </a:r>
          </a:p>
          <a:p>
            <a:pPr>
              <a:spcBef>
                <a:spcPct val="20000"/>
              </a:spcBef>
              <a:buClr>
                <a:schemeClr val="accent2"/>
              </a:buClr>
              <a:buSzPct val="80000"/>
              <a:buFont typeface="Wingdings" pitchFamily="2" charset="2"/>
              <a:buNone/>
            </a:pPr>
            <a:r>
              <a:rPr lang="de-DE" altLang="de-DE">
                <a:effectLst>
                  <a:outerShdw blurRad="38100" dist="38100" dir="2700000" algn="tl">
                    <a:srgbClr val="C0C0C0"/>
                  </a:outerShdw>
                </a:effectLst>
                <a:latin typeface="Tahoma" pitchFamily="34" charset="0"/>
                <a:cs typeface="Times New Roman" pitchFamily="18" charset="0"/>
              </a:rPr>
              <a:t>Distribution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72390"/>
                                        </p:tgtEl>
                                        <p:attrNameLst>
                                          <p:attrName>style.visibility</p:attrName>
                                        </p:attrNameLst>
                                      </p:cBhvr>
                                      <p:to>
                                        <p:strVal val="visible"/>
                                      </p:to>
                                    </p:set>
                                    <p:anim calcmode="lin" valueType="num">
                                      <p:cBhvr>
                                        <p:cTn id="7" dur="1000" fill="hold"/>
                                        <p:tgtEl>
                                          <p:spTgt spid="272390"/>
                                        </p:tgtEl>
                                        <p:attrNameLst>
                                          <p:attrName>ppt_w</p:attrName>
                                        </p:attrNameLst>
                                      </p:cBhvr>
                                      <p:tavLst>
                                        <p:tav tm="0">
                                          <p:val>
                                            <p:fltVal val="0"/>
                                          </p:val>
                                        </p:tav>
                                        <p:tav tm="100000">
                                          <p:val>
                                            <p:strVal val="#ppt_w"/>
                                          </p:val>
                                        </p:tav>
                                      </p:tavLst>
                                    </p:anim>
                                    <p:anim calcmode="lin" valueType="num">
                                      <p:cBhvr>
                                        <p:cTn id="8" dur="1000" fill="hold"/>
                                        <p:tgtEl>
                                          <p:spTgt spid="272390"/>
                                        </p:tgtEl>
                                        <p:attrNameLst>
                                          <p:attrName>ppt_h</p:attrName>
                                        </p:attrNameLst>
                                      </p:cBhvr>
                                      <p:tavLst>
                                        <p:tav tm="0">
                                          <p:val>
                                            <p:fltVal val="0"/>
                                          </p:val>
                                        </p:tav>
                                        <p:tav tm="100000">
                                          <p:val>
                                            <p:strVal val="#ppt_h"/>
                                          </p:val>
                                        </p:tav>
                                      </p:tavLst>
                                    </p:anim>
                                    <p:anim calcmode="lin" valueType="num">
                                      <p:cBhvr>
                                        <p:cTn id="9" dur="1000" fill="hold"/>
                                        <p:tgtEl>
                                          <p:spTgt spid="27239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239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72391"/>
                                        </p:tgtEl>
                                        <p:attrNameLst>
                                          <p:attrName>style.visibility</p:attrName>
                                        </p:attrNameLst>
                                      </p:cBhvr>
                                      <p:to>
                                        <p:strVal val="visible"/>
                                      </p:to>
                                    </p:set>
                                    <p:anim calcmode="lin" valueType="num">
                                      <p:cBhvr>
                                        <p:cTn id="15" dur="1000" fill="hold"/>
                                        <p:tgtEl>
                                          <p:spTgt spid="272391"/>
                                        </p:tgtEl>
                                        <p:attrNameLst>
                                          <p:attrName>ppt_w</p:attrName>
                                        </p:attrNameLst>
                                      </p:cBhvr>
                                      <p:tavLst>
                                        <p:tav tm="0">
                                          <p:val>
                                            <p:fltVal val="0"/>
                                          </p:val>
                                        </p:tav>
                                        <p:tav tm="100000">
                                          <p:val>
                                            <p:strVal val="#ppt_w"/>
                                          </p:val>
                                        </p:tav>
                                      </p:tavLst>
                                    </p:anim>
                                    <p:anim calcmode="lin" valueType="num">
                                      <p:cBhvr>
                                        <p:cTn id="16" dur="1000" fill="hold"/>
                                        <p:tgtEl>
                                          <p:spTgt spid="272391"/>
                                        </p:tgtEl>
                                        <p:attrNameLst>
                                          <p:attrName>ppt_h</p:attrName>
                                        </p:attrNameLst>
                                      </p:cBhvr>
                                      <p:tavLst>
                                        <p:tav tm="0">
                                          <p:val>
                                            <p:fltVal val="0"/>
                                          </p:val>
                                        </p:tav>
                                        <p:tav tm="100000">
                                          <p:val>
                                            <p:strVal val="#ppt_h"/>
                                          </p:val>
                                        </p:tav>
                                      </p:tavLst>
                                    </p:anim>
                                    <p:anim calcmode="lin" valueType="num">
                                      <p:cBhvr>
                                        <p:cTn id="17" dur="1000" fill="hold"/>
                                        <p:tgtEl>
                                          <p:spTgt spid="272391"/>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7239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272392"/>
                                        </p:tgtEl>
                                        <p:attrNameLst>
                                          <p:attrName>style.visibility</p:attrName>
                                        </p:attrNameLst>
                                      </p:cBhvr>
                                      <p:to>
                                        <p:strVal val="visible"/>
                                      </p:to>
                                    </p:set>
                                    <p:anim calcmode="lin" valueType="num">
                                      <p:cBhvr>
                                        <p:cTn id="23" dur="1000" fill="hold"/>
                                        <p:tgtEl>
                                          <p:spTgt spid="272392"/>
                                        </p:tgtEl>
                                        <p:attrNameLst>
                                          <p:attrName>ppt_w</p:attrName>
                                        </p:attrNameLst>
                                      </p:cBhvr>
                                      <p:tavLst>
                                        <p:tav tm="0">
                                          <p:val>
                                            <p:fltVal val="0"/>
                                          </p:val>
                                        </p:tav>
                                        <p:tav tm="100000">
                                          <p:val>
                                            <p:strVal val="#ppt_w"/>
                                          </p:val>
                                        </p:tav>
                                      </p:tavLst>
                                    </p:anim>
                                    <p:anim calcmode="lin" valueType="num">
                                      <p:cBhvr>
                                        <p:cTn id="24" dur="1000" fill="hold"/>
                                        <p:tgtEl>
                                          <p:spTgt spid="272392"/>
                                        </p:tgtEl>
                                        <p:attrNameLst>
                                          <p:attrName>ppt_h</p:attrName>
                                        </p:attrNameLst>
                                      </p:cBhvr>
                                      <p:tavLst>
                                        <p:tav tm="0">
                                          <p:val>
                                            <p:fltVal val="0"/>
                                          </p:val>
                                        </p:tav>
                                        <p:tav tm="100000">
                                          <p:val>
                                            <p:strVal val="#ppt_h"/>
                                          </p:val>
                                        </p:tav>
                                      </p:tavLst>
                                    </p:anim>
                                    <p:anim calcmode="lin" valueType="num">
                                      <p:cBhvr>
                                        <p:cTn id="25" dur="1000" fill="hold"/>
                                        <p:tgtEl>
                                          <p:spTgt spid="272392"/>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27239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0" grpId="0" animBg="1" autoUpdateAnimBg="0"/>
      <p:bldP spid="272391" grpId="0" animBg="1" autoUpdateAnimBg="0"/>
      <p:bldP spid="272392"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54984" name="Group 8"/>
          <p:cNvGrpSpPr>
            <a:grpSpLocks/>
          </p:cNvGrpSpPr>
          <p:nvPr/>
        </p:nvGrpSpPr>
        <p:grpSpPr bwMode="auto">
          <a:xfrm>
            <a:off x="3657600" y="3733800"/>
            <a:ext cx="1828800" cy="1828800"/>
            <a:chOff x="2304" y="2352"/>
            <a:chExt cx="1152" cy="1152"/>
          </a:xfrm>
        </p:grpSpPr>
        <p:sp>
          <p:nvSpPr>
            <p:cNvPr id="254981" name="Oval 5"/>
            <p:cNvSpPr>
              <a:spLocks noChangeArrowheads="1"/>
            </p:cNvSpPr>
            <p:nvPr/>
          </p:nvSpPr>
          <p:spPr bwMode="auto">
            <a:xfrm>
              <a:off x="2304" y="2352"/>
              <a:ext cx="1152" cy="1152"/>
            </a:xfrm>
            <a:prstGeom prst="ellipse">
              <a:avLst/>
            </a:prstGeom>
            <a:solidFill>
              <a:schemeClr val="hlink"/>
            </a:solidFill>
            <a:ln w="9525">
              <a:solidFill>
                <a:schemeClr va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endParaRPr lang="de-DE" altLang="de-DE">
                <a:effectLst>
                  <a:outerShdw blurRad="38100" dist="38100" dir="2700000" algn="tl">
                    <a:srgbClr val="FFFFFF"/>
                  </a:outerShdw>
                </a:effectLst>
                <a:latin typeface="Tahoma" pitchFamily="34" charset="0"/>
                <a:cs typeface="Times New Roman" pitchFamily="18" charset="0"/>
              </a:endParaRPr>
            </a:p>
          </p:txBody>
        </p:sp>
        <p:sp>
          <p:nvSpPr>
            <p:cNvPr id="254983" name="Text Box 7"/>
            <p:cNvSpPr txBox="1">
              <a:spLocks noChangeArrowheads="1"/>
            </p:cNvSpPr>
            <p:nvPr/>
          </p:nvSpPr>
          <p:spPr bwMode="auto">
            <a:xfrm>
              <a:off x="2448" y="2588"/>
              <a:ext cx="22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outerShdw blurRad="38100" dist="38100" dir="2700000" algn="tl">
                      <a:srgbClr val="C0C0C0"/>
                    </a:outerShdw>
                  </a:effectLst>
                  <a:latin typeface="Tahoma" pitchFamily="34" charset="0"/>
                  <a:cs typeface="Times New Roman" pitchFamily="18" charset="0"/>
                </a:rPr>
                <a:t>B</a:t>
              </a:r>
            </a:p>
          </p:txBody>
        </p:sp>
      </p:grpSp>
      <p:sp>
        <p:nvSpPr>
          <p:cNvPr id="254978" name="Rectangle 2"/>
          <p:cNvSpPr>
            <a:spLocks noGrp="1" noChangeArrowheads="1"/>
          </p:cNvSpPr>
          <p:nvPr>
            <p:ph type="title"/>
          </p:nvPr>
        </p:nvSpPr>
        <p:spPr/>
        <p:txBody>
          <a:bodyPr/>
          <a:lstStyle/>
          <a:p>
            <a:r>
              <a:rPr lang="de-DE" altLang="de-DE"/>
              <a:t>Distributionelle Inklusion</a:t>
            </a:r>
          </a:p>
        </p:txBody>
      </p:sp>
      <p:sp>
        <p:nvSpPr>
          <p:cNvPr id="254979"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Wir sprechen von distributioneller Inklusion wenn die Menge der Umgebungen einer Einheit </a:t>
            </a:r>
            <a:r>
              <a:rPr lang="de-DE" altLang="de-DE" i="1">
                <a:solidFill>
                  <a:srgbClr val="009999"/>
                </a:solidFill>
                <a:cs typeface="Times New Roman" pitchFamily="18" charset="0"/>
              </a:rPr>
              <a:t>A</a:t>
            </a:r>
            <a:r>
              <a:rPr lang="de-DE" altLang="de-DE" i="1">
                <a:cs typeface="Times New Roman" pitchFamily="18" charset="0"/>
              </a:rPr>
              <a:t> </a:t>
            </a:r>
            <a:r>
              <a:rPr lang="de-DE" altLang="de-DE">
                <a:cs typeface="Times New Roman" pitchFamily="18" charset="0"/>
              </a:rPr>
              <a:t>in der Menge der Umgebungen einer Einheit </a:t>
            </a:r>
            <a:r>
              <a:rPr lang="de-DE" altLang="de-DE" i="1">
                <a:solidFill>
                  <a:srgbClr val="009999"/>
                </a:solidFill>
                <a:cs typeface="Times New Roman" pitchFamily="18" charset="0"/>
              </a:rPr>
              <a:t>B</a:t>
            </a:r>
            <a:r>
              <a:rPr lang="de-DE" altLang="de-DE" i="1">
                <a:cs typeface="Times New Roman" pitchFamily="18" charset="0"/>
              </a:rPr>
              <a:t> </a:t>
            </a:r>
            <a:r>
              <a:rPr lang="de-DE" altLang="de-DE">
                <a:cs typeface="Times New Roman" pitchFamily="18" charset="0"/>
              </a:rPr>
              <a:t>echt enthalten ist.</a:t>
            </a:r>
          </a:p>
        </p:txBody>
      </p:sp>
      <p:sp>
        <p:nvSpPr>
          <p:cNvPr id="254982" name="Oval 6"/>
          <p:cNvSpPr>
            <a:spLocks noChangeArrowheads="1"/>
          </p:cNvSpPr>
          <p:nvPr/>
        </p:nvSpPr>
        <p:spPr bwMode="auto">
          <a:xfrm>
            <a:off x="4267200" y="4191000"/>
            <a:ext cx="1143000" cy="1219200"/>
          </a:xfrm>
          <a:prstGeom prst="ellipse">
            <a:avLst/>
          </a:prstGeom>
          <a:solidFill>
            <a:srgbClr val="0066FF">
              <a:alpha val="50000"/>
            </a:srgbClr>
          </a:solidFill>
          <a:ln w="9525">
            <a:solidFill>
              <a:srgbClr val="0066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r>
              <a:rPr lang="de-DE" altLang="de-DE">
                <a:effectLst>
                  <a:outerShdw blurRad="38100" dist="38100" dir="2700000" algn="tl">
                    <a:srgbClr val="FFFFFF"/>
                  </a:outerShdw>
                </a:effectLst>
                <a:latin typeface="Tahoma" pitchFamily="34" charset="0"/>
                <a:cs typeface="Times New Roman" pitchFamily="18" charset="0"/>
              </a:rPr>
              <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54984"/>
                                        </p:tgtEl>
                                        <p:attrNameLst>
                                          <p:attrName>style.visibility</p:attrName>
                                        </p:attrNameLst>
                                      </p:cBhvr>
                                      <p:to>
                                        <p:strVal val="visible"/>
                                      </p:to>
                                    </p:set>
                                    <p:animEffect transition="in" filter="box(out)">
                                      <p:cBhvr>
                                        <p:cTn id="7" dur="500"/>
                                        <p:tgtEl>
                                          <p:spTgt spid="2549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54982"/>
                                        </p:tgtEl>
                                        <p:attrNameLst>
                                          <p:attrName>style.visibility</p:attrName>
                                        </p:attrNameLst>
                                      </p:cBhvr>
                                      <p:to>
                                        <p:strVal val="visible"/>
                                      </p:to>
                                    </p:set>
                                    <p:animEffect transition="in" filter="box(out)">
                                      <p:cBhvr>
                                        <p:cTn id="12" dur="500"/>
                                        <p:tgtEl>
                                          <p:spTgt spid="254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82" grpId="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de-DE" altLang="de-DE"/>
              <a:t>distributionelle Inklusion</a:t>
            </a:r>
          </a:p>
        </p:txBody>
      </p:sp>
      <p:sp>
        <p:nvSpPr>
          <p:cNvPr id="25702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tabLst>
                <a:tab pos="2667000" algn="l"/>
                <a:tab pos="4953000" algn="l"/>
              </a:tabLst>
            </a:pPr>
            <a:r>
              <a:rPr lang="de-DE" altLang="de-DE" dirty="0">
                <a:cs typeface="Times New Roman" pitchFamily="18" charset="0"/>
              </a:rPr>
              <a:t>Betrachten wir die Deutschen Laute </a:t>
            </a:r>
            <a:r>
              <a:rPr lang="de-DE" altLang="de-DE" dirty="0">
                <a:solidFill>
                  <a:srgbClr val="009999"/>
                </a:solidFill>
                <a:cs typeface="Times New Roman" pitchFamily="18" charset="0"/>
              </a:rPr>
              <a:t>/p, t, k/</a:t>
            </a:r>
            <a:r>
              <a:rPr lang="de-DE" altLang="de-DE" dirty="0">
                <a:cs typeface="Times New Roman" pitchFamily="18" charset="0"/>
              </a:rPr>
              <a:t> vs. </a:t>
            </a:r>
            <a:r>
              <a:rPr lang="de-DE" altLang="de-DE" dirty="0">
                <a:solidFill>
                  <a:srgbClr val="009999"/>
                </a:solidFill>
                <a:cs typeface="Times New Roman" pitchFamily="18" charset="0"/>
              </a:rPr>
              <a:t>/b, d, g/</a:t>
            </a:r>
            <a:r>
              <a:rPr lang="de-DE" altLang="de-DE" dirty="0">
                <a:cs typeface="Times New Roman" pitchFamily="18" charset="0"/>
              </a:rPr>
              <a:t> hinsichtlich ihrer Distribution. In Anfangs- und Mittelstellung können Laute aus beiden Gruppen vorkommen; wir finden Paare wie </a:t>
            </a:r>
          </a:p>
          <a:p>
            <a:pPr marL="0" indent="0">
              <a:buFont typeface="Wingdings 2" pitchFamily="18" charset="2"/>
              <a:buNone/>
              <a:tabLst>
                <a:tab pos="2667000" algn="l"/>
                <a:tab pos="4953000" algn="l"/>
              </a:tabLst>
            </a:pPr>
            <a:r>
              <a:rPr lang="de-DE" altLang="de-DE" i="1" dirty="0" err="1">
                <a:solidFill>
                  <a:srgbClr val="009999"/>
                </a:solidFill>
                <a:cs typeface="Times New Roman" pitchFamily="18" charset="0"/>
              </a:rPr>
              <a:t>packen:backen</a:t>
            </a:r>
            <a:r>
              <a:rPr lang="de-DE" altLang="de-DE" i="1" dirty="0">
                <a:solidFill>
                  <a:srgbClr val="009999"/>
                </a:solidFill>
                <a:cs typeface="Times New Roman" pitchFamily="18" charset="0"/>
              </a:rPr>
              <a:t>,	</a:t>
            </a:r>
            <a:r>
              <a:rPr lang="de-DE" altLang="de-DE" i="1" dirty="0" err="1">
                <a:solidFill>
                  <a:srgbClr val="009999"/>
                </a:solidFill>
                <a:cs typeface="Times New Roman" pitchFamily="18" charset="0"/>
              </a:rPr>
              <a:t>Taube:Daube</a:t>
            </a:r>
            <a:r>
              <a:rPr lang="de-DE" altLang="de-DE" i="1" dirty="0">
                <a:solidFill>
                  <a:srgbClr val="009999"/>
                </a:solidFill>
                <a:cs typeface="Times New Roman" pitchFamily="18" charset="0"/>
              </a:rPr>
              <a:t>,	</a:t>
            </a:r>
            <a:r>
              <a:rPr lang="de-DE" altLang="de-DE" i="1" dirty="0" err="1">
                <a:solidFill>
                  <a:srgbClr val="009999"/>
                </a:solidFill>
                <a:cs typeface="Times New Roman" pitchFamily="18" charset="0"/>
              </a:rPr>
              <a:t>Kreis:Greis</a:t>
            </a:r>
            <a:br>
              <a:rPr lang="de-DE" altLang="de-DE" i="1" dirty="0">
                <a:solidFill>
                  <a:srgbClr val="009999"/>
                </a:solidFill>
                <a:cs typeface="Times New Roman" pitchFamily="18" charset="0"/>
              </a:rPr>
            </a:br>
            <a:r>
              <a:rPr lang="de-DE" altLang="de-DE" i="1" dirty="0">
                <a:solidFill>
                  <a:srgbClr val="009999"/>
                </a:solidFill>
                <a:cs typeface="Times New Roman" pitchFamily="18" charset="0"/>
              </a:rPr>
              <a:t>	</a:t>
            </a:r>
            <a:r>
              <a:rPr lang="de-DE" altLang="de-DE" dirty="0">
                <a:cs typeface="Times New Roman" pitchFamily="18" charset="0"/>
              </a:rPr>
              <a:t>(Anfangsstellung); </a:t>
            </a:r>
          </a:p>
          <a:p>
            <a:pPr marL="0" indent="0">
              <a:buFont typeface="Wingdings 2" pitchFamily="18" charset="2"/>
              <a:buNone/>
              <a:tabLst>
                <a:tab pos="2667000" algn="l"/>
                <a:tab pos="4953000" algn="l"/>
              </a:tabLst>
            </a:pPr>
            <a:r>
              <a:rPr lang="de-DE" altLang="de-DE" i="1" dirty="0" err="1">
                <a:solidFill>
                  <a:srgbClr val="009999"/>
                </a:solidFill>
                <a:cs typeface="Times New Roman" pitchFamily="18" charset="0"/>
              </a:rPr>
              <a:t>Staupe:staube</a:t>
            </a:r>
            <a:r>
              <a:rPr lang="de-DE" altLang="de-DE" i="1" dirty="0">
                <a:solidFill>
                  <a:srgbClr val="009999"/>
                </a:solidFill>
                <a:cs typeface="Times New Roman" pitchFamily="18" charset="0"/>
              </a:rPr>
              <a:t>	</a:t>
            </a:r>
            <a:r>
              <a:rPr lang="de-DE" altLang="de-DE" i="1" dirty="0" err="1">
                <a:solidFill>
                  <a:srgbClr val="009999"/>
                </a:solidFill>
                <a:cs typeface="Times New Roman" pitchFamily="18" charset="0"/>
              </a:rPr>
              <a:t>Seite:Seide</a:t>
            </a:r>
            <a:r>
              <a:rPr lang="de-DE" altLang="de-DE" i="1" dirty="0">
                <a:solidFill>
                  <a:srgbClr val="009999"/>
                </a:solidFill>
                <a:cs typeface="Times New Roman" pitchFamily="18" charset="0"/>
              </a:rPr>
              <a:t>,	</a:t>
            </a:r>
            <a:r>
              <a:rPr lang="de-DE" altLang="de-DE" i="1" dirty="0" err="1">
                <a:solidFill>
                  <a:srgbClr val="009999"/>
                </a:solidFill>
                <a:cs typeface="Times New Roman" pitchFamily="18" charset="0"/>
              </a:rPr>
              <a:t>Ecke:Egge</a:t>
            </a:r>
            <a:r>
              <a:rPr lang="de-DE" altLang="de-DE" i="1" dirty="0">
                <a:cs typeface="Times New Roman" pitchFamily="18" charset="0"/>
              </a:rPr>
              <a:t> </a:t>
            </a:r>
            <a:r>
              <a:rPr lang="de-DE" altLang="de-DE" dirty="0">
                <a:cs typeface="Times New Roman" pitchFamily="18" charset="0"/>
              </a:rPr>
              <a:t>	(Mittelstellung).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Effect transition="in" filter="wipe(up)">
                                      <p:cBhvr>
                                        <p:cTn id="7" dur="500"/>
                                        <p:tgtEl>
                                          <p:spTgt spid="257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57027">
                                            <p:txEl>
                                              <p:pRg st="1" end="1"/>
                                            </p:txEl>
                                          </p:spTgt>
                                        </p:tgtEl>
                                        <p:attrNameLst>
                                          <p:attrName>style.visibility</p:attrName>
                                        </p:attrNameLst>
                                      </p:cBhvr>
                                      <p:to>
                                        <p:strVal val="visible"/>
                                      </p:to>
                                    </p:set>
                                    <p:animEffect transition="in" filter="wipe(up)">
                                      <p:cBhvr>
                                        <p:cTn id="12" dur="500"/>
                                        <p:tgtEl>
                                          <p:spTgt spid="257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57027">
                                            <p:txEl>
                                              <p:pRg st="2" end="2"/>
                                            </p:txEl>
                                          </p:spTgt>
                                        </p:tgtEl>
                                        <p:attrNameLst>
                                          <p:attrName>style.visibility</p:attrName>
                                        </p:attrNameLst>
                                      </p:cBhvr>
                                      <p:to>
                                        <p:strVal val="visible"/>
                                      </p:to>
                                    </p:set>
                                    <p:animEffect transition="in" filter="wipe(up)">
                                      <p:cBhvr>
                                        <p:cTn id="17" dur="500"/>
                                        <p:tgtEl>
                                          <p:spTgt spid="257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de-DE" altLang="de-DE"/>
              <a:t>distributionelle Inklusion</a:t>
            </a:r>
          </a:p>
        </p:txBody>
      </p:sp>
      <p:sp>
        <p:nvSpPr>
          <p:cNvPr id="274435" name="Rectangle 3"/>
          <p:cNvSpPr>
            <a:spLocks noGrp="1" noChangeArrowheads="1"/>
          </p:cNvSpPr>
          <p:nvPr>
            <p:ph type="body" idx="1"/>
          </p:nvPr>
        </p:nvSpPr>
        <p:spPr>
          <a:xfrm>
            <a:off x="762000" y="1600200"/>
            <a:ext cx="8077200" cy="4419600"/>
          </a:xfrm>
        </p:spPr>
        <p:txBody>
          <a:bodyPr/>
          <a:lstStyle/>
          <a:p>
            <a:pPr marL="0" indent="0" algn="just">
              <a:buFont typeface="Wingdings 2" pitchFamily="18" charset="2"/>
              <a:buNone/>
            </a:pPr>
            <a:r>
              <a:rPr lang="de-DE" altLang="de-DE" dirty="0">
                <a:cs typeface="Times New Roman" pitchFamily="18" charset="0"/>
              </a:rPr>
              <a:t>Im Auslaut findet sich dieser Kontrast nicht, denn wo wir aufgrund der Schreibung </a:t>
            </a:r>
            <a:r>
              <a:rPr lang="de-DE" altLang="de-DE" i="1" dirty="0">
                <a:cs typeface="Times New Roman" pitchFamily="18" charset="0"/>
              </a:rPr>
              <a:t>(</a:t>
            </a:r>
            <a:r>
              <a:rPr lang="de-DE" altLang="de-DE" i="1" dirty="0">
                <a:solidFill>
                  <a:srgbClr val="009999"/>
                </a:solidFill>
                <a:cs typeface="Times New Roman" pitchFamily="18" charset="0"/>
              </a:rPr>
              <a:t>Staub, Bad, Tag</a:t>
            </a:r>
            <a:r>
              <a:rPr lang="de-DE" altLang="de-DE" i="1" dirty="0">
                <a:cs typeface="Times New Roman" pitchFamily="18" charset="0"/>
              </a:rPr>
              <a:t>) </a:t>
            </a:r>
            <a:r>
              <a:rPr lang="de-DE" altLang="de-DE" dirty="0">
                <a:cs typeface="Times New Roman" pitchFamily="18" charset="0"/>
              </a:rPr>
              <a:t>einen stimmhaften Obstruenten erwarten würden, finden wir statt dessen das stimmlose Gegenstück.</a:t>
            </a:r>
          </a:p>
          <a:p>
            <a:pPr marL="0" indent="0" algn="just">
              <a:buFont typeface="Wingdings 2" pitchFamily="18" charset="2"/>
              <a:buNone/>
            </a:pPr>
            <a:r>
              <a:rPr lang="de-DE" altLang="de-DE" dirty="0">
                <a:cs typeface="Times New Roman" pitchFamily="18" charset="0"/>
              </a:rPr>
              <a:t>Die korrekte Aussprache ist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ʃtaup</a:t>
            </a:r>
            <a:r>
              <a:rPr lang="de-DE" altLang="de-DE" dirty="0">
                <a:solidFill>
                  <a:srgbClr val="009999"/>
                </a:solidFill>
                <a:cs typeface="Times New Roman" pitchFamily="18" charset="0"/>
              </a:rPr>
              <a:t>], [</a:t>
            </a:r>
            <a:r>
              <a:rPr lang="de-DE" altLang="de-DE" dirty="0" err="1">
                <a:solidFill>
                  <a:srgbClr val="009999"/>
                </a:solidFill>
                <a:cs typeface="Times New Roman" pitchFamily="18" charset="0"/>
              </a:rPr>
              <a:t>ba:t</a:t>
            </a:r>
            <a:r>
              <a:rPr lang="de-DE" altLang="de-DE" dirty="0">
                <a:solidFill>
                  <a:srgbClr val="009999"/>
                </a:solidFill>
                <a:cs typeface="Times New Roman" pitchFamily="18" charset="0"/>
              </a:rPr>
              <a:t>],</a:t>
            </a:r>
            <a:r>
              <a:rPr lang="de-DE" altLang="de-DE" dirty="0">
                <a:cs typeface="Times New Roman" pitchFamily="18" charset="0"/>
              </a:rPr>
              <a:t> bzw.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ta:k</a:t>
            </a:r>
            <a:r>
              <a:rPr lang="de-DE" altLang="de-DE" dirty="0">
                <a:solidFill>
                  <a:srgbClr val="009999"/>
                </a:solidFill>
                <a:cs typeface="Times New Roman" pitchFamily="18" charset="0"/>
              </a:rPr>
              <a:t>]</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Die stimmlosen Segmente </a:t>
            </a:r>
            <a:r>
              <a:rPr lang="de-DE" altLang="de-DE" dirty="0">
                <a:solidFill>
                  <a:srgbClr val="009999"/>
                </a:solidFill>
                <a:cs typeface="Times New Roman" pitchFamily="18" charset="0"/>
              </a:rPr>
              <a:t>/p t k/</a:t>
            </a:r>
            <a:r>
              <a:rPr lang="de-DE" altLang="de-DE" dirty="0">
                <a:cs typeface="Times New Roman" pitchFamily="18" charset="0"/>
              </a:rPr>
              <a:t> kommen in mehr Umgebungen vor als die Segmente </a:t>
            </a:r>
            <a:r>
              <a:rPr lang="de-DE" altLang="de-DE" dirty="0">
                <a:solidFill>
                  <a:srgbClr val="009999"/>
                </a:solidFill>
                <a:cs typeface="Times New Roman" pitchFamily="18" charset="0"/>
              </a:rPr>
              <a:t>/b d g/.</a:t>
            </a:r>
            <a:r>
              <a:rPr lang="de-DE" altLang="de-DE" dirty="0">
                <a:cs typeface="Times New Roman" pitchFamily="18" charset="0"/>
              </a:rPr>
              <a:t> Die Distribution (die Menge der Umgebungen) von </a:t>
            </a:r>
            <a:r>
              <a:rPr lang="de-DE" altLang="de-DE" dirty="0">
                <a:solidFill>
                  <a:srgbClr val="009999"/>
                </a:solidFill>
                <a:cs typeface="Times New Roman" pitchFamily="18" charset="0"/>
              </a:rPr>
              <a:t>/b d g/</a:t>
            </a:r>
            <a:r>
              <a:rPr lang="de-DE" altLang="de-DE" dirty="0">
                <a:cs typeface="Times New Roman" pitchFamily="18" charset="0"/>
              </a:rPr>
              <a:t> ist in der von </a:t>
            </a:r>
            <a:r>
              <a:rPr lang="de-DE" altLang="de-DE" dirty="0">
                <a:solidFill>
                  <a:srgbClr val="009999"/>
                </a:solidFill>
                <a:cs typeface="Times New Roman" pitchFamily="18" charset="0"/>
              </a:rPr>
              <a:t>/p t k/</a:t>
            </a:r>
            <a:r>
              <a:rPr lang="de-DE" altLang="de-DE" dirty="0">
                <a:cs typeface="Times New Roman" pitchFamily="18" charset="0"/>
              </a:rPr>
              <a:t> eingeschlossen.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4435">
                                            <p:txEl>
                                              <p:pRg st="0" end="0"/>
                                            </p:txEl>
                                          </p:spTgt>
                                        </p:tgtEl>
                                        <p:attrNameLst>
                                          <p:attrName>style.visibility</p:attrName>
                                        </p:attrNameLst>
                                      </p:cBhvr>
                                      <p:to>
                                        <p:strVal val="visible"/>
                                      </p:to>
                                    </p:set>
                                    <p:animEffect transition="in" filter="wipe(up)">
                                      <p:cBhvr>
                                        <p:cTn id="7" dur="500"/>
                                        <p:tgtEl>
                                          <p:spTgt spid="274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74435">
                                            <p:txEl>
                                              <p:pRg st="1" end="1"/>
                                            </p:txEl>
                                          </p:spTgt>
                                        </p:tgtEl>
                                        <p:attrNameLst>
                                          <p:attrName>style.visibility</p:attrName>
                                        </p:attrNameLst>
                                      </p:cBhvr>
                                      <p:to>
                                        <p:strVal val="visible"/>
                                      </p:to>
                                    </p:set>
                                    <p:animEffect transition="in" filter="wipe(up)">
                                      <p:cBhvr>
                                        <p:cTn id="12" dur="500"/>
                                        <p:tgtEl>
                                          <p:spTgt spid="274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74435">
                                            <p:txEl>
                                              <p:pRg st="2" end="2"/>
                                            </p:txEl>
                                          </p:spTgt>
                                        </p:tgtEl>
                                        <p:attrNameLst>
                                          <p:attrName>style.visibility</p:attrName>
                                        </p:attrNameLst>
                                      </p:cBhvr>
                                      <p:to>
                                        <p:strVal val="visible"/>
                                      </p:to>
                                    </p:set>
                                    <p:animEffect transition="in" filter="wipe(up)">
                                      <p:cBhvr>
                                        <p:cTn id="17" dur="500"/>
                                        <p:tgtEl>
                                          <p:spTgt spid="274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5"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de-DE" altLang="de-DE"/>
              <a:t>distributionelle Inklusion</a:t>
            </a:r>
          </a:p>
        </p:txBody>
      </p:sp>
      <p:graphicFrame>
        <p:nvGraphicFramePr>
          <p:cNvPr id="275482" name="Group 26"/>
          <p:cNvGraphicFramePr>
            <a:graphicFrameLocks noGrp="1"/>
          </p:cNvGraphicFramePr>
          <p:nvPr>
            <p:ph type="tbl" idx="1"/>
          </p:nvPr>
        </p:nvGraphicFramePr>
        <p:xfrm>
          <a:off x="1100138" y="2074863"/>
          <a:ext cx="7645400" cy="3378201"/>
        </p:xfrm>
        <a:graphic>
          <a:graphicData uri="http://schemas.openxmlformats.org/drawingml/2006/table">
            <a:tbl>
              <a:tblPr/>
              <a:tblGrid>
                <a:gridCol w="1911350">
                  <a:extLst>
                    <a:ext uri="{9D8B030D-6E8A-4147-A177-3AD203B41FA5}">
                      <a16:colId xmlns:a16="http://schemas.microsoft.com/office/drawing/2014/main" val="20000"/>
                    </a:ext>
                  </a:extLst>
                </a:gridCol>
                <a:gridCol w="1911350">
                  <a:extLst>
                    <a:ext uri="{9D8B030D-6E8A-4147-A177-3AD203B41FA5}">
                      <a16:colId xmlns:a16="http://schemas.microsoft.com/office/drawing/2014/main" val="20001"/>
                    </a:ext>
                  </a:extLst>
                </a:gridCol>
                <a:gridCol w="1911350">
                  <a:extLst>
                    <a:ext uri="{9D8B030D-6E8A-4147-A177-3AD203B41FA5}">
                      <a16:colId xmlns:a16="http://schemas.microsoft.com/office/drawing/2014/main" val="20002"/>
                    </a:ext>
                  </a:extLst>
                </a:gridCol>
                <a:gridCol w="1911350">
                  <a:extLst>
                    <a:ext uri="{9D8B030D-6E8A-4147-A177-3AD203B41FA5}">
                      <a16:colId xmlns:a16="http://schemas.microsoft.com/office/drawing/2014/main" val="20003"/>
                    </a:ext>
                  </a:extLst>
                </a:gridCol>
              </a:tblGrid>
              <a:tr h="112553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800" b="0" i="0" u="none" strike="noStrike" cap="none" normalizeH="0" baseline="0">
                          <a:ln>
                            <a:noFill/>
                          </a:ln>
                          <a:solidFill>
                            <a:schemeClr val="tx1"/>
                          </a:solidFill>
                          <a:effectLst>
                            <a:outerShdw blurRad="38100" dist="38100" dir="2700000" algn="tl">
                              <a:srgbClr val="C0C0C0"/>
                            </a:outerShdw>
                          </a:effectLst>
                          <a:latin typeface="Tahoma" pitchFamily="34" charset="0"/>
                        </a:rPr>
                        <a:t>Anlaut</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800" b="0" i="0" u="none" strike="noStrike" cap="none" normalizeH="0" baseline="0">
                          <a:ln>
                            <a:noFill/>
                          </a:ln>
                          <a:solidFill>
                            <a:schemeClr val="tx1"/>
                          </a:solidFill>
                          <a:effectLst>
                            <a:outerShdw blurRad="38100" dist="38100" dir="2700000" algn="tl">
                              <a:srgbClr val="C0C0C0"/>
                            </a:outerShdw>
                          </a:effectLst>
                          <a:latin typeface="Tahoma" pitchFamily="34" charset="0"/>
                        </a:rPr>
                        <a:t>Mitte</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800" b="0" i="0" u="none" strike="noStrike" cap="none" normalizeH="0" baseline="0">
                          <a:ln>
                            <a:noFill/>
                          </a:ln>
                          <a:solidFill>
                            <a:schemeClr val="tx1"/>
                          </a:solidFill>
                          <a:effectLst>
                            <a:outerShdw blurRad="38100" dist="38100" dir="2700000" algn="tl">
                              <a:srgbClr val="C0C0C0"/>
                            </a:outerShdw>
                          </a:effectLst>
                          <a:latin typeface="Tahoma" pitchFamily="34" charset="0"/>
                        </a:rPr>
                        <a:t>Auslaut</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27125">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800" b="0" i="0" u="none" strike="noStrike" cap="none" normalizeH="0" baseline="0">
                          <a:ln>
                            <a:noFill/>
                          </a:ln>
                          <a:solidFill>
                            <a:schemeClr val="tx1"/>
                          </a:solidFill>
                          <a:effectLst>
                            <a:outerShdw blurRad="38100" dist="38100" dir="2700000" algn="tl">
                              <a:srgbClr val="C0C0C0"/>
                            </a:outerShdw>
                          </a:effectLst>
                          <a:latin typeface="SILSophia IPA93" pitchFamily="2" charset="2"/>
                        </a:rPr>
                        <a:t>p t k</a:t>
                      </a:r>
                    </a:p>
                  </a:txBody>
                  <a:tcPr marL="92075" marR="92075" marT="46038" marB="4603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2553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800" b="0" i="0" u="none" strike="noStrike" cap="none" normalizeH="0" baseline="0">
                          <a:ln>
                            <a:noFill/>
                          </a:ln>
                          <a:solidFill>
                            <a:schemeClr val="tx1"/>
                          </a:solidFill>
                          <a:effectLst>
                            <a:outerShdw blurRad="38100" dist="38100" dir="2700000" algn="tl">
                              <a:srgbClr val="C0C0C0"/>
                            </a:outerShdw>
                          </a:effectLst>
                          <a:latin typeface="SILSophia IPA93" pitchFamily="2" charset="2"/>
                        </a:rPr>
                        <a:t>b d g</a:t>
                      </a:r>
                    </a:p>
                  </a:txBody>
                  <a:tcPr marL="92075" marR="92075" marT="46038" marB="4603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75483" name="Text Box 27"/>
          <p:cNvSpPr txBox="1">
            <a:spLocks noChangeArrowheads="1"/>
          </p:cNvSpPr>
          <p:nvPr/>
        </p:nvSpPr>
        <p:spPr bwMode="auto">
          <a:xfrm>
            <a:off x="3989388" y="34290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a:effectLst>
                  <a:outerShdw blurRad="38100" dist="38100" dir="2700000" algn="tl">
                    <a:srgbClr val="C0C0C0"/>
                  </a:outerShdw>
                </a:effectLst>
                <a:latin typeface="Tahoma" pitchFamily="34" charset="0"/>
                <a:cs typeface="Times New Roman" pitchFamily="18" charset="0"/>
              </a:rPr>
              <a:t>+</a:t>
            </a:r>
          </a:p>
        </p:txBody>
      </p:sp>
      <p:sp>
        <p:nvSpPr>
          <p:cNvPr id="275484" name="Text Box 28"/>
          <p:cNvSpPr txBox="1">
            <a:spLocks noChangeArrowheads="1"/>
          </p:cNvSpPr>
          <p:nvPr/>
        </p:nvSpPr>
        <p:spPr bwMode="auto">
          <a:xfrm>
            <a:off x="5716588" y="44958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a:effectLst>
                  <a:outerShdw blurRad="38100" dist="38100" dir="2700000" algn="tl">
                    <a:srgbClr val="C0C0C0"/>
                  </a:outerShdw>
                </a:effectLst>
                <a:latin typeface="Tahoma" pitchFamily="34" charset="0"/>
                <a:cs typeface="Times New Roman" pitchFamily="18" charset="0"/>
              </a:rPr>
              <a:t>+</a:t>
            </a:r>
          </a:p>
        </p:txBody>
      </p:sp>
      <p:sp>
        <p:nvSpPr>
          <p:cNvPr id="275485" name="Text Box 29"/>
          <p:cNvSpPr txBox="1">
            <a:spLocks noChangeArrowheads="1"/>
          </p:cNvSpPr>
          <p:nvPr/>
        </p:nvSpPr>
        <p:spPr bwMode="auto">
          <a:xfrm>
            <a:off x="3989388" y="44958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a:effectLst>
                  <a:outerShdw blurRad="38100" dist="38100" dir="2700000" algn="tl">
                    <a:srgbClr val="C0C0C0"/>
                  </a:outerShdw>
                </a:effectLst>
                <a:latin typeface="Tahoma" pitchFamily="34" charset="0"/>
                <a:cs typeface="Times New Roman" pitchFamily="18" charset="0"/>
              </a:rPr>
              <a:t>+</a:t>
            </a:r>
          </a:p>
        </p:txBody>
      </p:sp>
      <p:sp>
        <p:nvSpPr>
          <p:cNvPr id="275486" name="Text Box 30"/>
          <p:cNvSpPr txBox="1">
            <a:spLocks noChangeArrowheads="1"/>
          </p:cNvSpPr>
          <p:nvPr/>
        </p:nvSpPr>
        <p:spPr bwMode="auto">
          <a:xfrm>
            <a:off x="5716588" y="34290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a:effectLst>
                  <a:outerShdw blurRad="38100" dist="38100" dir="2700000" algn="tl">
                    <a:srgbClr val="C0C0C0"/>
                  </a:outerShdw>
                </a:effectLst>
                <a:latin typeface="Tahoma" pitchFamily="34" charset="0"/>
                <a:cs typeface="Times New Roman" pitchFamily="18" charset="0"/>
              </a:rPr>
              <a:t>+</a:t>
            </a:r>
          </a:p>
        </p:txBody>
      </p:sp>
      <p:sp>
        <p:nvSpPr>
          <p:cNvPr id="275487" name="Text Box 31"/>
          <p:cNvSpPr txBox="1">
            <a:spLocks noChangeArrowheads="1"/>
          </p:cNvSpPr>
          <p:nvPr/>
        </p:nvSpPr>
        <p:spPr bwMode="auto">
          <a:xfrm>
            <a:off x="7445375" y="34290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a:effectLst>
                  <a:outerShdw blurRad="38100" dist="38100" dir="2700000" algn="tl">
                    <a:srgbClr val="C0C0C0"/>
                  </a:outerShdw>
                </a:effectLst>
                <a:latin typeface="Tahoma" pitchFamily="34" charset="0"/>
                <a:cs typeface="Times New Roman" pitchFamily="18" charset="0"/>
              </a:rPr>
              <a:t>+</a:t>
            </a:r>
          </a:p>
        </p:txBody>
      </p:sp>
      <p:sp>
        <p:nvSpPr>
          <p:cNvPr id="275488" name="Text Box 32"/>
          <p:cNvSpPr txBox="1">
            <a:spLocks noChangeArrowheads="1"/>
          </p:cNvSpPr>
          <p:nvPr/>
        </p:nvSpPr>
        <p:spPr bwMode="auto">
          <a:xfrm>
            <a:off x="7445375" y="4495800"/>
            <a:ext cx="511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buClr>
                <a:schemeClr val="accent2"/>
              </a:buClr>
              <a:buSzPct val="80000"/>
              <a:buFont typeface="Wingdings" pitchFamily="2" charset="2"/>
              <a:buNone/>
            </a:pPr>
            <a:r>
              <a:rPr lang="de-DE" altLang="de-DE" sz="2800" b="1">
                <a:effectLst>
                  <a:outerShdw blurRad="38100" dist="38100" dir="2700000" algn="tl">
                    <a:srgbClr val="C0C0C0"/>
                  </a:outerShdw>
                </a:effectLst>
                <a:latin typeface="Tahoma" pitchFamily="34" charset="0"/>
                <a:cs typeface="Times New Roman" pitchFamily="18" charset="0"/>
                <a:sym typeface="Symbol" pitchFamily="18" charset="2"/>
              </a:rPr>
              <a:t></a:t>
            </a:r>
            <a:endParaRPr lang="de-DE" altLang="de-DE" sz="2800" b="1">
              <a:effectLst>
                <a:outerShdw blurRad="38100" dist="38100" dir="2700000" algn="tl">
                  <a:srgbClr val="C0C0C0"/>
                </a:outerShdw>
              </a:effectLst>
              <a:latin typeface="Tahoma"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5483"/>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75486"/>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75487"/>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3" name="camera.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75485"/>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3"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75484"/>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75488"/>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83" grpId="0" autoUpdateAnimBg="0"/>
      <p:bldP spid="275484" grpId="0" autoUpdateAnimBg="0"/>
      <p:bldP spid="275485" grpId="0" autoUpdateAnimBg="0"/>
      <p:bldP spid="275486" grpId="0" autoUpdateAnimBg="0"/>
      <p:bldP spid="275487" grpId="0" autoUpdateAnimBg="0"/>
      <p:bldP spid="275488"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de-DE" altLang="de-DE"/>
              <a:t>überlappende Distribution</a:t>
            </a:r>
          </a:p>
        </p:txBody>
      </p:sp>
      <p:sp>
        <p:nvSpPr>
          <p:cNvPr id="270339" name="Rectangle 3"/>
          <p:cNvSpPr>
            <a:spLocks noGrp="1" noChangeArrowheads="1"/>
          </p:cNvSpPr>
          <p:nvPr>
            <p:ph type="body" idx="1"/>
          </p:nvPr>
        </p:nvSpPr>
        <p:spPr>
          <a:xfrm>
            <a:off x="250825" y="1828800"/>
            <a:ext cx="8583613" cy="1524000"/>
          </a:xfrm>
        </p:spPr>
        <p:txBody>
          <a:bodyPr/>
          <a:lstStyle/>
          <a:p>
            <a:pPr marL="0" indent="0" algn="just">
              <a:buFont typeface="Wingdings 2" pitchFamily="18" charset="2"/>
              <a:buNone/>
            </a:pPr>
            <a:r>
              <a:rPr lang="de-DE" altLang="de-DE" dirty="0">
                <a:cs typeface="Times New Roman" pitchFamily="18" charset="0"/>
              </a:rPr>
              <a:t>Die Distributionen zweier Einheiten </a:t>
            </a:r>
            <a:r>
              <a:rPr lang="de-DE" altLang="de-DE" dirty="0">
                <a:solidFill>
                  <a:srgbClr val="009999"/>
                </a:solidFill>
                <a:cs typeface="Times New Roman" pitchFamily="18" charset="0"/>
              </a:rPr>
              <a:t>A</a:t>
            </a:r>
            <a:r>
              <a:rPr lang="de-DE" altLang="de-DE" dirty="0">
                <a:cs typeface="Times New Roman" pitchFamily="18" charset="0"/>
              </a:rPr>
              <a:t> und </a:t>
            </a:r>
            <a:r>
              <a:rPr lang="de-DE" altLang="de-DE" dirty="0">
                <a:solidFill>
                  <a:srgbClr val="009999"/>
                </a:solidFill>
                <a:cs typeface="Times New Roman" pitchFamily="18" charset="0"/>
              </a:rPr>
              <a:t>B</a:t>
            </a:r>
            <a:r>
              <a:rPr lang="de-DE" altLang="de-DE" i="1" dirty="0">
                <a:cs typeface="Times New Roman" pitchFamily="18" charset="0"/>
              </a:rPr>
              <a:t> </a:t>
            </a:r>
            <a:r>
              <a:rPr lang="de-DE" altLang="de-DE" dirty="0">
                <a:cs typeface="Times New Roman" pitchFamily="18" charset="0"/>
              </a:rPr>
              <a:t>überlappen, wenn sie gemeinsame Umgebungen haben, aber keine </a:t>
            </a:r>
            <a:r>
              <a:rPr lang="de-DE" altLang="de-DE" dirty="0" err="1">
                <a:cs typeface="Times New Roman" pitchFamily="18" charset="0"/>
              </a:rPr>
              <a:t>distribu-tionelle</a:t>
            </a:r>
            <a:r>
              <a:rPr lang="de-DE" altLang="de-DE" dirty="0">
                <a:cs typeface="Times New Roman" pitchFamily="18" charset="0"/>
              </a:rPr>
              <a:t> Inklusion vorliegt.</a:t>
            </a:r>
          </a:p>
          <a:p>
            <a:pPr marL="0" indent="0" algn="just">
              <a:buFont typeface="Wingdings 2" pitchFamily="18" charset="2"/>
              <a:buNone/>
            </a:pPr>
            <a:endParaRPr lang="de-DE" altLang="de-DE" dirty="0">
              <a:cs typeface="Times New Roman" pitchFamily="18" charset="0"/>
            </a:endParaRPr>
          </a:p>
        </p:txBody>
      </p:sp>
      <p:grpSp>
        <p:nvGrpSpPr>
          <p:cNvPr id="270343" name="Group 7"/>
          <p:cNvGrpSpPr>
            <a:grpSpLocks/>
          </p:cNvGrpSpPr>
          <p:nvPr/>
        </p:nvGrpSpPr>
        <p:grpSpPr bwMode="auto">
          <a:xfrm>
            <a:off x="2971800" y="4038600"/>
            <a:ext cx="1828800" cy="1828800"/>
            <a:chOff x="1872" y="2544"/>
            <a:chExt cx="1152" cy="1152"/>
          </a:xfrm>
        </p:grpSpPr>
        <p:sp>
          <p:nvSpPr>
            <p:cNvPr id="270340" name="Oval 4"/>
            <p:cNvSpPr>
              <a:spLocks noChangeArrowheads="1"/>
            </p:cNvSpPr>
            <p:nvPr/>
          </p:nvSpPr>
          <p:spPr bwMode="auto">
            <a:xfrm>
              <a:off x="1872" y="2544"/>
              <a:ext cx="1152" cy="1152"/>
            </a:xfrm>
            <a:prstGeom prst="ellipse">
              <a:avLst/>
            </a:prstGeom>
            <a:solidFill>
              <a:schemeClr val="hlink"/>
            </a:solidFill>
            <a:ln w="9525">
              <a:solidFill>
                <a:schemeClr va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endParaRPr lang="de-DE" altLang="de-DE" b="1">
                <a:effectLst>
                  <a:outerShdw blurRad="38100" dist="38100" dir="2700000" algn="tl">
                    <a:srgbClr val="FFFFFF"/>
                  </a:outerShdw>
                </a:effectLst>
                <a:latin typeface="Arial" charset="0"/>
                <a:cs typeface="Times New Roman" pitchFamily="18" charset="0"/>
              </a:endParaRPr>
            </a:p>
          </p:txBody>
        </p:sp>
        <p:sp>
          <p:nvSpPr>
            <p:cNvPr id="270342" name="Text Box 6"/>
            <p:cNvSpPr txBox="1">
              <a:spLocks noChangeArrowheads="1"/>
            </p:cNvSpPr>
            <p:nvPr/>
          </p:nvSpPr>
          <p:spPr bwMode="auto">
            <a:xfrm>
              <a:off x="2112" y="2972"/>
              <a:ext cx="24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b="1">
                  <a:effectLst>
                    <a:outerShdw blurRad="38100" dist="38100" dir="2700000" algn="tl">
                      <a:srgbClr val="C0C0C0"/>
                    </a:outerShdw>
                  </a:effectLst>
                  <a:latin typeface="Tahoma" pitchFamily="34" charset="0"/>
                  <a:cs typeface="Times New Roman" pitchFamily="18" charset="0"/>
                </a:rPr>
                <a:t>A</a:t>
              </a:r>
            </a:p>
          </p:txBody>
        </p:sp>
      </p:grpSp>
      <p:sp>
        <p:nvSpPr>
          <p:cNvPr id="270341" name="Oval 5"/>
          <p:cNvSpPr>
            <a:spLocks noChangeArrowheads="1"/>
          </p:cNvSpPr>
          <p:nvPr/>
        </p:nvSpPr>
        <p:spPr bwMode="auto">
          <a:xfrm>
            <a:off x="4038600" y="4038600"/>
            <a:ext cx="1828800" cy="1828800"/>
          </a:xfrm>
          <a:prstGeom prst="ellipse">
            <a:avLst/>
          </a:prstGeom>
          <a:solidFill>
            <a:srgbClr val="0066FF">
              <a:alpha val="50000"/>
            </a:srgbClr>
          </a:solidFill>
          <a:ln w="9525">
            <a:solidFill>
              <a:srgbClr val="0066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20000"/>
              </a:spcBef>
              <a:buClr>
                <a:schemeClr val="accent2"/>
              </a:buClr>
              <a:buSzPct val="80000"/>
              <a:buFont typeface="Wingdings" pitchFamily="2" charset="2"/>
              <a:buNone/>
            </a:pPr>
            <a:r>
              <a:rPr lang="de-DE" altLang="de-DE" b="1">
                <a:effectLst>
                  <a:outerShdw blurRad="38100" dist="38100" dir="2700000" algn="tl">
                    <a:srgbClr val="FFFFFF"/>
                  </a:outerShdw>
                </a:effectLst>
                <a:latin typeface="Tahoma" pitchFamily="34" charset="0"/>
                <a:cs typeface="Times New Roman" pitchFamily="18" charset="0"/>
              </a:rPr>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70343"/>
                                        </p:tgtEl>
                                        <p:attrNameLst>
                                          <p:attrName>style.visibility</p:attrName>
                                        </p:attrNameLst>
                                      </p:cBhvr>
                                      <p:to>
                                        <p:strVal val="visible"/>
                                      </p:to>
                                    </p:set>
                                    <p:animEffect transition="in" filter="box(out)">
                                      <p:cBhvr>
                                        <p:cTn id="7" dur="500"/>
                                        <p:tgtEl>
                                          <p:spTgt spid="2703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70341"/>
                                        </p:tgtEl>
                                        <p:attrNameLst>
                                          <p:attrName>style.visibility</p:attrName>
                                        </p:attrNameLst>
                                      </p:cBhvr>
                                      <p:to>
                                        <p:strVal val="visible"/>
                                      </p:to>
                                    </p:set>
                                    <p:animEffect transition="in" filter="wipe(right)">
                                      <p:cBhvr>
                                        <p:cTn id="12" dur="500"/>
                                        <p:tgtEl>
                                          <p:spTgt spid="270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1" grpId="0" animBg="1"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de-DE" altLang="de-DE"/>
              <a:t>partielle Äquivalenz</a:t>
            </a:r>
          </a:p>
        </p:txBody>
      </p:sp>
      <p:sp>
        <p:nvSpPr>
          <p:cNvPr id="25600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Die Distributionen zweier Einheiten </a:t>
            </a:r>
            <a:r>
              <a:rPr lang="de-DE" altLang="de-DE" i="1">
                <a:solidFill>
                  <a:srgbClr val="009999"/>
                </a:solidFill>
                <a:cs typeface="Times New Roman" pitchFamily="18" charset="0"/>
              </a:rPr>
              <a:t>A</a:t>
            </a:r>
            <a:r>
              <a:rPr lang="de-DE" altLang="de-DE" i="1">
                <a:cs typeface="Times New Roman" pitchFamily="18" charset="0"/>
              </a:rPr>
              <a:t> </a:t>
            </a:r>
            <a:r>
              <a:rPr lang="de-DE" altLang="de-DE">
                <a:cs typeface="Times New Roman" pitchFamily="18" charset="0"/>
              </a:rPr>
              <a:t>und </a:t>
            </a:r>
            <a:r>
              <a:rPr lang="de-DE" altLang="de-DE" i="1">
                <a:solidFill>
                  <a:srgbClr val="009999"/>
                </a:solidFill>
                <a:cs typeface="Times New Roman" pitchFamily="18" charset="0"/>
              </a:rPr>
              <a:t>B</a:t>
            </a:r>
            <a:r>
              <a:rPr lang="de-DE" altLang="de-DE" i="1">
                <a:cs typeface="Times New Roman" pitchFamily="18" charset="0"/>
              </a:rPr>
              <a:t> </a:t>
            </a:r>
            <a:r>
              <a:rPr lang="de-DE" altLang="de-DE">
                <a:cs typeface="Times New Roman" pitchFamily="18" charset="0"/>
              </a:rPr>
              <a:t>sind </a:t>
            </a:r>
            <a:r>
              <a:rPr lang="de-DE" altLang="de-DE">
                <a:solidFill>
                  <a:schemeClr val="accent2"/>
                </a:solidFill>
                <a:cs typeface="Times New Roman" pitchFamily="18" charset="0"/>
              </a:rPr>
              <a:t>partiell äquivalent</a:t>
            </a:r>
            <a:r>
              <a:rPr lang="de-DE" altLang="de-DE">
                <a:cs typeface="Times New Roman" pitchFamily="18" charset="0"/>
              </a:rPr>
              <a:t>, wenn sie gemeinsame Umgebungen haben.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de-DE" altLang="de-DE"/>
              <a:t>Phoneme als "Lautfamilie"</a:t>
            </a:r>
          </a:p>
        </p:txBody>
      </p:sp>
      <p:sp>
        <p:nvSpPr>
          <p:cNvPr id="259075" name="Rectangle 3"/>
          <p:cNvSpPr>
            <a:spLocks noGrp="1" noChangeArrowheads="1"/>
          </p:cNvSpPr>
          <p:nvPr>
            <p:ph type="body" idx="1"/>
          </p:nvPr>
        </p:nvSpPr>
        <p:spPr>
          <a:xfrm>
            <a:off x="762000" y="1600200"/>
            <a:ext cx="8001000" cy="4419600"/>
          </a:xfrm>
        </p:spPr>
        <p:txBody>
          <a:bodyPr/>
          <a:lstStyle/>
          <a:p>
            <a:pPr marL="0" indent="0" algn="just">
              <a:buFont typeface="Wingdings 2" pitchFamily="18" charset="2"/>
              <a:buNone/>
            </a:pPr>
            <a:r>
              <a:rPr lang="de-DE" altLang="de-DE">
                <a:cs typeface="Times New Roman" pitchFamily="18" charset="0"/>
              </a:rPr>
              <a:t>Die linguistische Funktion phonetischer Unterschiede ist es, sprachliche Formen voneinander zu unterscheiden. </a:t>
            </a:r>
          </a:p>
          <a:p>
            <a:pPr marL="0" indent="0" algn="just">
              <a:buFont typeface="Wingdings 2" pitchFamily="18" charset="2"/>
              <a:buNone/>
            </a:pPr>
            <a:r>
              <a:rPr lang="de-DE" altLang="de-DE">
                <a:cs typeface="Times New Roman" pitchFamily="18" charset="0"/>
              </a:rPr>
              <a:t>Der lautliche Gegensatz zwischen den Anlautsegmenten in den Wörtern </a:t>
            </a:r>
            <a:r>
              <a:rPr lang="de-DE" altLang="de-DE" i="1">
                <a:solidFill>
                  <a:srgbClr val="009999"/>
                </a:solidFill>
                <a:cs typeface="Times New Roman" pitchFamily="18" charset="0"/>
              </a:rPr>
              <a:t>Pass</a:t>
            </a:r>
            <a:r>
              <a:rPr lang="de-DE" altLang="de-DE" i="1">
                <a:cs typeface="Times New Roman" pitchFamily="18" charset="0"/>
              </a:rPr>
              <a:t> </a:t>
            </a:r>
            <a:r>
              <a:rPr lang="de-DE" altLang="de-DE">
                <a:cs typeface="Times New Roman" pitchFamily="18" charset="0"/>
              </a:rPr>
              <a:t>und </a:t>
            </a:r>
            <a:r>
              <a:rPr lang="de-DE" altLang="de-DE" i="1">
                <a:solidFill>
                  <a:srgbClr val="009999"/>
                </a:solidFill>
                <a:cs typeface="Times New Roman" pitchFamily="18" charset="0"/>
              </a:rPr>
              <a:t>Bass</a:t>
            </a:r>
            <a:r>
              <a:rPr lang="de-DE" altLang="de-DE" i="1">
                <a:cs typeface="Times New Roman" pitchFamily="18" charset="0"/>
              </a:rPr>
              <a:t> z.B. </a:t>
            </a:r>
            <a:r>
              <a:rPr lang="de-DE" altLang="de-DE">
                <a:cs typeface="Times New Roman" pitchFamily="18" charset="0"/>
              </a:rPr>
              <a:t>signalisiert, dass wir es mit verschiedenen sprachlichen Formen zu tun haben. </a:t>
            </a:r>
          </a:p>
          <a:p>
            <a:pPr marL="0" indent="0" algn="just">
              <a:buFont typeface="Wingdings 2" pitchFamily="18" charset="2"/>
              <a:buNone/>
            </a:pPr>
            <a:r>
              <a:rPr lang="de-DE" altLang="de-DE">
                <a:cs typeface="Times New Roman" pitchFamily="18" charset="0"/>
              </a:rPr>
              <a:t>Wie wir gesehen haben, gibt es jedoch lautliche Unter-schiede, die nicht distinktiv (unterscheidend) verwendet werden.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de-DE" altLang="de-DE"/>
              <a:t>Freie Variation</a:t>
            </a:r>
          </a:p>
        </p:txBody>
      </p:sp>
      <p:sp>
        <p:nvSpPr>
          <p:cNvPr id="276483" name="Rectangle 3"/>
          <p:cNvSpPr>
            <a:spLocks noGrp="1" noChangeArrowheads="1"/>
          </p:cNvSpPr>
          <p:nvPr>
            <p:ph type="body" idx="1"/>
          </p:nvPr>
        </p:nvSpPr>
        <p:spPr>
          <a:xfrm>
            <a:off x="762000" y="1524000"/>
            <a:ext cx="8153400" cy="4572000"/>
          </a:xfrm>
        </p:spPr>
        <p:txBody>
          <a:bodyPr/>
          <a:lstStyle/>
          <a:p>
            <a:pPr marL="0" indent="0" algn="just">
              <a:buFont typeface="Wingdings 2" pitchFamily="18" charset="2"/>
              <a:buNone/>
            </a:pPr>
            <a:r>
              <a:rPr lang="de-DE" altLang="de-DE">
                <a:cs typeface="Times New Roman" pitchFamily="18" charset="0"/>
              </a:rPr>
              <a:t>Es ist klar, dass zwei Einheiten keine Opposition bilden können, wenn sie hinsichtlich ihrer Distribution nicht wenigstens partiell äquivalent sind. </a:t>
            </a:r>
          </a:p>
          <a:p>
            <a:pPr marL="0" indent="0" algn="just">
              <a:buFont typeface="Wingdings 2" pitchFamily="18" charset="2"/>
              <a:buNone/>
            </a:pPr>
            <a:r>
              <a:rPr lang="de-DE" altLang="de-DE">
                <a:cs typeface="Times New Roman" pitchFamily="18" charset="0"/>
              </a:rPr>
              <a:t>Für Einheiten, die komplementär verteilt sind, stellt sich die Frage der Kontrastivität überhaupt nicht.</a:t>
            </a:r>
          </a:p>
          <a:p>
            <a:pPr marL="0" indent="0" algn="just">
              <a:buFont typeface="Wingdings 2" pitchFamily="18" charset="2"/>
              <a:buNone/>
            </a:pPr>
            <a:r>
              <a:rPr lang="de-DE" altLang="de-DE">
                <a:cs typeface="Times New Roman" pitchFamily="18" charset="0"/>
              </a:rPr>
              <a:t>Formen, die, zwar in der gleichen Umgebung vorkommen können, aber dennoch keinen funktionalen Gegensatz bilden, stehen in </a:t>
            </a:r>
            <a:r>
              <a:rPr lang="de-DE" altLang="de-DE">
                <a:solidFill>
                  <a:schemeClr val="accent2"/>
                </a:solidFill>
                <a:cs typeface="Times New Roman" pitchFamily="18" charset="0"/>
              </a:rPr>
              <a:t>freier Variation</a:t>
            </a:r>
            <a:r>
              <a:rPr lang="de-DE" altLang="de-DE">
                <a:cs typeface="Times New Roman" pitchFamily="18" charset="0"/>
              </a:rPr>
              <a:t>.</a:t>
            </a:r>
          </a:p>
          <a:p>
            <a:pPr marL="0" indent="0" algn="just">
              <a:buFont typeface="Wingdings 2" pitchFamily="18" charset="2"/>
              <a:buNone/>
            </a:pPr>
            <a:r>
              <a:rPr lang="de-DE" altLang="de-DE" b="1">
                <a:cs typeface="Times New Roman" pitchFamily="18" charset="0"/>
              </a:rPr>
              <a:t>Definition:</a:t>
            </a:r>
            <a:r>
              <a:rPr lang="de-DE" altLang="de-DE">
                <a:cs typeface="Times New Roman" pitchFamily="18" charset="0"/>
              </a:rPr>
              <a:t> Zwei Einheiten A und B</a:t>
            </a:r>
            <a:r>
              <a:rPr lang="de-DE" altLang="de-DE" i="1">
                <a:cs typeface="Times New Roman" pitchFamily="18" charset="0"/>
              </a:rPr>
              <a:t>, </a:t>
            </a:r>
            <a:r>
              <a:rPr lang="de-DE" altLang="de-DE">
                <a:cs typeface="Times New Roman" pitchFamily="18" charset="0"/>
              </a:rPr>
              <a:t>die hinsichtlich ihrer Distribution zumindest partiell äquivalent sind, aber keine Opposition bilden, stehen in freier Variation.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de-DE" altLang="de-DE"/>
              <a:t>Phonemdefinitionen</a:t>
            </a:r>
          </a:p>
        </p:txBody>
      </p:sp>
      <p:sp>
        <p:nvSpPr>
          <p:cNvPr id="238595" name="Rectangle 3"/>
          <p:cNvSpPr>
            <a:spLocks noGrp="1" noChangeArrowheads="1"/>
          </p:cNvSpPr>
          <p:nvPr>
            <p:ph type="body" idx="1"/>
          </p:nvPr>
        </p:nvSpPr>
        <p:spPr>
          <a:xfrm>
            <a:off x="685800" y="1981200"/>
            <a:ext cx="8153400" cy="4114800"/>
          </a:xfrm>
        </p:spPr>
        <p:txBody>
          <a:bodyPr/>
          <a:lstStyle/>
          <a:p>
            <a:pPr algn="just"/>
            <a:r>
              <a:rPr lang="de-DE" altLang="de-DE">
                <a:cs typeface="Times New Roman" pitchFamily="18" charset="0"/>
              </a:rPr>
              <a:t>Die kleinste </a:t>
            </a:r>
            <a:r>
              <a:rPr lang="de-DE" altLang="de-DE">
                <a:solidFill>
                  <a:srgbClr val="CC3300"/>
                </a:solidFill>
                <a:cs typeface="Times New Roman" pitchFamily="18" charset="0"/>
              </a:rPr>
              <a:t>bedeutungsunterscheidende</a:t>
            </a:r>
            <a:r>
              <a:rPr lang="de-DE" altLang="de-DE">
                <a:cs typeface="Times New Roman" pitchFamily="18" charset="0"/>
              </a:rPr>
              <a:t> segmentale (abstrakte) Lauteinheit einer Sprache.</a:t>
            </a:r>
          </a:p>
          <a:p>
            <a:pPr algn="just"/>
            <a:r>
              <a:rPr lang="de-DE" altLang="de-DE">
                <a:cs typeface="Times New Roman" pitchFamily="18" charset="0"/>
              </a:rPr>
              <a:t>Klasse phonetisch ähnlicher Lautvarianten, die entweder frei variieren oder komplementär verteilt sind. (taxonomischer Strukturalismus)</a:t>
            </a:r>
          </a:p>
          <a:p>
            <a:pPr algn="just"/>
            <a:r>
              <a:rPr lang="de-DE" altLang="de-DE">
                <a:cs typeface="Times New Roman" pitchFamily="18" charset="0"/>
              </a:rPr>
              <a:t>Bündel distinktiver Merkmale (bei Abstraktion irrele-vanter Merkmale).	</a:t>
            </a:r>
            <a:br>
              <a:rPr lang="de-DE" altLang="de-DE">
                <a:cs typeface="Times New Roman" pitchFamily="18" charset="0"/>
              </a:rPr>
            </a:br>
            <a:r>
              <a:rPr lang="de-DE" altLang="de-DE">
                <a:cs typeface="Times New Roman" pitchFamily="18" charset="0"/>
              </a:rPr>
              <a:t>(generative Phonologie)</a:t>
            </a:r>
            <a:endParaRPr lang="de-DE" alt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Effect transition="in" filter="wipe(left)">
                                      <p:cBhvr>
                                        <p:cTn id="7" dur="500"/>
                                        <p:tgtEl>
                                          <p:spTgt spid="238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8595">
                                            <p:txEl>
                                              <p:pRg st="1" end="1"/>
                                            </p:txEl>
                                          </p:spTgt>
                                        </p:tgtEl>
                                        <p:attrNameLst>
                                          <p:attrName>style.visibility</p:attrName>
                                        </p:attrNameLst>
                                      </p:cBhvr>
                                      <p:to>
                                        <p:strVal val="visible"/>
                                      </p:to>
                                    </p:set>
                                    <p:animEffect transition="in" filter="wipe(left)">
                                      <p:cBhvr>
                                        <p:cTn id="12" dur="500"/>
                                        <p:tgtEl>
                                          <p:spTgt spid="2385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8595">
                                            <p:txEl>
                                              <p:pRg st="2" end="2"/>
                                            </p:txEl>
                                          </p:spTgt>
                                        </p:tgtEl>
                                        <p:attrNameLst>
                                          <p:attrName>style.visibility</p:attrName>
                                        </p:attrNameLst>
                                      </p:cBhvr>
                                      <p:to>
                                        <p:strVal val="visible"/>
                                      </p:to>
                                    </p:set>
                                    <p:animEffect transition="in" filter="wipe(left)">
                                      <p:cBhvr>
                                        <p:cTn id="17" dur="500"/>
                                        <p:tgtEl>
                                          <p:spTgt spid="2385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de-DE" altLang="de-DE"/>
              <a:t>Freie Variation</a:t>
            </a:r>
          </a:p>
        </p:txBody>
      </p:sp>
      <p:sp>
        <p:nvSpPr>
          <p:cNvPr id="261123"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dirty="0">
                <a:cs typeface="Times New Roman" pitchFamily="18" charset="0"/>
              </a:rPr>
              <a:t>Im englischen Wort </a:t>
            </a:r>
            <a:r>
              <a:rPr lang="de-DE" altLang="de-DE" dirty="0" err="1">
                <a:solidFill>
                  <a:srgbClr val="009999"/>
                </a:solidFill>
                <a:cs typeface="Times New Roman" pitchFamily="18" charset="0"/>
              </a:rPr>
              <a:t>e</a:t>
            </a:r>
            <a:r>
              <a:rPr lang="de-DE" altLang="de-DE" i="1" dirty="0" err="1">
                <a:solidFill>
                  <a:srgbClr val="009999"/>
                </a:solidFill>
                <a:cs typeface="Times New Roman" pitchFamily="18" charset="0"/>
              </a:rPr>
              <a:t>conomics</a:t>
            </a:r>
            <a:r>
              <a:rPr lang="de-DE" altLang="de-DE" i="1" dirty="0">
                <a:cs typeface="Times New Roman" pitchFamily="18" charset="0"/>
              </a:rPr>
              <a:t> z.B. </a:t>
            </a:r>
            <a:r>
              <a:rPr lang="de-DE" altLang="de-DE" dirty="0">
                <a:cs typeface="Times New Roman" pitchFamily="18" charset="0"/>
              </a:rPr>
              <a:t>stehen die Vokale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iù</a:t>
            </a:r>
            <a:r>
              <a:rPr lang="de-DE" altLang="de-DE" dirty="0">
                <a:solidFill>
                  <a:srgbClr val="009999"/>
                </a:solidFill>
                <a:cs typeface="Times New Roman" pitchFamily="18" charset="0"/>
              </a:rPr>
              <a:t>]</a:t>
            </a:r>
            <a:r>
              <a:rPr lang="de-DE" altLang="de-DE" dirty="0">
                <a:cs typeface="Times New Roman" pitchFamily="18" charset="0"/>
              </a:rPr>
              <a:t> und </a:t>
            </a:r>
            <a:r>
              <a:rPr lang="de-DE" altLang="de-DE" dirty="0">
                <a:solidFill>
                  <a:srgbClr val="009999"/>
                </a:solidFill>
                <a:cs typeface="Times New Roman" pitchFamily="18" charset="0"/>
              </a:rPr>
              <a:t>[e],</a:t>
            </a:r>
            <a:r>
              <a:rPr lang="de-DE" altLang="de-DE" dirty="0">
                <a:cs typeface="Times New Roman" pitchFamily="18" charset="0"/>
              </a:rPr>
              <a:t> die in den meisten anderen Umgebungen in Opposition stehen (cf. </a:t>
            </a:r>
            <a:r>
              <a:rPr lang="de-DE" altLang="de-DE" i="1" dirty="0" err="1">
                <a:solidFill>
                  <a:srgbClr val="009999"/>
                </a:solidFill>
                <a:cs typeface="Times New Roman" pitchFamily="18" charset="0"/>
              </a:rPr>
              <a:t>beat:bet</a:t>
            </a:r>
            <a:r>
              <a:rPr lang="de-DE" altLang="de-DE" i="1" dirty="0">
                <a:cs typeface="Times New Roman" pitchFamily="18" charset="0"/>
              </a:rPr>
              <a:t>), </a:t>
            </a:r>
            <a:r>
              <a:rPr lang="de-DE" altLang="de-DE" dirty="0">
                <a:cs typeface="Times New Roman" pitchFamily="18" charset="0"/>
              </a:rPr>
              <a:t>in freier Variation: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i:kənɔmɪks</a:t>
            </a:r>
            <a:r>
              <a:rPr lang="de-DE" altLang="de-DE" dirty="0">
                <a:solidFill>
                  <a:srgbClr val="009999"/>
                </a:solidFill>
                <a:cs typeface="Times New Roman" pitchFamily="18" charset="0"/>
              </a:rPr>
              <a:t>]</a:t>
            </a:r>
            <a:r>
              <a:rPr lang="de-DE" altLang="de-DE" dirty="0">
                <a:cs typeface="Times New Roman" pitchFamily="18" charset="0"/>
              </a:rPr>
              <a:t> oder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ekənɔmɪks</a:t>
            </a:r>
            <a:r>
              <a:rPr lang="de-DE" altLang="de-DE" dirty="0">
                <a:solidFill>
                  <a:srgbClr val="009999"/>
                </a:solidFill>
                <a:cs typeface="Times New Roman" pitchFamily="18" charset="0"/>
              </a:rPr>
              <a:t>]</a:t>
            </a:r>
            <a:r>
              <a:rPr lang="de-DE" altLang="de-DE" dirty="0">
                <a:cs typeface="Times New Roman" pitchFamily="18" charset="0"/>
              </a:rPr>
              <a:t>.</a:t>
            </a:r>
          </a:p>
          <a:p>
            <a:pPr marL="0" indent="0" algn="just">
              <a:buFont typeface="Wingdings 2" pitchFamily="18" charset="2"/>
              <a:buNone/>
            </a:pPr>
            <a:r>
              <a:rPr lang="de-DE" altLang="de-DE" dirty="0">
                <a:cs typeface="Times New Roman" pitchFamily="18" charset="0"/>
              </a:rPr>
              <a:t>Die verschiedenen Varianten des deutschen Phonems /r/ (</a:t>
            </a:r>
            <a:r>
              <a:rPr lang="de-DE" altLang="de-DE" dirty="0" err="1">
                <a:cs typeface="Times New Roman" pitchFamily="18" charset="0"/>
              </a:rPr>
              <a:t>Zungen-r</a:t>
            </a:r>
            <a:r>
              <a:rPr lang="de-DE" altLang="de-DE" dirty="0">
                <a:cs typeface="Times New Roman" pitchFamily="18" charset="0"/>
              </a:rPr>
              <a:t> vs. </a:t>
            </a:r>
            <a:r>
              <a:rPr lang="de-DE" altLang="de-DE" dirty="0" err="1">
                <a:cs typeface="Times New Roman" pitchFamily="18" charset="0"/>
              </a:rPr>
              <a:t>Zäpfchen-r</a:t>
            </a:r>
            <a:r>
              <a:rPr lang="de-DE" altLang="de-DE" dirty="0">
                <a:cs typeface="Times New Roman" pitchFamily="18" charset="0"/>
              </a:rPr>
              <a:t>) sind ein weiteres Beispiel für freie Variation.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r>
              <a:rPr lang="de-DE" altLang="de-DE"/>
              <a:t>nicht-kontrastive Distribution</a:t>
            </a:r>
          </a:p>
        </p:txBody>
      </p:sp>
      <p:sp>
        <p:nvSpPr>
          <p:cNvPr id="26214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Zwei Einheiten A und B haben </a:t>
            </a:r>
            <a:r>
              <a:rPr lang="de-DE" altLang="de-DE">
                <a:solidFill>
                  <a:schemeClr val="accent2"/>
                </a:solidFill>
                <a:cs typeface="Times New Roman" pitchFamily="18" charset="0"/>
              </a:rPr>
              <a:t>nicht-kontrastive</a:t>
            </a:r>
            <a:r>
              <a:rPr lang="de-DE" altLang="de-DE">
                <a:cs typeface="Times New Roman" pitchFamily="18" charset="0"/>
              </a:rPr>
              <a:t> </a:t>
            </a:r>
            <a:r>
              <a:rPr lang="de-DE" altLang="de-DE">
                <a:solidFill>
                  <a:schemeClr val="accent2"/>
                </a:solidFill>
                <a:cs typeface="Times New Roman" pitchFamily="18" charset="0"/>
              </a:rPr>
              <a:t>Distribution</a:t>
            </a:r>
            <a:r>
              <a:rPr lang="de-DE" altLang="de-DE">
                <a:cs typeface="Times New Roman" pitchFamily="18" charset="0"/>
              </a:rPr>
              <a:t> wenn sie </a:t>
            </a:r>
          </a:p>
          <a:p>
            <a:pPr marL="676275" lvl="1" algn="just"/>
            <a:r>
              <a:rPr lang="de-DE" altLang="de-DE">
                <a:cs typeface="Times New Roman" pitchFamily="18" charset="0"/>
              </a:rPr>
              <a:t>entweder </a:t>
            </a:r>
            <a:r>
              <a:rPr lang="de-DE" altLang="de-DE">
                <a:solidFill>
                  <a:schemeClr val="accent2"/>
                </a:solidFill>
                <a:cs typeface="Times New Roman" pitchFamily="18" charset="0"/>
              </a:rPr>
              <a:t>komplementär verteilt</a:t>
            </a:r>
            <a:r>
              <a:rPr lang="de-DE" altLang="de-DE">
                <a:cs typeface="Times New Roman" pitchFamily="18" charset="0"/>
              </a:rPr>
              <a:t> sind </a:t>
            </a:r>
          </a:p>
          <a:p>
            <a:pPr marL="676275" lvl="1" algn="just"/>
            <a:r>
              <a:rPr lang="de-DE" altLang="de-DE">
                <a:cs typeface="Times New Roman" pitchFamily="18" charset="0"/>
              </a:rPr>
              <a:t>oder in </a:t>
            </a:r>
            <a:r>
              <a:rPr lang="de-DE" altLang="de-DE">
                <a:solidFill>
                  <a:schemeClr val="accent2"/>
                </a:solidFill>
                <a:cs typeface="Times New Roman" pitchFamily="18" charset="0"/>
              </a:rPr>
              <a:t>freier Variation</a:t>
            </a:r>
            <a:r>
              <a:rPr lang="de-DE" altLang="de-DE">
                <a:cs typeface="Times New Roman" pitchFamily="18" charset="0"/>
              </a:rPr>
              <a:t> stehen.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de-DE" altLang="de-DE"/>
              <a:t>funktionale Äquivalenz</a:t>
            </a:r>
          </a:p>
        </p:txBody>
      </p:sp>
      <p:sp>
        <p:nvSpPr>
          <p:cNvPr id="263171"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Phontypen, die phonetisch ähnlich sind, sind </a:t>
            </a:r>
            <a:r>
              <a:rPr lang="de-DE" altLang="de-DE">
                <a:solidFill>
                  <a:schemeClr val="accent2"/>
                </a:solidFill>
                <a:cs typeface="Times New Roman" pitchFamily="18" charset="0"/>
              </a:rPr>
              <a:t>funktional äquivalent</a:t>
            </a:r>
            <a:r>
              <a:rPr lang="de-DE" altLang="de-DE">
                <a:cs typeface="Times New Roman" pitchFamily="18" charset="0"/>
              </a:rPr>
              <a:t>, wenn sie nie in </a:t>
            </a:r>
            <a:r>
              <a:rPr lang="de-DE" altLang="de-DE">
                <a:solidFill>
                  <a:schemeClr val="accent2"/>
                </a:solidFill>
                <a:cs typeface="Times New Roman" pitchFamily="18" charset="0"/>
              </a:rPr>
              <a:t>Opposition</a:t>
            </a:r>
            <a:r>
              <a:rPr lang="de-DE" altLang="de-DE">
                <a:cs typeface="Times New Roman" pitchFamily="18" charset="0"/>
              </a:rPr>
              <a:t> stehen, d.h. wenn sie entweder komplementär verteilt sind oder in freier Variation stehen. </a:t>
            </a:r>
          </a:p>
          <a:p>
            <a:pPr marL="0" indent="0" algn="just">
              <a:buFont typeface="Wingdings 2" pitchFamily="18" charset="2"/>
              <a:buNone/>
            </a:pPr>
            <a:r>
              <a:rPr lang="de-DE" altLang="de-DE">
                <a:cs typeface="Times New Roman" pitchFamily="18" charset="0"/>
              </a:rPr>
              <a:t>Wir können den Begriff der funktionalen Äquivalenz erweitern, wenn wir "phonetisch" durch "substantiell" (d.h. bezüglich der Substanz) ersetzen: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de-DE" altLang="de-DE"/>
              <a:t>funktionale Äquivalenz</a:t>
            </a:r>
          </a:p>
        </p:txBody>
      </p:sp>
      <p:sp>
        <p:nvSpPr>
          <p:cNvPr id="264195"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Zwei Einheiten A und B sind </a:t>
            </a:r>
            <a:r>
              <a:rPr lang="de-DE" altLang="de-DE">
                <a:solidFill>
                  <a:schemeClr val="accent2"/>
                </a:solidFill>
                <a:cs typeface="Times New Roman" pitchFamily="18" charset="0"/>
              </a:rPr>
              <a:t>funktional äquivalent</a:t>
            </a:r>
            <a:r>
              <a:rPr lang="de-DE" altLang="de-DE">
                <a:cs typeface="Times New Roman" pitchFamily="18" charset="0"/>
              </a:rPr>
              <a:t>, wenn sie substantiell ähnlich und nicht-kontrastiv verteilt sind.</a:t>
            </a:r>
          </a:p>
          <a:p>
            <a:pPr marL="0" indent="0" algn="just">
              <a:buFont typeface="Wingdings 2" pitchFamily="18" charset="2"/>
              <a:buNone/>
            </a:pPr>
            <a:r>
              <a:rPr lang="de-DE" altLang="de-DE">
                <a:cs typeface="Times New Roman" pitchFamily="18" charset="0"/>
              </a:rPr>
              <a:t>In der Phonologie bedeutet "substantiell ähnlich" </a:t>
            </a:r>
            <a:r>
              <a:rPr lang="de-DE" altLang="de-DE">
                <a:solidFill>
                  <a:schemeClr val="accent2"/>
                </a:solidFill>
                <a:cs typeface="Times New Roman" pitchFamily="18" charset="0"/>
              </a:rPr>
              <a:t>'phonetisch ähnlich'</a:t>
            </a:r>
            <a:r>
              <a:rPr lang="de-DE" altLang="de-DE">
                <a:cs typeface="Times New Roman" pitchFamily="18" charset="0"/>
              </a:rPr>
              <a:t>, in der Morphologie bedeutet es </a:t>
            </a:r>
            <a:r>
              <a:rPr lang="de-DE" altLang="de-DE">
                <a:solidFill>
                  <a:schemeClr val="accent2"/>
                </a:solidFill>
                <a:cs typeface="Times New Roman" pitchFamily="18" charset="0"/>
              </a:rPr>
              <a:t>'semantisch ähnlich'</a:t>
            </a:r>
            <a:r>
              <a:rPr lang="de-DE" altLang="de-DE">
                <a:cs typeface="Times New Roman" pitchFamily="18" charset="0"/>
              </a:rPr>
              <a:t>.</a:t>
            </a:r>
          </a:p>
          <a:p>
            <a:pPr marL="0" indent="0" algn="just">
              <a:buFont typeface="Wingdings 2" pitchFamily="18" charset="2"/>
              <a:buNone/>
            </a:pPr>
            <a:endParaRPr lang="de-DE" altLang="de-DE">
              <a:cs typeface="Times New Roman" pitchFamily="18" charset="0"/>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de-DE" altLang="de-DE"/>
              <a:t>Phonem als Klasse von Phontypen</a:t>
            </a:r>
          </a:p>
        </p:txBody>
      </p:sp>
      <p:sp>
        <p:nvSpPr>
          <p:cNvPr id="277507"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Lautlich verschiedene Phontypen können als Instanzen der gleichen phonologischen Einheit betrachtet werden, wenn sie im definierten Sinne funktional äquivalent sind.</a:t>
            </a:r>
          </a:p>
          <a:p>
            <a:pPr marL="0" indent="0" algn="just">
              <a:buFont typeface="Wingdings 2" pitchFamily="18" charset="2"/>
              <a:buNone/>
            </a:pPr>
            <a:r>
              <a:rPr lang="de-DE" altLang="de-DE">
                <a:cs typeface="Times New Roman" pitchFamily="18" charset="0"/>
              </a:rPr>
              <a:t>Wir haben damit die begrifflichen Grundlagen geschaffen für eine Definition des Begriffes </a:t>
            </a:r>
            <a:r>
              <a:rPr lang="de-DE" altLang="de-DE">
                <a:solidFill>
                  <a:schemeClr val="accent2"/>
                </a:solidFill>
                <a:cs typeface="Times New Roman" pitchFamily="18" charset="0"/>
              </a:rPr>
              <a:t>PHONEM</a:t>
            </a:r>
            <a:r>
              <a:rPr lang="de-DE" altLang="de-DE">
                <a:cs typeface="Times New Roman" pitchFamily="18" charset="0"/>
              </a:rPr>
              <a:t>, der von Daniel Jones metaphorisch als "Lautfamilie" charakterisiert wurde.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8548" name="Group 20"/>
          <p:cNvGrpSpPr>
            <a:grpSpLocks/>
          </p:cNvGrpSpPr>
          <p:nvPr/>
        </p:nvGrpSpPr>
        <p:grpSpPr bwMode="auto">
          <a:xfrm>
            <a:off x="4267200" y="4419600"/>
            <a:ext cx="3135313" cy="1574800"/>
            <a:chOff x="2688" y="2784"/>
            <a:chExt cx="1975" cy="992"/>
          </a:xfrm>
        </p:grpSpPr>
        <p:sp>
          <p:nvSpPr>
            <p:cNvPr id="278543" name="Line 15"/>
            <p:cNvSpPr>
              <a:spLocks noChangeShapeType="1"/>
            </p:cNvSpPr>
            <p:nvPr/>
          </p:nvSpPr>
          <p:spPr bwMode="auto">
            <a:xfrm>
              <a:off x="2688" y="2784"/>
              <a:ext cx="720" cy="52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endParaRPr lang="de-DE"/>
            </a:p>
          </p:txBody>
        </p:sp>
        <p:sp>
          <p:nvSpPr>
            <p:cNvPr id="278537" name="Text Box 9"/>
            <p:cNvSpPr txBox="1">
              <a:spLocks noChangeArrowheads="1"/>
            </p:cNvSpPr>
            <p:nvPr/>
          </p:nvSpPr>
          <p:spPr bwMode="auto">
            <a:xfrm>
              <a:off x="3024" y="3212"/>
              <a:ext cx="1639"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lgn="ctr">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komplementäre</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Distribution</a:t>
              </a:r>
            </a:p>
          </p:txBody>
        </p:sp>
      </p:grpSp>
      <p:sp>
        <p:nvSpPr>
          <p:cNvPr id="278533" name="Rectangle 5"/>
          <p:cNvSpPr>
            <a:spLocks noChangeArrowheads="1"/>
          </p:cNvSpPr>
          <p:nvPr/>
        </p:nvSpPr>
        <p:spPr bwMode="auto">
          <a:xfrm>
            <a:off x="739775" y="2324100"/>
            <a:ext cx="3327400" cy="4572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78532" name="Rectangle 4"/>
          <p:cNvSpPr>
            <a:spLocks noChangeArrowheads="1"/>
          </p:cNvSpPr>
          <p:nvPr/>
        </p:nvSpPr>
        <p:spPr bwMode="auto">
          <a:xfrm>
            <a:off x="6300788" y="1905000"/>
            <a:ext cx="1800225" cy="381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78530" name="Rectangle 2"/>
          <p:cNvSpPr>
            <a:spLocks noGrp="1" noChangeArrowheads="1"/>
          </p:cNvSpPr>
          <p:nvPr>
            <p:ph type="title"/>
          </p:nvPr>
        </p:nvSpPr>
        <p:spPr/>
        <p:txBody>
          <a:bodyPr/>
          <a:lstStyle/>
          <a:p>
            <a:r>
              <a:rPr lang="de-DE" altLang="de-DE"/>
              <a:t>Phonem als Klasse von Phontypen</a:t>
            </a:r>
          </a:p>
        </p:txBody>
      </p:sp>
      <p:sp>
        <p:nvSpPr>
          <p:cNvPr id="278531" name="Rectangle 3"/>
          <p:cNvSpPr>
            <a:spLocks noGrp="1" noChangeArrowheads="1"/>
          </p:cNvSpPr>
          <p:nvPr>
            <p:ph type="body" idx="1"/>
          </p:nvPr>
        </p:nvSpPr>
        <p:spPr>
          <a:xfrm>
            <a:off x="685800" y="1828800"/>
            <a:ext cx="8153400" cy="4191000"/>
          </a:xfrm>
        </p:spPr>
        <p:txBody>
          <a:bodyPr/>
          <a:lstStyle/>
          <a:p>
            <a:pPr marL="0" indent="0" algn="just">
              <a:buFont typeface="Wingdings 2" pitchFamily="18" charset="2"/>
              <a:buNone/>
            </a:pPr>
            <a:r>
              <a:rPr lang="de-DE" altLang="de-DE" sz="2800">
                <a:cs typeface="Times New Roman" pitchFamily="18" charset="0"/>
              </a:rPr>
              <a:t>Ein PHONEM ist eine Menge von Phontypen, die funktional äquivalent sind.</a:t>
            </a:r>
          </a:p>
        </p:txBody>
      </p:sp>
      <p:grpSp>
        <p:nvGrpSpPr>
          <p:cNvPr id="278544" name="Group 16"/>
          <p:cNvGrpSpPr>
            <a:grpSpLocks/>
          </p:cNvGrpSpPr>
          <p:nvPr/>
        </p:nvGrpSpPr>
        <p:grpSpPr bwMode="auto">
          <a:xfrm>
            <a:off x="533400" y="2743200"/>
            <a:ext cx="2438400" cy="1727200"/>
            <a:chOff x="336" y="1728"/>
            <a:chExt cx="1536" cy="1088"/>
          </a:xfrm>
        </p:grpSpPr>
        <p:sp>
          <p:nvSpPr>
            <p:cNvPr id="278539" name="Line 11"/>
            <p:cNvSpPr>
              <a:spLocks noChangeShapeType="1"/>
            </p:cNvSpPr>
            <p:nvPr/>
          </p:nvSpPr>
          <p:spPr bwMode="auto">
            <a:xfrm flipH="1">
              <a:off x="912" y="1728"/>
              <a:ext cx="96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4" name="Text Box 6"/>
            <p:cNvSpPr txBox="1">
              <a:spLocks noChangeArrowheads="1"/>
            </p:cNvSpPr>
            <p:nvPr/>
          </p:nvSpPr>
          <p:spPr bwMode="auto">
            <a:xfrm>
              <a:off x="336" y="2252"/>
              <a:ext cx="1177"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phonetisch</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ähnlich</a:t>
              </a:r>
            </a:p>
          </p:txBody>
        </p:sp>
      </p:grpSp>
      <p:grpSp>
        <p:nvGrpSpPr>
          <p:cNvPr id="278545" name="Group 17"/>
          <p:cNvGrpSpPr>
            <a:grpSpLocks/>
          </p:cNvGrpSpPr>
          <p:nvPr/>
        </p:nvGrpSpPr>
        <p:grpSpPr bwMode="auto">
          <a:xfrm>
            <a:off x="2895600" y="2743200"/>
            <a:ext cx="2647950" cy="1727200"/>
            <a:chOff x="1824" y="1728"/>
            <a:chExt cx="1668" cy="1088"/>
          </a:xfrm>
        </p:grpSpPr>
        <p:sp>
          <p:nvSpPr>
            <p:cNvPr id="278541" name="Line 13"/>
            <p:cNvSpPr>
              <a:spLocks noChangeShapeType="1"/>
            </p:cNvSpPr>
            <p:nvPr/>
          </p:nvSpPr>
          <p:spPr bwMode="auto">
            <a:xfrm>
              <a:off x="1872" y="1728"/>
              <a:ext cx="720" cy="52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endParaRPr lang="de-DE"/>
            </a:p>
          </p:txBody>
        </p:sp>
        <p:sp>
          <p:nvSpPr>
            <p:cNvPr id="278535" name="Text Box 7"/>
            <p:cNvSpPr txBox="1">
              <a:spLocks noChangeArrowheads="1"/>
            </p:cNvSpPr>
            <p:nvPr/>
          </p:nvSpPr>
          <p:spPr bwMode="auto">
            <a:xfrm>
              <a:off x="1824" y="2252"/>
              <a:ext cx="1668"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lgn="ctr">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nicht-kontrastiv</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verteilt</a:t>
              </a:r>
            </a:p>
          </p:txBody>
        </p:sp>
      </p:grpSp>
      <p:grpSp>
        <p:nvGrpSpPr>
          <p:cNvPr id="278547" name="Group 19"/>
          <p:cNvGrpSpPr>
            <a:grpSpLocks/>
          </p:cNvGrpSpPr>
          <p:nvPr/>
        </p:nvGrpSpPr>
        <p:grpSpPr bwMode="auto">
          <a:xfrm>
            <a:off x="1371600" y="4495800"/>
            <a:ext cx="2373313" cy="1136650"/>
            <a:chOff x="864" y="2832"/>
            <a:chExt cx="1495" cy="716"/>
          </a:xfrm>
        </p:grpSpPr>
        <p:sp>
          <p:nvSpPr>
            <p:cNvPr id="278542" name="Line 14"/>
            <p:cNvSpPr>
              <a:spLocks noChangeShapeType="1"/>
            </p:cNvSpPr>
            <p:nvPr/>
          </p:nvSpPr>
          <p:spPr bwMode="auto">
            <a:xfrm flipH="1">
              <a:off x="1152" y="2832"/>
              <a:ext cx="96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endParaRPr lang="de-DE"/>
            </a:p>
          </p:txBody>
        </p:sp>
        <p:sp>
          <p:nvSpPr>
            <p:cNvPr id="278536" name="Text Box 8"/>
            <p:cNvSpPr txBox="1">
              <a:spLocks noChangeArrowheads="1"/>
            </p:cNvSpPr>
            <p:nvPr/>
          </p:nvSpPr>
          <p:spPr bwMode="auto">
            <a:xfrm>
              <a:off x="864" y="3260"/>
              <a:ext cx="1495" cy="288"/>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lgn="ctr">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freie Variation</a:t>
              </a:r>
            </a:p>
          </p:txBody>
        </p:sp>
      </p:grpSp>
      <p:grpSp>
        <p:nvGrpSpPr>
          <p:cNvPr id="278546" name="Group 18"/>
          <p:cNvGrpSpPr>
            <a:grpSpLocks/>
          </p:cNvGrpSpPr>
          <p:nvPr/>
        </p:nvGrpSpPr>
        <p:grpSpPr bwMode="auto">
          <a:xfrm>
            <a:off x="5715000" y="2362200"/>
            <a:ext cx="3162300" cy="1727200"/>
            <a:chOff x="3600" y="1488"/>
            <a:chExt cx="1992" cy="1088"/>
          </a:xfrm>
        </p:grpSpPr>
        <p:sp>
          <p:nvSpPr>
            <p:cNvPr id="278540" name="Line 12"/>
            <p:cNvSpPr>
              <a:spLocks noChangeShapeType="1"/>
            </p:cNvSpPr>
            <p:nvPr/>
          </p:nvSpPr>
          <p:spPr bwMode="auto">
            <a:xfrm flipH="1">
              <a:off x="4512" y="1488"/>
              <a:ext cx="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endParaRPr lang="de-DE"/>
            </a:p>
          </p:txBody>
        </p:sp>
        <p:sp>
          <p:nvSpPr>
            <p:cNvPr id="278538" name="Text Box 10"/>
            <p:cNvSpPr txBox="1">
              <a:spLocks noChangeArrowheads="1"/>
            </p:cNvSpPr>
            <p:nvPr/>
          </p:nvSpPr>
          <p:spPr bwMode="auto">
            <a:xfrm>
              <a:off x="3600" y="2012"/>
              <a:ext cx="1992"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lgn="ctr">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Klasse </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Tahoma" pitchFamily="34" charset="0"/>
                  <a:cs typeface="Times New Roman" pitchFamily="18" charset="0"/>
                </a:rPr>
                <a:t>äquivalenter Phone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8532"/>
                                        </p:tgtEl>
                                        <p:attrNameLst>
                                          <p:attrName>style.visibility</p:attrName>
                                        </p:attrNameLst>
                                      </p:cBhvr>
                                      <p:to>
                                        <p:strVal val="visible"/>
                                      </p:to>
                                    </p:set>
                                    <p:animEffect transition="in" filter="box(out)">
                                      <p:cBhvr>
                                        <p:cTn id="7" dur="500"/>
                                        <p:tgtEl>
                                          <p:spTgt spid="278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78533"/>
                                        </p:tgtEl>
                                        <p:attrNameLst>
                                          <p:attrName>style.visibility</p:attrName>
                                        </p:attrNameLst>
                                      </p:cBhvr>
                                      <p:to>
                                        <p:strVal val="visible"/>
                                      </p:to>
                                    </p:set>
                                    <p:animEffect transition="in" filter="box(out)">
                                      <p:cBhvr>
                                        <p:cTn id="12" dur="500"/>
                                        <p:tgtEl>
                                          <p:spTgt spid="2785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78546"/>
                                        </p:tgtEl>
                                        <p:attrNameLst>
                                          <p:attrName>style.visibility</p:attrName>
                                        </p:attrNameLst>
                                      </p:cBhvr>
                                      <p:to>
                                        <p:strVal val="visible"/>
                                      </p:to>
                                    </p:set>
                                    <p:animEffect transition="in" filter="wipe(up)">
                                      <p:cBhvr>
                                        <p:cTn id="17" dur="500"/>
                                        <p:tgtEl>
                                          <p:spTgt spid="2785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78544"/>
                                        </p:tgtEl>
                                        <p:attrNameLst>
                                          <p:attrName>style.visibility</p:attrName>
                                        </p:attrNameLst>
                                      </p:cBhvr>
                                      <p:to>
                                        <p:strVal val="visible"/>
                                      </p:to>
                                    </p:set>
                                    <p:animEffect transition="in" filter="wipe(up)">
                                      <p:cBhvr>
                                        <p:cTn id="22" dur="500"/>
                                        <p:tgtEl>
                                          <p:spTgt spid="2785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278545"/>
                                        </p:tgtEl>
                                        <p:attrNameLst>
                                          <p:attrName>style.visibility</p:attrName>
                                        </p:attrNameLst>
                                      </p:cBhvr>
                                      <p:to>
                                        <p:strVal val="visible"/>
                                      </p:to>
                                    </p:set>
                                    <p:animEffect transition="in" filter="wipe(up)">
                                      <p:cBhvr>
                                        <p:cTn id="27" dur="500"/>
                                        <p:tgtEl>
                                          <p:spTgt spid="27854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278547"/>
                                        </p:tgtEl>
                                        <p:attrNameLst>
                                          <p:attrName>style.visibility</p:attrName>
                                        </p:attrNameLst>
                                      </p:cBhvr>
                                      <p:to>
                                        <p:strVal val="visible"/>
                                      </p:to>
                                    </p:set>
                                    <p:animEffect transition="in" filter="wipe(up)">
                                      <p:cBhvr>
                                        <p:cTn id="32" dur="500"/>
                                        <p:tgtEl>
                                          <p:spTgt spid="27854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278548"/>
                                        </p:tgtEl>
                                        <p:attrNameLst>
                                          <p:attrName>style.visibility</p:attrName>
                                        </p:attrNameLst>
                                      </p:cBhvr>
                                      <p:to>
                                        <p:strVal val="visible"/>
                                      </p:to>
                                    </p:set>
                                    <p:animEffect transition="in" filter="wipe(up)">
                                      <p:cBhvr>
                                        <p:cTn id="37" dur="500"/>
                                        <p:tgtEl>
                                          <p:spTgt spid="278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3" grpId="0" animBg="1"/>
      <p:bldP spid="27853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de-DE" altLang="de-DE"/>
              <a:t>Allophon</a:t>
            </a:r>
          </a:p>
        </p:txBody>
      </p:sp>
      <p:sp>
        <p:nvSpPr>
          <p:cNvPr id="279555" name="Rectangle 3"/>
          <p:cNvSpPr>
            <a:spLocks noGrp="1" noChangeArrowheads="1"/>
          </p:cNvSpPr>
          <p:nvPr>
            <p:ph type="body" idx="1"/>
          </p:nvPr>
        </p:nvSpPr>
        <p:spPr>
          <a:xfrm>
            <a:off x="250825" y="1828800"/>
            <a:ext cx="8583613" cy="4191000"/>
          </a:xfrm>
        </p:spPr>
        <p:txBody>
          <a:bodyPr/>
          <a:lstStyle/>
          <a:p>
            <a:pPr marL="0" indent="0" algn="just">
              <a:buFont typeface="Wingdings 2" pitchFamily="18" charset="2"/>
              <a:buNone/>
            </a:pPr>
            <a:r>
              <a:rPr lang="de-DE" altLang="de-DE">
                <a:cs typeface="Times New Roman" pitchFamily="18" charset="0"/>
              </a:rPr>
              <a:t>Die Elemente eines Phonems sind seine </a:t>
            </a:r>
            <a:r>
              <a:rPr lang="de-DE" altLang="de-DE">
                <a:solidFill>
                  <a:schemeClr val="accent2"/>
                </a:solidFill>
                <a:cs typeface="Times New Roman" pitchFamily="18" charset="0"/>
              </a:rPr>
              <a:t>ALLOPHONE</a:t>
            </a:r>
            <a:r>
              <a:rPr lang="de-DE" altLang="de-DE">
                <a:cs typeface="Times New Roman" pitchFamily="18" charset="0"/>
              </a:rPr>
              <a:t>.</a:t>
            </a:r>
          </a:p>
          <a:p>
            <a:pPr marL="0" indent="0" algn="just">
              <a:buFont typeface="Wingdings 2" pitchFamily="18" charset="2"/>
              <a:buNone/>
            </a:pPr>
            <a:r>
              <a:rPr lang="de-DE" altLang="de-DE">
                <a:cs typeface="Times New Roman" pitchFamily="18" charset="0"/>
              </a:rPr>
              <a:t>Allophone in freier Variation heißen </a:t>
            </a:r>
            <a:r>
              <a:rPr lang="de-DE" altLang="de-DE" i="1">
                <a:solidFill>
                  <a:schemeClr val="accent2"/>
                </a:solidFill>
                <a:cs typeface="Times New Roman" pitchFamily="18" charset="0"/>
              </a:rPr>
              <a:t>fakultative Varianten</a:t>
            </a:r>
            <a:r>
              <a:rPr lang="de-DE" altLang="de-DE" i="1">
                <a:cs typeface="Times New Roman" pitchFamily="18" charset="0"/>
              </a:rPr>
              <a:t>.</a:t>
            </a:r>
            <a:endParaRPr lang="de-DE" altLang="de-DE">
              <a:cs typeface="Times New Roman" pitchFamily="18" charset="0"/>
            </a:endParaRPr>
          </a:p>
          <a:p>
            <a:pPr marL="0" indent="0" algn="just">
              <a:buFont typeface="Wingdings 2" pitchFamily="18" charset="2"/>
              <a:buNone/>
            </a:pPr>
            <a:r>
              <a:rPr lang="de-DE" altLang="de-DE">
                <a:cs typeface="Times New Roman" pitchFamily="18" charset="0"/>
              </a:rPr>
              <a:t>Allophone mit komplementärer Distribution heißen </a:t>
            </a:r>
            <a:r>
              <a:rPr lang="de-DE" altLang="de-DE" i="1">
                <a:solidFill>
                  <a:schemeClr val="accent2"/>
                </a:solidFill>
                <a:cs typeface="Times New Roman" pitchFamily="18" charset="0"/>
              </a:rPr>
              <a:t>kombinatorische Varianten</a:t>
            </a:r>
            <a:r>
              <a:rPr lang="de-DE" altLang="de-DE">
                <a:cs typeface="Times New Roman" pitchFamily="18" charset="0"/>
              </a:rPr>
              <a:t>.</a:t>
            </a:r>
          </a:p>
          <a:p>
            <a:pPr marL="0" indent="0" algn="just">
              <a:buFont typeface="Wingdings 2" pitchFamily="18" charset="2"/>
              <a:buNone/>
            </a:pPr>
            <a:endParaRPr lang="de-DE" altLang="de-DE">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de-DE" altLang="de-DE"/>
              <a:t>Das Phonem /l/</a:t>
            </a:r>
          </a:p>
        </p:txBody>
      </p:sp>
      <p:graphicFrame>
        <p:nvGraphicFramePr>
          <p:cNvPr id="280680" name="Group 104"/>
          <p:cNvGraphicFramePr>
            <a:graphicFrameLocks noGrp="1"/>
          </p:cNvGraphicFramePr>
          <p:nvPr>
            <p:ph type="tbl" idx="1"/>
            <p:extLst>
              <p:ext uri="{D42A27DB-BD31-4B8C-83A1-F6EECF244321}">
                <p14:modId xmlns:p14="http://schemas.microsoft.com/office/powerpoint/2010/main" val="37749455"/>
              </p:ext>
            </p:extLst>
          </p:nvPr>
        </p:nvGraphicFramePr>
        <p:xfrm>
          <a:off x="914400" y="1676400"/>
          <a:ext cx="8001000" cy="4495801"/>
        </p:xfrm>
        <a:graphic>
          <a:graphicData uri="http://schemas.openxmlformats.org/drawingml/2006/table">
            <a:tbl>
              <a:tblPr/>
              <a:tblGrid>
                <a:gridCol w="16764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tblGrid>
              <a:tr h="733425">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outerShdw blurRad="38100" dist="38100" dir="2700000" algn="tl">
                              <a:srgbClr val="C0C0C0"/>
                            </a:outerShdw>
                          </a:effectLst>
                          <a:latin typeface="Tahoma" pitchFamily="34" charset="0"/>
                        </a:rPr>
                        <a:t>Kategorie</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Symbol</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Umgebung</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Beispiele</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183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palatal</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rPr>
                        <a:t>l</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vor Vokalen</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1" u="none" strike="noStrike" cap="none" normalizeH="0" baseline="0">
                          <a:ln>
                            <a:noFill/>
                          </a:ln>
                          <a:solidFill>
                            <a:srgbClr val="009999"/>
                          </a:solidFill>
                          <a:effectLst>
                            <a:outerShdw blurRad="38100" dist="38100" dir="2700000" algn="tl">
                              <a:srgbClr val="C0C0C0"/>
                            </a:outerShdw>
                          </a:effectLst>
                          <a:latin typeface="Tahoma" pitchFamily="34" charset="0"/>
                        </a:rPr>
                        <a:t>live, law</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1438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velar</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sym typeface="Ipa-samd Uclphon1 SILDoulosL" pitchFamily="2" charset="2"/>
                        </a:rPr>
                        <a:t>ɫ</a:t>
                      </a:r>
                      <a:endPar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endParaRP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vor Konsonanten</a:t>
                      </a:r>
                    </a:p>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im Auslaut</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1" u="none" strike="noStrike" cap="none" normalizeH="0" baseline="0">
                          <a:ln>
                            <a:noFill/>
                          </a:ln>
                          <a:solidFill>
                            <a:srgbClr val="009999"/>
                          </a:solidFill>
                          <a:effectLst>
                            <a:outerShdw blurRad="38100" dist="38100" dir="2700000" algn="tl">
                              <a:srgbClr val="C0C0C0"/>
                            </a:outerShdw>
                          </a:effectLst>
                          <a:latin typeface="Tahoma" pitchFamily="34" charset="0"/>
                        </a:rPr>
                        <a:t>help, called, cult, ill, wall</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3425">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dental</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rPr>
                        <a:t>l</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vor Dentalen</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1" u="none" strike="noStrike" cap="none" normalizeH="0" baseline="0">
                          <a:ln>
                            <a:noFill/>
                          </a:ln>
                          <a:solidFill>
                            <a:srgbClr val="009999"/>
                          </a:solidFill>
                          <a:effectLst>
                            <a:outerShdw blurRad="38100" dist="38100" dir="2700000" algn="tl">
                              <a:srgbClr val="C0C0C0"/>
                            </a:outerShdw>
                          </a:effectLst>
                          <a:latin typeface="Tahoma" pitchFamily="34" charset="0"/>
                        </a:rPr>
                        <a:t>filth, health</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3425">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alveolar</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ea typeface="Cambria" panose="02040503050406030204" pitchFamily="18" charset="0"/>
                          <a:cs typeface="Arial Unicode MS" panose="020B0604020202020204" pitchFamily="34" charset="-128"/>
                        </a:rPr>
                        <a:t>l</a:t>
                      </a: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ea typeface="Arial Unicode MS" panose="020B0604020202020204" pitchFamily="34" charset="-128"/>
                          <a:cs typeface="Arial Unicode MS" panose="020B0604020202020204" pitchFamily="34" charset="-128"/>
                        </a:rPr>
                        <a:t>̪</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sonst</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2000" b="0" i="1" u="none" strike="noStrike" cap="none" normalizeH="0" baseline="0">
                        <a:ln>
                          <a:noFill/>
                        </a:ln>
                        <a:solidFill>
                          <a:srgbClr val="009999"/>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4930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stimmlos</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chemeClr val="tx1"/>
                          </a:solidFill>
                          <a:effectLst>
                            <a:outerShdw blurRad="38100" dist="38100" dir="2700000" algn="tl">
                              <a:srgbClr val="C0C0C0"/>
                            </a:outerShdw>
                          </a:effectLst>
                          <a:latin typeface="+mn-lt"/>
                        </a:rPr>
                        <a:t>l̥</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outerShdw blurRad="38100" dist="38100" dir="2700000" algn="tl">
                              <a:srgbClr val="C0C0C0"/>
                            </a:outerShdw>
                          </a:effectLst>
                          <a:latin typeface="Tahoma" pitchFamily="34" charset="0"/>
                        </a:rPr>
                        <a:t>zwischen /p k/ und betontem Vokal</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1" u="none" strike="noStrike" cap="none" normalizeH="0" baseline="0" dirty="0" err="1">
                          <a:ln>
                            <a:noFill/>
                          </a:ln>
                          <a:solidFill>
                            <a:srgbClr val="009999"/>
                          </a:solidFill>
                          <a:effectLst>
                            <a:outerShdw blurRad="38100" dist="38100" dir="2700000" algn="tl">
                              <a:srgbClr val="C0C0C0"/>
                            </a:outerShdw>
                          </a:effectLst>
                          <a:latin typeface="Tahoma" pitchFamily="34" charset="0"/>
                        </a:rPr>
                        <a:t>please</a:t>
                      </a:r>
                      <a:r>
                        <a:rPr kumimoji="1" lang="de-DE" altLang="de-DE" sz="2000" b="0" i="1" u="none" strike="noStrike" cap="none" normalizeH="0" baseline="0" dirty="0">
                          <a:ln>
                            <a:noFill/>
                          </a:ln>
                          <a:solidFill>
                            <a:srgbClr val="009999"/>
                          </a:solidFill>
                          <a:effectLst>
                            <a:outerShdw blurRad="38100" dist="38100" dir="2700000" algn="tl">
                              <a:srgbClr val="C0C0C0"/>
                            </a:outerShdw>
                          </a:effectLst>
                          <a:latin typeface="Tahoma" pitchFamily="34" charset="0"/>
                        </a:rPr>
                        <a:t>, </a:t>
                      </a:r>
                      <a:r>
                        <a:rPr kumimoji="1" lang="de-DE" altLang="de-DE" sz="2000" b="0" i="1" u="none" strike="noStrike" cap="none" normalizeH="0" baseline="0" dirty="0" err="1">
                          <a:ln>
                            <a:noFill/>
                          </a:ln>
                          <a:solidFill>
                            <a:srgbClr val="009999"/>
                          </a:solidFill>
                          <a:effectLst>
                            <a:outerShdw blurRad="38100" dist="38100" dir="2700000" algn="tl">
                              <a:srgbClr val="C0C0C0"/>
                            </a:outerShdw>
                          </a:effectLst>
                          <a:latin typeface="Tahoma" pitchFamily="34" charset="0"/>
                        </a:rPr>
                        <a:t>clear</a:t>
                      </a:r>
                      <a:r>
                        <a:rPr kumimoji="1" lang="de-DE" altLang="de-DE" sz="2000" b="0" i="1" u="none" strike="noStrike" cap="none" normalizeH="0" baseline="0" dirty="0">
                          <a:ln>
                            <a:noFill/>
                          </a:ln>
                          <a:solidFill>
                            <a:srgbClr val="009999"/>
                          </a:solidFill>
                          <a:effectLst>
                            <a:outerShdw blurRad="38100" dist="38100" dir="2700000" algn="tl">
                              <a:srgbClr val="C0C0C0"/>
                            </a:outerShdw>
                          </a:effectLst>
                          <a:latin typeface="Tahoma" pitchFamily="34" charset="0"/>
                        </a:rPr>
                        <a:t>, </a:t>
                      </a:r>
                      <a:r>
                        <a:rPr kumimoji="1" lang="de-DE" altLang="de-DE" sz="2000" b="0" i="1" u="none" strike="noStrike" cap="none" normalizeH="0" baseline="0" dirty="0" err="1">
                          <a:ln>
                            <a:noFill/>
                          </a:ln>
                          <a:solidFill>
                            <a:srgbClr val="009999"/>
                          </a:solidFill>
                          <a:effectLst>
                            <a:outerShdw blurRad="38100" dist="38100" dir="2700000" algn="tl">
                              <a:srgbClr val="C0C0C0"/>
                            </a:outerShdw>
                          </a:effectLst>
                          <a:latin typeface="Tahoma" pitchFamily="34" charset="0"/>
                        </a:rPr>
                        <a:t>apply</a:t>
                      </a:r>
                      <a:endParaRPr kumimoji="1" lang="de-DE" altLang="de-DE" sz="2000" b="0" i="1" u="none" strike="noStrike" cap="none" normalizeH="0" baseline="0" dirty="0">
                        <a:ln>
                          <a:noFill/>
                        </a:ln>
                        <a:solidFill>
                          <a:srgbClr val="009999"/>
                        </a:solidFill>
                        <a:effectLst>
                          <a:outerShdw blurRad="38100" dist="38100" dir="2700000" algn="tl">
                            <a:srgbClr val="C0C0C0"/>
                          </a:outerShdw>
                        </a:effectLst>
                        <a:latin typeface="Tahoma" pitchFamily="34" charset="0"/>
                      </a:endParaRP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p:txBody>
          <a:bodyPr/>
          <a:lstStyle/>
          <a:p>
            <a:r>
              <a:rPr lang="de-DE" altLang="de-DE"/>
              <a:t>Phonem: kleinste bedeutungsunterscheidende Einheit</a:t>
            </a:r>
          </a:p>
        </p:txBody>
      </p:sp>
      <p:sp>
        <p:nvSpPr>
          <p:cNvPr id="333827" name="Rectangle 3"/>
          <p:cNvSpPr>
            <a:spLocks noGrp="1" noChangeArrowheads="1"/>
          </p:cNvSpPr>
          <p:nvPr>
            <p:ph type="body" idx="1"/>
          </p:nvPr>
        </p:nvSpPr>
        <p:spPr>
          <a:xfrm>
            <a:off x="468313" y="1905000"/>
            <a:ext cx="8372475" cy="4114800"/>
          </a:xfrm>
        </p:spPr>
        <p:txBody>
          <a:bodyPr/>
          <a:lstStyle/>
          <a:p>
            <a:pPr algn="just"/>
            <a:r>
              <a:rPr lang="de-DE" altLang="de-DE">
                <a:cs typeface="Times New Roman" pitchFamily="18" charset="0"/>
              </a:rPr>
              <a:t>Das Phonem ist die kleinste </a:t>
            </a:r>
            <a:r>
              <a:rPr lang="de-DE" altLang="de-DE">
                <a:solidFill>
                  <a:srgbClr val="CC3300"/>
                </a:solidFill>
                <a:cs typeface="Times New Roman" pitchFamily="18" charset="0"/>
              </a:rPr>
              <a:t>bedeutungsunterscheidende</a:t>
            </a:r>
            <a:r>
              <a:rPr lang="de-DE" altLang="de-DE">
                <a:cs typeface="Times New Roman" pitchFamily="18" charset="0"/>
              </a:rPr>
              <a:t> segmentale (abstrakte) Lauteinheit einer Sprache.</a:t>
            </a:r>
          </a:p>
          <a:p>
            <a:pPr lvl="1" algn="just"/>
            <a:r>
              <a:rPr lang="de-DE" altLang="de-DE">
                <a:cs typeface="Times New Roman" pitchFamily="18" charset="0"/>
              </a:rPr>
              <a:t>Die Hauptaufgabe und Funktion von Sprachlauten ist es, der Identifikation linguistischer Einheiten zu dienen. </a:t>
            </a:r>
          </a:p>
          <a:p>
            <a:pPr lvl="1" algn="just"/>
            <a:r>
              <a:rPr lang="de-DE" altLang="de-DE">
                <a:cs typeface="Times New Roman" pitchFamily="18" charset="0"/>
              </a:rPr>
              <a:t>Um diese Einheiten identifizieren zu können, müssen sie voneinander unterscheidbar sein, und diese Unterscheidbarkeit wird durch Sprachlaute gewährleistet. </a:t>
            </a:r>
          </a:p>
          <a:p>
            <a:pPr lvl="1" algn="just"/>
            <a:r>
              <a:rPr lang="de-DE" altLang="de-DE">
                <a:cs typeface="Times New Roman" pitchFamily="18" charset="0"/>
              </a:rPr>
              <a:t>Die Phonetik untersucht dabei hauptsächlich Unterschiede in der Lautsubstanz. </a:t>
            </a:r>
          </a:p>
          <a:p>
            <a:pPr lvl="1" algn="just"/>
            <a:r>
              <a:rPr lang="de-DE" altLang="de-DE">
                <a:cs typeface="Times New Roman" pitchFamily="18" charset="0"/>
              </a:rPr>
              <a:t>Diese spielen für die Phonologie insbesondere dann eine Rolle, wenn ein entsprechender Unterschied in der Funktion vorliegt.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3827">
                                            <p:txEl>
                                              <p:pRg st="0" end="0"/>
                                            </p:txEl>
                                          </p:spTgt>
                                        </p:tgtEl>
                                        <p:attrNameLst>
                                          <p:attrName>style.visibility</p:attrName>
                                        </p:attrNameLst>
                                      </p:cBhvr>
                                      <p:to>
                                        <p:strVal val="visible"/>
                                      </p:to>
                                    </p:set>
                                    <p:animEffect transition="in" filter="wipe(left)">
                                      <p:cBhvr>
                                        <p:cTn id="7" dur="500"/>
                                        <p:tgtEl>
                                          <p:spTgt spid="33382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33827">
                                            <p:txEl>
                                              <p:pRg st="1" end="1"/>
                                            </p:txEl>
                                          </p:spTgt>
                                        </p:tgtEl>
                                        <p:attrNameLst>
                                          <p:attrName>style.visibility</p:attrName>
                                        </p:attrNameLst>
                                      </p:cBhvr>
                                      <p:to>
                                        <p:strVal val="visible"/>
                                      </p:to>
                                    </p:set>
                                    <p:animEffect transition="in" filter="wipe(left)">
                                      <p:cBhvr>
                                        <p:cTn id="10" dur="500"/>
                                        <p:tgtEl>
                                          <p:spTgt spid="33382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33827">
                                            <p:txEl>
                                              <p:pRg st="2" end="2"/>
                                            </p:txEl>
                                          </p:spTgt>
                                        </p:tgtEl>
                                        <p:attrNameLst>
                                          <p:attrName>style.visibility</p:attrName>
                                        </p:attrNameLst>
                                      </p:cBhvr>
                                      <p:to>
                                        <p:strVal val="visible"/>
                                      </p:to>
                                    </p:set>
                                    <p:animEffect transition="in" filter="wipe(left)">
                                      <p:cBhvr>
                                        <p:cTn id="13" dur="500"/>
                                        <p:tgtEl>
                                          <p:spTgt spid="333827">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33827">
                                            <p:txEl>
                                              <p:pRg st="3" end="3"/>
                                            </p:txEl>
                                          </p:spTgt>
                                        </p:tgtEl>
                                        <p:attrNameLst>
                                          <p:attrName>style.visibility</p:attrName>
                                        </p:attrNameLst>
                                      </p:cBhvr>
                                      <p:to>
                                        <p:strVal val="visible"/>
                                      </p:to>
                                    </p:set>
                                    <p:animEffect transition="in" filter="wipe(left)">
                                      <p:cBhvr>
                                        <p:cTn id="16" dur="500"/>
                                        <p:tgtEl>
                                          <p:spTgt spid="333827">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33827">
                                            <p:txEl>
                                              <p:pRg st="4" end="4"/>
                                            </p:txEl>
                                          </p:spTgt>
                                        </p:tgtEl>
                                        <p:attrNameLst>
                                          <p:attrName>style.visibility</p:attrName>
                                        </p:attrNameLst>
                                      </p:cBhvr>
                                      <p:to>
                                        <p:strVal val="visible"/>
                                      </p:to>
                                    </p:set>
                                    <p:animEffect transition="in" filter="wipe(left)">
                                      <p:cBhvr>
                                        <p:cTn id="19" dur="500"/>
                                        <p:tgtEl>
                                          <p:spTgt spid="3338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p:txBody>
          <a:bodyPr/>
          <a:lstStyle/>
          <a:p>
            <a:r>
              <a:rPr lang="de-DE" altLang="de-DE"/>
              <a:t>Phonem: kleinste bedeutungsunterscheidende Einheit</a:t>
            </a:r>
          </a:p>
        </p:txBody>
      </p:sp>
      <p:sp>
        <p:nvSpPr>
          <p:cNvPr id="342019" name="Rectangle 3"/>
          <p:cNvSpPr>
            <a:spLocks noGrp="1" noChangeArrowheads="1"/>
          </p:cNvSpPr>
          <p:nvPr>
            <p:ph type="body" idx="1"/>
          </p:nvPr>
        </p:nvSpPr>
        <p:spPr>
          <a:xfrm>
            <a:off x="468313" y="1905000"/>
            <a:ext cx="8372475" cy="4114800"/>
          </a:xfrm>
        </p:spPr>
        <p:txBody>
          <a:bodyPr/>
          <a:lstStyle/>
          <a:p>
            <a:pPr algn="just"/>
            <a:r>
              <a:rPr lang="de-DE" altLang="de-DE">
                <a:cs typeface="Times New Roman" pitchFamily="18" charset="0"/>
              </a:rPr>
              <a:t>Das Phonem ist die kleinste bedeutungsunterscheidende </a:t>
            </a:r>
            <a:r>
              <a:rPr lang="de-DE" altLang="de-DE">
                <a:solidFill>
                  <a:srgbClr val="CC3300"/>
                </a:solidFill>
                <a:cs typeface="Times New Roman" pitchFamily="18" charset="0"/>
              </a:rPr>
              <a:t>segmentale</a:t>
            </a:r>
            <a:r>
              <a:rPr lang="de-DE" altLang="de-DE">
                <a:cs typeface="Times New Roman" pitchFamily="18" charset="0"/>
              </a:rPr>
              <a:t> Lauteinheit einer Sprache.</a:t>
            </a:r>
          </a:p>
          <a:p>
            <a:pPr lvl="1" algn="just"/>
            <a:r>
              <a:rPr lang="de-DE" altLang="de-DE">
                <a:cs typeface="Times New Roman" pitchFamily="18" charset="0"/>
              </a:rPr>
              <a:t>Die Einschränkung </a:t>
            </a:r>
            <a:r>
              <a:rPr lang="de-DE" altLang="de-DE">
                <a:solidFill>
                  <a:srgbClr val="CC3300"/>
                </a:solidFill>
                <a:cs typeface="Times New Roman" pitchFamily="18" charset="0"/>
              </a:rPr>
              <a:t>segmental</a:t>
            </a:r>
            <a:r>
              <a:rPr lang="de-DE" altLang="de-DE">
                <a:cs typeface="Times New Roman" pitchFamily="18" charset="0"/>
              </a:rPr>
              <a:t>  dient zur Abgrenzung von den im engeren Sinn "kleinsten" (atomaren) Einheiten, nämlich den phonologischen Merkmalen.</a:t>
            </a:r>
          </a:p>
          <a:p>
            <a:pPr lvl="1" algn="just"/>
            <a:r>
              <a:rPr lang="de-DE" altLang="de-DE">
                <a:cs typeface="Times New Roman" pitchFamily="18" charset="0"/>
              </a:rPr>
              <a:t>Der Terminus bedeutungsunterscheidend dient weiterhin auch der Abgrenzung zu den bedeutungstragenden Einheiten (z.B. Morphe im Sinne von "kleinste bedeutungstragende Phonemfolgen".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animEffect transition="in" filter="wipe(left)">
                                      <p:cBhvr>
                                        <p:cTn id="7" dur="500"/>
                                        <p:tgtEl>
                                          <p:spTgt spid="34201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42019">
                                            <p:txEl>
                                              <p:pRg st="1" end="1"/>
                                            </p:txEl>
                                          </p:spTgt>
                                        </p:tgtEl>
                                        <p:attrNameLst>
                                          <p:attrName>style.visibility</p:attrName>
                                        </p:attrNameLst>
                                      </p:cBhvr>
                                      <p:to>
                                        <p:strVal val="visible"/>
                                      </p:to>
                                    </p:set>
                                    <p:animEffect transition="in" filter="wipe(left)">
                                      <p:cBhvr>
                                        <p:cTn id="10" dur="500"/>
                                        <p:tgtEl>
                                          <p:spTgt spid="34201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42019">
                                            <p:txEl>
                                              <p:pRg st="2" end="2"/>
                                            </p:txEl>
                                          </p:spTgt>
                                        </p:tgtEl>
                                        <p:attrNameLst>
                                          <p:attrName>style.visibility</p:attrName>
                                        </p:attrNameLst>
                                      </p:cBhvr>
                                      <p:to>
                                        <p:strVal val="visible"/>
                                      </p:to>
                                    </p:set>
                                    <p:animEffect transition="in" filter="wipe(left)">
                                      <p:cBhvr>
                                        <p:cTn id="13" dur="500"/>
                                        <p:tgtEl>
                                          <p:spTgt spid="3420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p:txBody>
          <a:bodyPr/>
          <a:lstStyle/>
          <a:p>
            <a:r>
              <a:rPr lang="de-DE" altLang="de-DE"/>
              <a:t>Phonetische Kontraste</a:t>
            </a:r>
          </a:p>
        </p:txBody>
      </p:sp>
      <p:sp>
        <p:nvSpPr>
          <p:cNvPr id="335875" name="Rectangle 3"/>
          <p:cNvSpPr>
            <a:spLocks noGrp="1" noChangeArrowheads="1"/>
          </p:cNvSpPr>
          <p:nvPr>
            <p:ph type="body" idx="1"/>
          </p:nvPr>
        </p:nvSpPr>
        <p:spPr>
          <a:xfrm>
            <a:off x="250825" y="1752600"/>
            <a:ext cx="8664575" cy="3860800"/>
          </a:xfrm>
        </p:spPr>
        <p:txBody>
          <a:bodyPr/>
          <a:lstStyle/>
          <a:p>
            <a:pPr marL="0" indent="0" algn="just">
              <a:buFont typeface="Wingdings 2" pitchFamily="18" charset="2"/>
              <a:buNone/>
            </a:pPr>
            <a:r>
              <a:rPr lang="de-DE" altLang="de-DE">
                <a:cs typeface="Times New Roman" pitchFamily="18" charset="0"/>
              </a:rPr>
              <a:t>Der Vergleich der beiden englischen Wörter </a:t>
            </a:r>
            <a:r>
              <a:rPr lang="de-DE" altLang="de-DE" i="1">
                <a:solidFill>
                  <a:schemeClr val="accent2"/>
                </a:solidFill>
                <a:cs typeface="Times New Roman" pitchFamily="18" charset="0"/>
              </a:rPr>
              <a:t>pit</a:t>
            </a:r>
            <a:r>
              <a:rPr lang="de-DE" altLang="de-DE">
                <a:cs typeface="Times New Roman" pitchFamily="18" charset="0"/>
              </a:rPr>
              <a:t> und </a:t>
            </a:r>
            <a:r>
              <a:rPr lang="de-DE" altLang="de-DE" i="1">
                <a:solidFill>
                  <a:schemeClr val="accent2"/>
                </a:solidFill>
                <a:cs typeface="Times New Roman" pitchFamily="18" charset="0"/>
              </a:rPr>
              <a:t>bit</a:t>
            </a:r>
            <a:r>
              <a:rPr lang="de-DE" altLang="de-DE">
                <a:cs typeface="Times New Roman" pitchFamily="18" charset="0"/>
              </a:rPr>
              <a:t> zeigt, dass der Unterschied in der lautlichen Substanz des jeweiligen Anlautes liegt. Die Verwendung von </a:t>
            </a:r>
            <a:r>
              <a:rPr lang="de-DE" altLang="de-DE" i="1">
                <a:solidFill>
                  <a:schemeClr val="accent2"/>
                </a:solidFill>
                <a:cs typeface="Times New Roman" pitchFamily="18" charset="0"/>
              </a:rPr>
              <a:t>p</a:t>
            </a:r>
            <a:r>
              <a:rPr lang="de-DE" altLang="de-DE">
                <a:cs typeface="Times New Roman" pitchFamily="18" charset="0"/>
              </a:rPr>
              <a:t> einerseits und </a:t>
            </a:r>
            <a:r>
              <a:rPr lang="de-DE" altLang="de-DE" i="1">
                <a:solidFill>
                  <a:schemeClr val="accent2"/>
                </a:solidFill>
                <a:cs typeface="Times New Roman" pitchFamily="18" charset="0"/>
              </a:rPr>
              <a:t>b</a:t>
            </a:r>
            <a:r>
              <a:rPr lang="de-DE" altLang="de-DE">
                <a:cs typeface="Times New Roman" pitchFamily="18" charset="0"/>
              </a:rPr>
              <a:t> andererseits ermöglicht es, diese beiden Wörter von einander zu unterscheiden. </a:t>
            </a:r>
          </a:p>
          <a:p>
            <a:pPr marL="0" indent="0" algn="just">
              <a:buFont typeface="Wingdings 2" pitchFamily="18" charset="2"/>
              <a:buNone/>
            </a:pPr>
            <a:r>
              <a:rPr lang="de-DE" altLang="de-DE">
                <a:cs typeface="Times New Roman" pitchFamily="18" charset="0"/>
              </a:rPr>
              <a:t>Phonetisch gesehen liegt der Hauptunterschied zwischen </a:t>
            </a:r>
            <a:br>
              <a:rPr lang="de-DE" altLang="de-DE">
                <a:cs typeface="Times New Roman" pitchFamily="18" charset="0"/>
              </a:rPr>
            </a:br>
            <a:r>
              <a:rPr lang="de-DE" altLang="de-DE" i="1">
                <a:solidFill>
                  <a:schemeClr val="accent2"/>
                </a:solidFill>
                <a:cs typeface="Times New Roman" pitchFamily="18" charset="0"/>
              </a:rPr>
              <a:t>p</a:t>
            </a:r>
            <a:r>
              <a:rPr lang="de-DE" altLang="de-DE">
                <a:cs typeface="Times New Roman" pitchFamily="18" charset="0"/>
              </a:rPr>
              <a:t> und </a:t>
            </a:r>
            <a:r>
              <a:rPr lang="de-DE" altLang="de-DE" i="1">
                <a:solidFill>
                  <a:schemeClr val="accent2"/>
                </a:solidFill>
                <a:cs typeface="Times New Roman" pitchFamily="18" charset="0"/>
              </a:rPr>
              <a:t>b</a:t>
            </a:r>
            <a:r>
              <a:rPr lang="de-DE" altLang="de-DE">
                <a:cs typeface="Times New Roman" pitchFamily="18" charset="0"/>
              </a:rPr>
              <a:t> darin, dass die Stimmbänder bei der Produktion des </a:t>
            </a:r>
            <a:r>
              <a:rPr lang="de-DE" altLang="de-DE" i="1">
                <a:solidFill>
                  <a:schemeClr val="accent2"/>
                </a:solidFill>
                <a:cs typeface="Times New Roman" pitchFamily="18" charset="0"/>
              </a:rPr>
              <a:t>b</a:t>
            </a:r>
            <a:r>
              <a:rPr lang="de-DE" altLang="de-DE">
                <a:cs typeface="Times New Roman" pitchFamily="18" charset="0"/>
              </a:rPr>
              <a:t> schwingen (es ist </a:t>
            </a:r>
            <a:r>
              <a:rPr lang="de-DE" altLang="de-DE">
                <a:solidFill>
                  <a:schemeClr val="hlink"/>
                </a:solidFill>
                <a:cs typeface="Times New Roman" pitchFamily="18" charset="0"/>
              </a:rPr>
              <a:t>stimmhaft</a:t>
            </a:r>
            <a:r>
              <a:rPr lang="de-DE" altLang="de-DE">
                <a:cs typeface="Times New Roman" pitchFamily="18" charset="0"/>
              </a:rPr>
              <a:t>), während dieses beim </a:t>
            </a:r>
            <a:r>
              <a:rPr lang="de-DE" altLang="de-DE" i="1">
                <a:solidFill>
                  <a:schemeClr val="accent2"/>
                </a:solidFill>
                <a:cs typeface="Times New Roman" pitchFamily="18" charset="0"/>
              </a:rPr>
              <a:t>p</a:t>
            </a:r>
            <a:r>
              <a:rPr lang="de-DE" altLang="de-DE">
                <a:cs typeface="Times New Roman" pitchFamily="18" charset="0"/>
              </a:rPr>
              <a:t> nicht der Fall ist (es ist </a:t>
            </a:r>
            <a:r>
              <a:rPr lang="de-DE" altLang="de-DE">
                <a:solidFill>
                  <a:schemeClr val="hlink"/>
                </a:solidFill>
                <a:cs typeface="Times New Roman" pitchFamily="18" charset="0"/>
              </a:rPr>
              <a:t>stimmlos</a:t>
            </a:r>
            <a:r>
              <a:rPr lang="de-DE" altLang="de-DE">
                <a:cs typeface="Times New Roman" pitchFamily="18" charset="0"/>
              </a:rPr>
              <a:t>).</a:t>
            </a:r>
            <a:r>
              <a:rPr lang="de-DE" altLang="de-DE"/>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p:txBody>
          <a:bodyPr/>
          <a:lstStyle/>
          <a:p>
            <a:r>
              <a:rPr lang="de-DE" altLang="de-DE" dirty="0">
                <a:latin typeface="+mn-lt"/>
              </a:rPr>
              <a:t>Phonetische Kontraste: Stimmton</a:t>
            </a:r>
          </a:p>
        </p:txBody>
      </p:sp>
      <p:sp>
        <p:nvSpPr>
          <p:cNvPr id="337923" name="Text Box 3"/>
          <p:cNvSpPr txBox="1">
            <a:spLocks noChangeArrowheads="1"/>
          </p:cNvSpPr>
          <p:nvPr/>
        </p:nvSpPr>
        <p:spPr bwMode="auto">
          <a:xfrm>
            <a:off x="2743200" y="2438400"/>
            <a:ext cx="1754188"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pin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pɪn</a:t>
            </a:r>
            <a:r>
              <a:rPr lang="de-DE" altLang="de-DE" sz="2700" dirty="0">
                <a:solidFill>
                  <a:schemeClr val="hlink"/>
                </a:solidFill>
                <a:effectLst/>
                <a:latin typeface="+mn-lt"/>
              </a:rPr>
              <a:t>]</a:t>
            </a:r>
          </a:p>
        </p:txBody>
      </p:sp>
      <p:sp>
        <p:nvSpPr>
          <p:cNvPr id="337924" name="Text Box 4"/>
          <p:cNvSpPr txBox="1">
            <a:spLocks noChangeArrowheads="1"/>
          </p:cNvSpPr>
          <p:nvPr/>
        </p:nvSpPr>
        <p:spPr bwMode="auto">
          <a:xfrm>
            <a:off x="4646613" y="2438400"/>
            <a:ext cx="17541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a:solidFill>
                  <a:schemeClr val="accent2"/>
                </a:solidFill>
                <a:effectLst/>
                <a:latin typeface="+mn-lt"/>
              </a:rPr>
              <a:t>bin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bɪn</a:t>
            </a:r>
            <a:r>
              <a:rPr lang="de-DE" altLang="de-DE" sz="2700" dirty="0">
                <a:solidFill>
                  <a:schemeClr val="hlink"/>
                </a:solidFill>
                <a:effectLst/>
                <a:latin typeface="+mn-lt"/>
              </a:rPr>
              <a:t>]</a:t>
            </a:r>
          </a:p>
        </p:txBody>
      </p:sp>
      <p:sp>
        <p:nvSpPr>
          <p:cNvPr id="337925" name="Text Box 5"/>
          <p:cNvSpPr txBox="1">
            <a:spLocks noChangeArrowheads="1"/>
          </p:cNvSpPr>
          <p:nvPr/>
        </p:nvSpPr>
        <p:spPr bwMode="auto">
          <a:xfrm>
            <a:off x="2743200" y="3225800"/>
            <a:ext cx="1447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tin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tɪn</a:t>
            </a:r>
            <a:r>
              <a:rPr lang="de-DE" altLang="de-DE" sz="2700" dirty="0">
                <a:solidFill>
                  <a:schemeClr val="hlink"/>
                </a:solidFill>
                <a:effectLst/>
                <a:latin typeface="+mn-lt"/>
              </a:rPr>
              <a:t>]</a:t>
            </a:r>
          </a:p>
        </p:txBody>
      </p:sp>
      <p:sp>
        <p:nvSpPr>
          <p:cNvPr id="337926" name="Text Box 6"/>
          <p:cNvSpPr txBox="1">
            <a:spLocks noChangeArrowheads="1"/>
          </p:cNvSpPr>
          <p:nvPr/>
        </p:nvSpPr>
        <p:spPr bwMode="auto">
          <a:xfrm>
            <a:off x="2743200" y="4013200"/>
            <a:ext cx="1828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chin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tʃɪn</a:t>
            </a:r>
            <a:r>
              <a:rPr lang="de-DE" altLang="de-DE" sz="2700" dirty="0">
                <a:solidFill>
                  <a:schemeClr val="hlink"/>
                </a:solidFill>
                <a:effectLst/>
                <a:latin typeface="+mn-lt"/>
              </a:rPr>
              <a:t>]</a:t>
            </a:r>
          </a:p>
        </p:txBody>
      </p:sp>
      <p:sp>
        <p:nvSpPr>
          <p:cNvPr id="337927" name="Text Box 7"/>
          <p:cNvSpPr txBox="1">
            <a:spLocks noChangeArrowheads="1"/>
          </p:cNvSpPr>
          <p:nvPr/>
        </p:nvSpPr>
        <p:spPr bwMode="auto">
          <a:xfrm>
            <a:off x="4646613" y="3225800"/>
            <a:ext cx="16779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din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dɪn</a:t>
            </a:r>
            <a:r>
              <a:rPr lang="de-DE" altLang="de-DE" sz="2700" dirty="0">
                <a:solidFill>
                  <a:schemeClr val="hlink"/>
                </a:solidFill>
                <a:effectLst/>
                <a:latin typeface="+mn-lt"/>
              </a:rPr>
              <a:t>]</a:t>
            </a:r>
          </a:p>
        </p:txBody>
      </p:sp>
      <p:sp>
        <p:nvSpPr>
          <p:cNvPr id="337928" name="Text Box 8"/>
          <p:cNvSpPr txBox="1">
            <a:spLocks noChangeArrowheads="1"/>
          </p:cNvSpPr>
          <p:nvPr/>
        </p:nvSpPr>
        <p:spPr bwMode="auto">
          <a:xfrm>
            <a:off x="4646613" y="4013200"/>
            <a:ext cx="18303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gin</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dʒɪn</a:t>
            </a:r>
            <a:r>
              <a:rPr lang="de-DE" altLang="de-DE" sz="2700" dirty="0">
                <a:solidFill>
                  <a:schemeClr val="hlink"/>
                </a:solidFill>
                <a:effectLst/>
                <a:latin typeface="+mn-lt"/>
              </a:rPr>
              <a:t>]</a:t>
            </a:r>
          </a:p>
        </p:txBody>
      </p:sp>
      <p:sp>
        <p:nvSpPr>
          <p:cNvPr id="337929" name="Text Box 9"/>
          <p:cNvSpPr txBox="1">
            <a:spLocks noChangeArrowheads="1"/>
          </p:cNvSpPr>
          <p:nvPr/>
        </p:nvSpPr>
        <p:spPr bwMode="auto">
          <a:xfrm>
            <a:off x="4646613" y="4800600"/>
            <a:ext cx="18303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gall</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gɔ:l</a:t>
            </a:r>
            <a:r>
              <a:rPr lang="de-DE" altLang="de-DE" sz="2700" dirty="0">
                <a:solidFill>
                  <a:schemeClr val="hlink"/>
                </a:solidFill>
                <a:effectLst/>
                <a:latin typeface="+mn-lt"/>
              </a:rPr>
              <a:t>]</a:t>
            </a:r>
          </a:p>
        </p:txBody>
      </p:sp>
      <p:sp>
        <p:nvSpPr>
          <p:cNvPr id="337930" name="Text Box 10"/>
          <p:cNvSpPr txBox="1">
            <a:spLocks noChangeArrowheads="1"/>
          </p:cNvSpPr>
          <p:nvPr/>
        </p:nvSpPr>
        <p:spPr bwMode="auto">
          <a:xfrm>
            <a:off x="2743200" y="4800600"/>
            <a:ext cx="1828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call</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kɔ</a:t>
            </a:r>
            <a:r>
              <a:rPr lang="de-DE" altLang="de-DE" sz="2700" dirty="0">
                <a:solidFill>
                  <a:schemeClr val="hlink"/>
                </a:solidFill>
                <a:effectLst/>
                <a:latin typeface="+mn-lt"/>
              </a:rPr>
              <a:t>ː:l]</a:t>
            </a:r>
          </a:p>
        </p:txBody>
      </p:sp>
      <p:sp>
        <p:nvSpPr>
          <p:cNvPr id="337931" name="Line 11"/>
          <p:cNvSpPr>
            <a:spLocks noChangeShapeType="1"/>
          </p:cNvSpPr>
          <p:nvPr/>
        </p:nvSpPr>
        <p:spPr bwMode="auto">
          <a:xfrm>
            <a:off x="4572000" y="2209800"/>
            <a:ext cx="0" cy="3505200"/>
          </a:xfrm>
          <a:prstGeom prst="line">
            <a:avLst/>
          </a:prstGeom>
          <a:noFill/>
          <a:ln w="762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latin typeface="+mn-lt"/>
            </a:endParaRPr>
          </a:p>
        </p:txBody>
      </p:sp>
      <p:sp>
        <p:nvSpPr>
          <p:cNvPr id="337932" name="Text Box 12"/>
          <p:cNvSpPr txBox="1">
            <a:spLocks noChangeArrowheads="1"/>
          </p:cNvSpPr>
          <p:nvPr/>
        </p:nvSpPr>
        <p:spPr bwMode="auto">
          <a:xfrm>
            <a:off x="2589213" y="1676400"/>
            <a:ext cx="4040187" cy="565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lgn="ctr">
              <a:spcBef>
                <a:spcPct val="50000"/>
              </a:spcBef>
            </a:pPr>
            <a:r>
              <a:rPr lang="de-DE" altLang="de-DE" sz="3100" dirty="0">
                <a:solidFill>
                  <a:srgbClr val="3366FF"/>
                </a:solidFill>
                <a:effectLst>
                  <a:outerShdw blurRad="38100" dist="38100" dir="2700000" algn="tl">
                    <a:srgbClr val="C0C0C0"/>
                  </a:outerShdw>
                </a:effectLst>
                <a:latin typeface="+mn-lt"/>
              </a:rPr>
              <a:t>stimmlos	stimmhaft</a:t>
            </a:r>
          </a:p>
        </p:txBody>
      </p:sp>
      <p:sp>
        <p:nvSpPr>
          <p:cNvPr id="337933" name="Text Box 13"/>
          <p:cNvSpPr txBox="1">
            <a:spLocks noChangeArrowheads="1"/>
          </p:cNvSpPr>
          <p:nvPr/>
        </p:nvSpPr>
        <p:spPr bwMode="auto">
          <a:xfrm>
            <a:off x="1828800" y="5334000"/>
            <a:ext cx="5410200" cy="565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lgn="ctr">
              <a:spcBef>
                <a:spcPct val="50000"/>
              </a:spcBef>
            </a:pPr>
            <a:r>
              <a:rPr lang="de-DE" altLang="de-DE" sz="3100" dirty="0">
                <a:solidFill>
                  <a:srgbClr val="3366FF"/>
                </a:solidFill>
                <a:effectLst>
                  <a:outerShdw blurRad="38100" dist="38100" dir="2700000" algn="tl">
                    <a:srgbClr val="C0C0C0"/>
                  </a:outerShdw>
                </a:effectLst>
                <a:latin typeface="+mn-lt"/>
              </a:rPr>
              <a:t>[–stimmhaft]	[+stimmhaft]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23"/>
                                        </p:tgtEl>
                                        <p:attrNameLst>
                                          <p:attrName>style.visibility</p:attrName>
                                        </p:attrNameLst>
                                      </p:cBhvr>
                                      <p:to>
                                        <p:strVal val="visible"/>
                                      </p:to>
                                    </p:set>
                                    <p:anim calcmode="lin" valueType="num">
                                      <p:cBhvr additive="base">
                                        <p:cTn id="7" dur="500" fill="hold"/>
                                        <p:tgtEl>
                                          <p:spTgt spid="337923"/>
                                        </p:tgtEl>
                                        <p:attrNameLst>
                                          <p:attrName>ppt_x</p:attrName>
                                        </p:attrNameLst>
                                      </p:cBhvr>
                                      <p:tavLst>
                                        <p:tav tm="0">
                                          <p:val>
                                            <p:strVal val="0-#ppt_w/2"/>
                                          </p:val>
                                        </p:tav>
                                        <p:tav tm="100000">
                                          <p:val>
                                            <p:strVal val="#ppt_x"/>
                                          </p:val>
                                        </p:tav>
                                      </p:tavLst>
                                    </p:anim>
                                    <p:anim calcmode="lin" valueType="num">
                                      <p:cBhvr additive="base">
                                        <p:cTn id="8" dur="500" fill="hold"/>
                                        <p:tgtEl>
                                          <p:spTgt spid="33792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37924"/>
                                        </p:tgtEl>
                                        <p:attrNameLst>
                                          <p:attrName>style.visibility</p:attrName>
                                        </p:attrNameLst>
                                      </p:cBhvr>
                                      <p:to>
                                        <p:strVal val="visible"/>
                                      </p:to>
                                    </p:set>
                                    <p:anim calcmode="lin" valueType="num">
                                      <p:cBhvr additive="base">
                                        <p:cTn id="12" dur="500" fill="hold"/>
                                        <p:tgtEl>
                                          <p:spTgt spid="337924"/>
                                        </p:tgtEl>
                                        <p:attrNameLst>
                                          <p:attrName>ppt_x</p:attrName>
                                        </p:attrNameLst>
                                      </p:cBhvr>
                                      <p:tavLst>
                                        <p:tav tm="0">
                                          <p:val>
                                            <p:strVal val="1+#ppt_w/2"/>
                                          </p:val>
                                        </p:tav>
                                        <p:tav tm="100000">
                                          <p:val>
                                            <p:strVal val="#ppt_x"/>
                                          </p:val>
                                        </p:tav>
                                      </p:tavLst>
                                    </p:anim>
                                    <p:anim calcmode="lin" valueType="num">
                                      <p:cBhvr additive="base">
                                        <p:cTn id="13" dur="500" fill="hold"/>
                                        <p:tgtEl>
                                          <p:spTgt spid="33792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37925"/>
                                        </p:tgtEl>
                                        <p:attrNameLst>
                                          <p:attrName>style.visibility</p:attrName>
                                        </p:attrNameLst>
                                      </p:cBhvr>
                                      <p:to>
                                        <p:strVal val="visible"/>
                                      </p:to>
                                    </p:set>
                                    <p:anim calcmode="lin" valueType="num">
                                      <p:cBhvr additive="base">
                                        <p:cTn id="18" dur="500" fill="hold"/>
                                        <p:tgtEl>
                                          <p:spTgt spid="337925"/>
                                        </p:tgtEl>
                                        <p:attrNameLst>
                                          <p:attrName>ppt_x</p:attrName>
                                        </p:attrNameLst>
                                      </p:cBhvr>
                                      <p:tavLst>
                                        <p:tav tm="0">
                                          <p:val>
                                            <p:strVal val="0-#ppt_w/2"/>
                                          </p:val>
                                        </p:tav>
                                        <p:tav tm="100000">
                                          <p:val>
                                            <p:strVal val="#ppt_x"/>
                                          </p:val>
                                        </p:tav>
                                      </p:tavLst>
                                    </p:anim>
                                    <p:anim calcmode="lin" valueType="num">
                                      <p:cBhvr additive="base">
                                        <p:cTn id="19" dur="500" fill="hold"/>
                                        <p:tgtEl>
                                          <p:spTgt spid="337925"/>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500"/>
                            </p:stCondLst>
                            <p:childTnLst>
                              <p:par>
                                <p:cTn id="21" presetID="2" presetClass="entr" presetSubtype="2" fill="hold" grpId="0" nodeType="afterEffect">
                                  <p:stCondLst>
                                    <p:cond delay="0"/>
                                  </p:stCondLst>
                                  <p:childTnLst>
                                    <p:set>
                                      <p:cBhvr>
                                        <p:cTn id="22" dur="1" fill="hold">
                                          <p:stCondLst>
                                            <p:cond delay="0"/>
                                          </p:stCondLst>
                                        </p:cTn>
                                        <p:tgtEl>
                                          <p:spTgt spid="337927"/>
                                        </p:tgtEl>
                                        <p:attrNameLst>
                                          <p:attrName>style.visibility</p:attrName>
                                        </p:attrNameLst>
                                      </p:cBhvr>
                                      <p:to>
                                        <p:strVal val="visible"/>
                                      </p:to>
                                    </p:set>
                                    <p:anim calcmode="lin" valueType="num">
                                      <p:cBhvr additive="base">
                                        <p:cTn id="23" dur="500" fill="hold"/>
                                        <p:tgtEl>
                                          <p:spTgt spid="337927"/>
                                        </p:tgtEl>
                                        <p:attrNameLst>
                                          <p:attrName>ppt_x</p:attrName>
                                        </p:attrNameLst>
                                      </p:cBhvr>
                                      <p:tavLst>
                                        <p:tav tm="0">
                                          <p:val>
                                            <p:strVal val="1+#ppt_w/2"/>
                                          </p:val>
                                        </p:tav>
                                        <p:tav tm="100000">
                                          <p:val>
                                            <p:strVal val="#ppt_x"/>
                                          </p:val>
                                        </p:tav>
                                      </p:tavLst>
                                    </p:anim>
                                    <p:anim calcmode="lin" valueType="num">
                                      <p:cBhvr additive="base">
                                        <p:cTn id="24" dur="500" fill="hold"/>
                                        <p:tgtEl>
                                          <p:spTgt spid="337927"/>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37926"/>
                                        </p:tgtEl>
                                        <p:attrNameLst>
                                          <p:attrName>style.visibility</p:attrName>
                                        </p:attrNameLst>
                                      </p:cBhvr>
                                      <p:to>
                                        <p:strVal val="visible"/>
                                      </p:to>
                                    </p:set>
                                    <p:anim calcmode="lin" valueType="num">
                                      <p:cBhvr additive="base">
                                        <p:cTn id="29" dur="500" fill="hold"/>
                                        <p:tgtEl>
                                          <p:spTgt spid="337926"/>
                                        </p:tgtEl>
                                        <p:attrNameLst>
                                          <p:attrName>ppt_x</p:attrName>
                                        </p:attrNameLst>
                                      </p:cBhvr>
                                      <p:tavLst>
                                        <p:tav tm="0">
                                          <p:val>
                                            <p:strVal val="0-#ppt_w/2"/>
                                          </p:val>
                                        </p:tav>
                                        <p:tav tm="100000">
                                          <p:val>
                                            <p:strVal val="#ppt_x"/>
                                          </p:val>
                                        </p:tav>
                                      </p:tavLst>
                                    </p:anim>
                                    <p:anim calcmode="lin" valueType="num">
                                      <p:cBhvr additive="base">
                                        <p:cTn id="30" dur="500" fill="hold"/>
                                        <p:tgtEl>
                                          <p:spTgt spid="337926"/>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500"/>
                            </p:stCondLst>
                            <p:childTnLst>
                              <p:par>
                                <p:cTn id="32" presetID="2" presetClass="entr" presetSubtype="2" fill="hold" grpId="0" nodeType="afterEffect">
                                  <p:stCondLst>
                                    <p:cond delay="0"/>
                                  </p:stCondLst>
                                  <p:childTnLst>
                                    <p:set>
                                      <p:cBhvr>
                                        <p:cTn id="33" dur="1" fill="hold">
                                          <p:stCondLst>
                                            <p:cond delay="0"/>
                                          </p:stCondLst>
                                        </p:cTn>
                                        <p:tgtEl>
                                          <p:spTgt spid="337928"/>
                                        </p:tgtEl>
                                        <p:attrNameLst>
                                          <p:attrName>style.visibility</p:attrName>
                                        </p:attrNameLst>
                                      </p:cBhvr>
                                      <p:to>
                                        <p:strVal val="visible"/>
                                      </p:to>
                                    </p:set>
                                    <p:anim calcmode="lin" valueType="num">
                                      <p:cBhvr additive="base">
                                        <p:cTn id="34" dur="500" fill="hold"/>
                                        <p:tgtEl>
                                          <p:spTgt spid="337928"/>
                                        </p:tgtEl>
                                        <p:attrNameLst>
                                          <p:attrName>ppt_x</p:attrName>
                                        </p:attrNameLst>
                                      </p:cBhvr>
                                      <p:tavLst>
                                        <p:tav tm="0">
                                          <p:val>
                                            <p:strVal val="1+#ppt_w/2"/>
                                          </p:val>
                                        </p:tav>
                                        <p:tav tm="100000">
                                          <p:val>
                                            <p:strVal val="#ppt_x"/>
                                          </p:val>
                                        </p:tav>
                                      </p:tavLst>
                                    </p:anim>
                                    <p:anim calcmode="lin" valueType="num">
                                      <p:cBhvr additive="base">
                                        <p:cTn id="35" dur="500" fill="hold"/>
                                        <p:tgtEl>
                                          <p:spTgt spid="337928"/>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337930"/>
                                        </p:tgtEl>
                                        <p:attrNameLst>
                                          <p:attrName>style.visibility</p:attrName>
                                        </p:attrNameLst>
                                      </p:cBhvr>
                                      <p:to>
                                        <p:strVal val="visible"/>
                                      </p:to>
                                    </p:set>
                                    <p:anim calcmode="lin" valueType="num">
                                      <p:cBhvr additive="base">
                                        <p:cTn id="40" dur="500" fill="hold"/>
                                        <p:tgtEl>
                                          <p:spTgt spid="337930"/>
                                        </p:tgtEl>
                                        <p:attrNameLst>
                                          <p:attrName>ppt_x</p:attrName>
                                        </p:attrNameLst>
                                      </p:cBhvr>
                                      <p:tavLst>
                                        <p:tav tm="0">
                                          <p:val>
                                            <p:strVal val="0-#ppt_w/2"/>
                                          </p:val>
                                        </p:tav>
                                        <p:tav tm="100000">
                                          <p:val>
                                            <p:strVal val="#ppt_x"/>
                                          </p:val>
                                        </p:tav>
                                      </p:tavLst>
                                    </p:anim>
                                    <p:anim calcmode="lin" valueType="num">
                                      <p:cBhvr additive="base">
                                        <p:cTn id="41" dur="500" fill="hold"/>
                                        <p:tgtEl>
                                          <p:spTgt spid="337930"/>
                                        </p:tgtEl>
                                        <p:attrNameLst>
                                          <p:attrName>ppt_y</p:attrName>
                                        </p:attrNameLst>
                                      </p:cBhvr>
                                      <p:tavLst>
                                        <p:tav tm="0">
                                          <p:val>
                                            <p:strVal val="#ppt_y"/>
                                          </p:val>
                                        </p:tav>
                                        <p:tav tm="100000">
                                          <p:val>
                                            <p:strVal val="#ppt_y"/>
                                          </p:val>
                                        </p:tav>
                                      </p:tavLst>
                                    </p:anim>
                                  </p:childTnLst>
                                </p:cTn>
                              </p:par>
                            </p:childTnLst>
                          </p:cTn>
                        </p:par>
                        <p:par>
                          <p:cTn id="42" fill="hold" nodeType="afterGroup">
                            <p:stCondLst>
                              <p:cond delay="500"/>
                            </p:stCondLst>
                            <p:childTnLst>
                              <p:par>
                                <p:cTn id="43" presetID="2" presetClass="entr" presetSubtype="2" fill="hold" grpId="0" nodeType="afterEffect">
                                  <p:stCondLst>
                                    <p:cond delay="0"/>
                                  </p:stCondLst>
                                  <p:childTnLst>
                                    <p:set>
                                      <p:cBhvr>
                                        <p:cTn id="44" dur="1" fill="hold">
                                          <p:stCondLst>
                                            <p:cond delay="0"/>
                                          </p:stCondLst>
                                        </p:cTn>
                                        <p:tgtEl>
                                          <p:spTgt spid="337929"/>
                                        </p:tgtEl>
                                        <p:attrNameLst>
                                          <p:attrName>style.visibility</p:attrName>
                                        </p:attrNameLst>
                                      </p:cBhvr>
                                      <p:to>
                                        <p:strVal val="visible"/>
                                      </p:to>
                                    </p:set>
                                    <p:anim calcmode="lin" valueType="num">
                                      <p:cBhvr additive="base">
                                        <p:cTn id="45" dur="500" fill="hold"/>
                                        <p:tgtEl>
                                          <p:spTgt spid="337929"/>
                                        </p:tgtEl>
                                        <p:attrNameLst>
                                          <p:attrName>ppt_x</p:attrName>
                                        </p:attrNameLst>
                                      </p:cBhvr>
                                      <p:tavLst>
                                        <p:tav tm="0">
                                          <p:val>
                                            <p:strVal val="1+#ppt_w/2"/>
                                          </p:val>
                                        </p:tav>
                                        <p:tav tm="100000">
                                          <p:val>
                                            <p:strVal val="#ppt_x"/>
                                          </p:val>
                                        </p:tav>
                                      </p:tavLst>
                                    </p:anim>
                                    <p:anim calcmode="lin" valueType="num">
                                      <p:cBhvr additive="base">
                                        <p:cTn id="46" dur="500" fill="hold"/>
                                        <p:tgtEl>
                                          <p:spTgt spid="337929"/>
                                        </p:tgtEl>
                                        <p:attrNameLst>
                                          <p:attrName>ppt_y</p:attrName>
                                        </p:attrNameLst>
                                      </p:cBhvr>
                                      <p:tavLst>
                                        <p:tav tm="0">
                                          <p:val>
                                            <p:strVal val="#ppt_y"/>
                                          </p:val>
                                        </p:tav>
                                        <p:tav tm="100000">
                                          <p:val>
                                            <p:strVal val="#ppt_y"/>
                                          </p:val>
                                        </p:tav>
                                      </p:tavLst>
                                    </p:anim>
                                  </p:childTnLst>
                                </p:cTn>
                              </p:par>
                            </p:childTnLst>
                          </p:cTn>
                        </p:par>
                        <p:par>
                          <p:cTn id="47" fill="hold" nodeType="afterGroup">
                            <p:stCondLst>
                              <p:cond delay="1000"/>
                            </p:stCondLst>
                            <p:childTnLst>
                              <p:par>
                                <p:cTn id="48" presetID="4" presetClass="entr" presetSubtype="32" fill="hold" grpId="0" nodeType="afterEffect">
                                  <p:stCondLst>
                                    <p:cond delay="0"/>
                                  </p:stCondLst>
                                  <p:childTnLst>
                                    <p:set>
                                      <p:cBhvr>
                                        <p:cTn id="49" dur="1" fill="hold">
                                          <p:stCondLst>
                                            <p:cond delay="0"/>
                                          </p:stCondLst>
                                        </p:cTn>
                                        <p:tgtEl>
                                          <p:spTgt spid="337931"/>
                                        </p:tgtEl>
                                        <p:attrNameLst>
                                          <p:attrName>style.visibility</p:attrName>
                                        </p:attrNameLst>
                                      </p:cBhvr>
                                      <p:to>
                                        <p:strVal val="visible"/>
                                      </p:to>
                                    </p:set>
                                    <p:animEffect transition="in" filter="box(out)">
                                      <p:cBhvr>
                                        <p:cTn id="50" dur="500"/>
                                        <p:tgtEl>
                                          <p:spTgt spid="337931"/>
                                        </p:tgtEl>
                                      </p:cBhvr>
                                    </p:animEffect>
                                  </p:childTnLst>
                                </p:cTn>
                              </p:par>
                            </p:childTnLst>
                          </p:cTn>
                        </p:par>
                        <p:par>
                          <p:cTn id="51" fill="hold" nodeType="afterGroup">
                            <p:stCondLst>
                              <p:cond delay="1500"/>
                            </p:stCondLst>
                            <p:childTnLst>
                              <p:par>
                                <p:cTn id="52" presetID="19" presetClass="entr" presetSubtype="10" fill="hold" grpId="0" nodeType="afterEffect">
                                  <p:stCondLst>
                                    <p:cond delay="0"/>
                                  </p:stCondLst>
                                  <p:childTnLst>
                                    <p:set>
                                      <p:cBhvr>
                                        <p:cTn id="53" dur="1" fill="hold">
                                          <p:stCondLst>
                                            <p:cond delay="0"/>
                                          </p:stCondLst>
                                        </p:cTn>
                                        <p:tgtEl>
                                          <p:spTgt spid="337932"/>
                                        </p:tgtEl>
                                        <p:attrNameLst>
                                          <p:attrName>style.visibility</p:attrName>
                                        </p:attrNameLst>
                                      </p:cBhvr>
                                      <p:to>
                                        <p:strVal val="visible"/>
                                      </p:to>
                                    </p:set>
                                    <p:anim calcmode="lin" valueType="num">
                                      <p:cBhvr>
                                        <p:cTn id="54" dur="5000" fill="hold"/>
                                        <p:tgtEl>
                                          <p:spTgt spid="337932"/>
                                        </p:tgtEl>
                                        <p:attrNameLst>
                                          <p:attrName>ppt_w</p:attrName>
                                        </p:attrNameLst>
                                      </p:cBhvr>
                                      <p:tavLst>
                                        <p:tav tm="0" fmla="#ppt_w*sin(2.5*pi*$)">
                                          <p:val>
                                            <p:fltVal val="0"/>
                                          </p:val>
                                        </p:tav>
                                        <p:tav tm="100000">
                                          <p:val>
                                            <p:fltVal val="1"/>
                                          </p:val>
                                        </p:tav>
                                      </p:tavLst>
                                    </p:anim>
                                    <p:anim calcmode="lin" valueType="num">
                                      <p:cBhvr>
                                        <p:cTn id="55" dur="5000" fill="hold"/>
                                        <p:tgtEl>
                                          <p:spTgt spid="337932"/>
                                        </p:tgtEl>
                                        <p:attrNameLst>
                                          <p:attrName>ppt_h</p:attrName>
                                        </p:attrNameLst>
                                      </p:cBhvr>
                                      <p:tavLst>
                                        <p:tav tm="0">
                                          <p:val>
                                            <p:strVal val="#ppt_h"/>
                                          </p:val>
                                        </p:tav>
                                        <p:tav tm="100000">
                                          <p:val>
                                            <p:strVal val="#ppt_h"/>
                                          </p:val>
                                        </p:tav>
                                      </p:tavLst>
                                    </p:anim>
                                  </p:childTnLst>
                                </p:cTn>
                              </p:par>
                            </p:childTnLst>
                          </p:cTn>
                        </p:par>
                        <p:par>
                          <p:cTn id="56" fill="hold" nodeType="afterGroup">
                            <p:stCondLst>
                              <p:cond delay="6500"/>
                            </p:stCondLst>
                            <p:childTnLst>
                              <p:par>
                                <p:cTn id="57" presetID="19" presetClass="entr" presetSubtype="10" fill="hold" grpId="0" nodeType="afterEffect">
                                  <p:stCondLst>
                                    <p:cond delay="0"/>
                                  </p:stCondLst>
                                  <p:childTnLst>
                                    <p:set>
                                      <p:cBhvr>
                                        <p:cTn id="58" dur="1" fill="hold">
                                          <p:stCondLst>
                                            <p:cond delay="0"/>
                                          </p:stCondLst>
                                        </p:cTn>
                                        <p:tgtEl>
                                          <p:spTgt spid="337933"/>
                                        </p:tgtEl>
                                        <p:attrNameLst>
                                          <p:attrName>style.visibility</p:attrName>
                                        </p:attrNameLst>
                                      </p:cBhvr>
                                      <p:to>
                                        <p:strVal val="visible"/>
                                      </p:to>
                                    </p:set>
                                    <p:anim calcmode="lin" valueType="num">
                                      <p:cBhvr>
                                        <p:cTn id="59" dur="5000" fill="hold"/>
                                        <p:tgtEl>
                                          <p:spTgt spid="337933"/>
                                        </p:tgtEl>
                                        <p:attrNameLst>
                                          <p:attrName>ppt_w</p:attrName>
                                        </p:attrNameLst>
                                      </p:cBhvr>
                                      <p:tavLst>
                                        <p:tav tm="0" fmla="#ppt_w*sin(2.5*pi*$)">
                                          <p:val>
                                            <p:fltVal val="0"/>
                                          </p:val>
                                        </p:tav>
                                        <p:tav tm="100000">
                                          <p:val>
                                            <p:fltVal val="1"/>
                                          </p:val>
                                        </p:tav>
                                      </p:tavLst>
                                    </p:anim>
                                    <p:anim calcmode="lin" valueType="num">
                                      <p:cBhvr>
                                        <p:cTn id="60" dur="5000" fill="hold"/>
                                        <p:tgtEl>
                                          <p:spTgt spid="3379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3" grpId="0" autoUpdateAnimBg="0"/>
      <p:bldP spid="337924" grpId="0" autoUpdateAnimBg="0"/>
      <p:bldP spid="337925" grpId="0" autoUpdateAnimBg="0"/>
      <p:bldP spid="337926" grpId="0" autoUpdateAnimBg="0"/>
      <p:bldP spid="337927" grpId="0" autoUpdateAnimBg="0"/>
      <p:bldP spid="337928" grpId="0" autoUpdateAnimBg="0"/>
      <p:bldP spid="337929" grpId="0" autoUpdateAnimBg="0"/>
      <p:bldP spid="337930" grpId="0" autoUpdateAnimBg="0"/>
      <p:bldP spid="337931" grpId="0" animBg="1"/>
      <p:bldP spid="337932" grpId="0" autoUpdateAnimBg="0"/>
      <p:bldP spid="33793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p:txBody>
          <a:bodyPr/>
          <a:lstStyle/>
          <a:p>
            <a:r>
              <a:rPr lang="de-DE" altLang="de-DE"/>
              <a:t>Weitere phonetische Kontraste</a:t>
            </a:r>
          </a:p>
        </p:txBody>
      </p:sp>
      <p:sp>
        <p:nvSpPr>
          <p:cNvPr id="339971" name="Text Box 3"/>
          <p:cNvSpPr txBox="1">
            <a:spLocks noChangeArrowheads="1"/>
          </p:cNvSpPr>
          <p:nvPr/>
        </p:nvSpPr>
        <p:spPr bwMode="auto">
          <a:xfrm>
            <a:off x="2743200" y="2438399"/>
            <a:ext cx="1754188"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pie</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paɪ</a:t>
            </a:r>
            <a:r>
              <a:rPr lang="de-DE" altLang="de-DE" sz="2700" dirty="0">
                <a:solidFill>
                  <a:schemeClr val="hlink"/>
                </a:solidFill>
                <a:effectLst/>
                <a:latin typeface="+mn-lt"/>
              </a:rPr>
              <a:t>]</a:t>
            </a:r>
          </a:p>
        </p:txBody>
      </p:sp>
      <p:sp>
        <p:nvSpPr>
          <p:cNvPr id="339972" name="Text Box 4"/>
          <p:cNvSpPr txBox="1">
            <a:spLocks noChangeArrowheads="1"/>
          </p:cNvSpPr>
          <p:nvPr/>
        </p:nvSpPr>
        <p:spPr bwMode="auto">
          <a:xfrm>
            <a:off x="4646613" y="2438399"/>
            <a:ext cx="17541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buy</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baɪ</a:t>
            </a:r>
            <a:r>
              <a:rPr lang="de-DE" altLang="de-DE" sz="2700" dirty="0">
                <a:solidFill>
                  <a:schemeClr val="hlink"/>
                </a:solidFill>
                <a:effectLst/>
                <a:latin typeface="+mn-lt"/>
              </a:rPr>
              <a:t>]</a:t>
            </a:r>
          </a:p>
        </p:txBody>
      </p:sp>
      <p:sp>
        <p:nvSpPr>
          <p:cNvPr id="339973" name="Text Box 5"/>
          <p:cNvSpPr txBox="1">
            <a:spLocks noChangeArrowheads="1"/>
          </p:cNvSpPr>
          <p:nvPr/>
        </p:nvSpPr>
        <p:spPr bwMode="auto">
          <a:xfrm>
            <a:off x="2743200" y="3225799"/>
            <a:ext cx="1447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tie</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taɪ</a:t>
            </a:r>
            <a:r>
              <a:rPr lang="de-DE" altLang="de-DE" sz="2700" dirty="0">
                <a:solidFill>
                  <a:schemeClr val="hlink"/>
                </a:solidFill>
                <a:effectLst/>
                <a:latin typeface="+mn-lt"/>
              </a:rPr>
              <a:t>]</a:t>
            </a:r>
          </a:p>
        </p:txBody>
      </p:sp>
      <p:sp>
        <p:nvSpPr>
          <p:cNvPr id="339974" name="Text Box 6"/>
          <p:cNvSpPr txBox="1">
            <a:spLocks noChangeArrowheads="1"/>
          </p:cNvSpPr>
          <p:nvPr/>
        </p:nvSpPr>
        <p:spPr bwMode="auto">
          <a:xfrm>
            <a:off x="2743200" y="4013199"/>
            <a:ext cx="1828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sigh</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saɪ</a:t>
            </a:r>
            <a:r>
              <a:rPr lang="de-DE" altLang="de-DE" sz="2700" dirty="0">
                <a:solidFill>
                  <a:schemeClr val="hlink"/>
                </a:solidFill>
                <a:effectLst/>
                <a:latin typeface="+mn-lt"/>
              </a:rPr>
              <a:t>]</a:t>
            </a:r>
          </a:p>
        </p:txBody>
      </p:sp>
      <p:sp>
        <p:nvSpPr>
          <p:cNvPr id="339975" name="Text Box 7"/>
          <p:cNvSpPr txBox="1">
            <a:spLocks noChangeArrowheads="1"/>
          </p:cNvSpPr>
          <p:nvPr/>
        </p:nvSpPr>
        <p:spPr bwMode="auto">
          <a:xfrm>
            <a:off x="4646613" y="3225799"/>
            <a:ext cx="16779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a:solidFill>
                  <a:schemeClr val="accent2"/>
                </a:solidFill>
                <a:effectLst/>
                <a:latin typeface="+mn-lt"/>
              </a:rPr>
              <a:t>die</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daɪ</a:t>
            </a:r>
            <a:r>
              <a:rPr lang="de-DE" altLang="de-DE" sz="2700" dirty="0">
                <a:solidFill>
                  <a:schemeClr val="hlink"/>
                </a:solidFill>
                <a:effectLst/>
                <a:latin typeface="+mn-lt"/>
              </a:rPr>
              <a:t>]</a:t>
            </a:r>
          </a:p>
        </p:txBody>
      </p:sp>
      <p:sp>
        <p:nvSpPr>
          <p:cNvPr id="339976" name="Text Box 8"/>
          <p:cNvSpPr txBox="1">
            <a:spLocks noChangeArrowheads="1"/>
          </p:cNvSpPr>
          <p:nvPr/>
        </p:nvSpPr>
        <p:spPr bwMode="auto">
          <a:xfrm>
            <a:off x="4646613" y="4013199"/>
            <a:ext cx="18303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shy</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ʃaɪ</a:t>
            </a:r>
            <a:r>
              <a:rPr lang="de-DE" altLang="de-DE" sz="2700" dirty="0">
                <a:solidFill>
                  <a:schemeClr val="hlink"/>
                </a:solidFill>
                <a:effectLst/>
                <a:latin typeface="+mn-lt"/>
              </a:rPr>
              <a:t>]</a:t>
            </a:r>
          </a:p>
        </p:txBody>
      </p:sp>
      <p:sp>
        <p:nvSpPr>
          <p:cNvPr id="339977" name="Text Box 9"/>
          <p:cNvSpPr txBox="1">
            <a:spLocks noChangeArrowheads="1"/>
          </p:cNvSpPr>
          <p:nvPr/>
        </p:nvSpPr>
        <p:spPr bwMode="auto">
          <a:xfrm>
            <a:off x="4646613" y="4800600"/>
            <a:ext cx="1830387"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guy</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gaɪ</a:t>
            </a:r>
            <a:r>
              <a:rPr lang="de-DE" altLang="de-DE" sz="2700" dirty="0">
                <a:solidFill>
                  <a:schemeClr val="hlink"/>
                </a:solidFill>
                <a:effectLst/>
                <a:latin typeface="+mn-lt"/>
              </a:rPr>
              <a:t>]</a:t>
            </a:r>
          </a:p>
        </p:txBody>
      </p:sp>
      <p:sp>
        <p:nvSpPr>
          <p:cNvPr id="339978" name="Text Box 10"/>
          <p:cNvSpPr txBox="1">
            <a:spLocks noChangeArrowheads="1"/>
          </p:cNvSpPr>
          <p:nvPr/>
        </p:nvSpPr>
        <p:spPr bwMode="auto">
          <a:xfrm>
            <a:off x="2743200" y="4800600"/>
            <a:ext cx="1828800" cy="50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spAutoFit/>
          </a:bodyPr>
          <a:lstStyle>
            <a:lvl1pPr algn="l" defTabSz="873125">
              <a:defRPr kumimoji="1" sz="2400">
                <a:solidFill>
                  <a:schemeClr val="tx1"/>
                </a:solidFill>
                <a:latin typeface="Times New Roman" pitchFamily="18" charset="0"/>
              </a:defRPr>
            </a:lvl1pPr>
            <a:lvl2pPr marL="436563" algn="l" defTabSz="873125">
              <a:defRPr kumimoji="1" sz="2400">
                <a:solidFill>
                  <a:schemeClr val="tx1"/>
                </a:solidFill>
                <a:latin typeface="Times New Roman" pitchFamily="18" charset="0"/>
              </a:defRPr>
            </a:lvl2pPr>
            <a:lvl3pPr marL="873125" algn="l" defTabSz="873125">
              <a:defRPr kumimoji="1" sz="2400">
                <a:solidFill>
                  <a:schemeClr val="tx1"/>
                </a:solidFill>
                <a:latin typeface="Times New Roman" pitchFamily="18" charset="0"/>
              </a:defRPr>
            </a:lvl3pPr>
            <a:lvl4pPr marL="1309688" algn="l" defTabSz="873125">
              <a:defRPr kumimoji="1" sz="2400">
                <a:solidFill>
                  <a:schemeClr val="tx1"/>
                </a:solidFill>
                <a:latin typeface="Times New Roman" pitchFamily="18" charset="0"/>
              </a:defRPr>
            </a:lvl4pPr>
            <a:lvl5pPr marL="1744663" algn="l" defTabSz="873125">
              <a:defRPr kumimoji="1" sz="2400">
                <a:solidFill>
                  <a:schemeClr val="tx1"/>
                </a:solidFill>
                <a:latin typeface="Times New Roman" pitchFamily="18" charset="0"/>
              </a:defRPr>
            </a:lvl5pPr>
            <a:lvl6pPr marL="2201863" defTabSz="873125" eaLnBrk="0" fontAlgn="base" hangingPunct="0">
              <a:spcBef>
                <a:spcPct val="0"/>
              </a:spcBef>
              <a:spcAft>
                <a:spcPct val="0"/>
              </a:spcAft>
              <a:defRPr kumimoji="1" sz="2400">
                <a:solidFill>
                  <a:schemeClr val="tx1"/>
                </a:solidFill>
                <a:latin typeface="Times New Roman" pitchFamily="18" charset="0"/>
              </a:defRPr>
            </a:lvl6pPr>
            <a:lvl7pPr marL="2659063" defTabSz="873125" eaLnBrk="0" fontAlgn="base" hangingPunct="0">
              <a:spcBef>
                <a:spcPct val="0"/>
              </a:spcBef>
              <a:spcAft>
                <a:spcPct val="0"/>
              </a:spcAft>
              <a:defRPr kumimoji="1" sz="2400">
                <a:solidFill>
                  <a:schemeClr val="tx1"/>
                </a:solidFill>
                <a:latin typeface="Times New Roman" pitchFamily="18" charset="0"/>
              </a:defRPr>
            </a:lvl7pPr>
            <a:lvl8pPr marL="3116263" defTabSz="873125" eaLnBrk="0" fontAlgn="base" hangingPunct="0">
              <a:spcBef>
                <a:spcPct val="0"/>
              </a:spcBef>
              <a:spcAft>
                <a:spcPct val="0"/>
              </a:spcAft>
              <a:defRPr kumimoji="1" sz="2400">
                <a:solidFill>
                  <a:schemeClr val="tx1"/>
                </a:solidFill>
                <a:latin typeface="Times New Roman" pitchFamily="18" charset="0"/>
              </a:defRPr>
            </a:lvl8pPr>
            <a:lvl9pPr marL="3573463" defTabSz="873125" eaLnBrk="0" fontAlgn="base" hangingPunct="0">
              <a:spcBef>
                <a:spcPct val="0"/>
              </a:spcBef>
              <a:spcAft>
                <a:spcPct val="0"/>
              </a:spcAft>
              <a:defRPr kumimoji="1" sz="2400">
                <a:solidFill>
                  <a:schemeClr val="tx1"/>
                </a:solidFill>
                <a:latin typeface="Times New Roman" pitchFamily="18" charset="0"/>
              </a:defRPr>
            </a:lvl9pPr>
          </a:lstStyle>
          <a:p>
            <a:pPr>
              <a:spcBef>
                <a:spcPct val="50000"/>
              </a:spcBef>
            </a:pPr>
            <a:r>
              <a:rPr lang="de-DE" altLang="de-DE" sz="2700" i="1" dirty="0" err="1">
                <a:solidFill>
                  <a:schemeClr val="accent2"/>
                </a:solidFill>
                <a:effectLst/>
                <a:latin typeface="+mn-lt"/>
              </a:rPr>
              <a:t>kite</a:t>
            </a:r>
            <a:r>
              <a:rPr lang="de-DE" altLang="de-DE" sz="2700" dirty="0">
                <a:effectLst/>
                <a:latin typeface="+mn-lt"/>
              </a:rPr>
              <a:t> </a:t>
            </a:r>
            <a:r>
              <a:rPr lang="de-DE" altLang="de-DE" sz="2700" dirty="0">
                <a:solidFill>
                  <a:schemeClr val="hlink"/>
                </a:solidFill>
                <a:effectLst/>
                <a:latin typeface="+mn-lt"/>
              </a:rPr>
              <a:t>[</a:t>
            </a:r>
            <a:r>
              <a:rPr lang="de-DE" altLang="de-DE" sz="2700" dirty="0" err="1">
                <a:solidFill>
                  <a:schemeClr val="hlink"/>
                </a:solidFill>
                <a:effectLst/>
                <a:latin typeface="+mn-lt"/>
              </a:rPr>
              <a:t>kaɪt</a:t>
            </a:r>
            <a:r>
              <a:rPr lang="de-DE" altLang="de-DE" sz="2700" dirty="0">
                <a:solidFill>
                  <a:schemeClr val="hlink"/>
                </a:solidFill>
                <a:effectLst/>
                <a:latin typeface="+mn-lt"/>
              </a:rPr>
              <a:t>]</a:t>
            </a:r>
          </a:p>
        </p:txBody>
      </p:sp>
      <p:sp>
        <p:nvSpPr>
          <p:cNvPr id="339979" name="Line 11"/>
          <p:cNvSpPr>
            <a:spLocks noChangeShapeType="1"/>
          </p:cNvSpPr>
          <p:nvPr/>
        </p:nvSpPr>
        <p:spPr bwMode="auto">
          <a:xfrm>
            <a:off x="4572000" y="2209800"/>
            <a:ext cx="0" cy="3505200"/>
          </a:xfrm>
          <a:prstGeom prst="line">
            <a:avLst/>
          </a:prstGeom>
          <a:noFill/>
          <a:ln w="762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9971"/>
                                        </p:tgtEl>
                                        <p:attrNameLst>
                                          <p:attrName>style.visibility</p:attrName>
                                        </p:attrNameLst>
                                      </p:cBhvr>
                                      <p:to>
                                        <p:strVal val="visible"/>
                                      </p:to>
                                    </p:set>
                                    <p:anim calcmode="lin" valueType="num">
                                      <p:cBhvr additive="base">
                                        <p:cTn id="7" dur="500" fill="hold"/>
                                        <p:tgtEl>
                                          <p:spTgt spid="339971"/>
                                        </p:tgtEl>
                                        <p:attrNameLst>
                                          <p:attrName>ppt_x</p:attrName>
                                        </p:attrNameLst>
                                      </p:cBhvr>
                                      <p:tavLst>
                                        <p:tav tm="0">
                                          <p:val>
                                            <p:strVal val="0-#ppt_w/2"/>
                                          </p:val>
                                        </p:tav>
                                        <p:tav tm="100000">
                                          <p:val>
                                            <p:strVal val="#ppt_x"/>
                                          </p:val>
                                        </p:tav>
                                      </p:tavLst>
                                    </p:anim>
                                    <p:anim calcmode="lin" valueType="num">
                                      <p:cBhvr additive="base">
                                        <p:cTn id="8" dur="500" fill="hold"/>
                                        <p:tgtEl>
                                          <p:spTgt spid="3399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pie.wav"/>
                                        </p:tgtEl>
                                      </p:cMediaNode>
                                    </p:audio>
                                  </p:subTnLst>
                                </p:cTn>
                              </p:par>
                            </p:childTnLst>
                          </p:cTn>
                        </p:par>
                        <p:par>
                          <p:cTn id="9" fill="hold" nodeType="afterGroup">
                            <p:stCondLst>
                              <p:cond delay="500"/>
                            </p:stCondLst>
                            <p:childTnLst>
                              <p:par>
                                <p:cTn id="10" presetID="2" presetClass="entr" presetSubtype="2" fill="hold" grpId="0" nodeType="afterEffect">
                                  <p:stCondLst>
                                    <p:cond delay="1000"/>
                                  </p:stCondLst>
                                  <p:childTnLst>
                                    <p:set>
                                      <p:cBhvr>
                                        <p:cTn id="11" dur="1" fill="hold">
                                          <p:stCondLst>
                                            <p:cond delay="0"/>
                                          </p:stCondLst>
                                        </p:cTn>
                                        <p:tgtEl>
                                          <p:spTgt spid="339972"/>
                                        </p:tgtEl>
                                        <p:attrNameLst>
                                          <p:attrName>style.visibility</p:attrName>
                                        </p:attrNameLst>
                                      </p:cBhvr>
                                      <p:to>
                                        <p:strVal val="visible"/>
                                      </p:to>
                                    </p:set>
                                    <p:anim calcmode="lin" valueType="num">
                                      <p:cBhvr additive="base">
                                        <p:cTn id="12" dur="500" fill="hold"/>
                                        <p:tgtEl>
                                          <p:spTgt spid="339972"/>
                                        </p:tgtEl>
                                        <p:attrNameLst>
                                          <p:attrName>ppt_x</p:attrName>
                                        </p:attrNameLst>
                                      </p:cBhvr>
                                      <p:tavLst>
                                        <p:tav tm="0">
                                          <p:val>
                                            <p:strVal val="1+#ppt_w/2"/>
                                          </p:val>
                                        </p:tav>
                                        <p:tav tm="100000">
                                          <p:val>
                                            <p:strVal val="#ppt_x"/>
                                          </p:val>
                                        </p:tav>
                                      </p:tavLst>
                                    </p:anim>
                                    <p:anim calcmode="lin" valueType="num">
                                      <p:cBhvr additive="base">
                                        <p:cTn id="13" dur="500" fill="hold"/>
                                        <p:tgtEl>
                                          <p:spTgt spid="33997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buy.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39973"/>
                                        </p:tgtEl>
                                        <p:attrNameLst>
                                          <p:attrName>style.visibility</p:attrName>
                                        </p:attrNameLst>
                                      </p:cBhvr>
                                      <p:to>
                                        <p:strVal val="visible"/>
                                      </p:to>
                                    </p:set>
                                    <p:anim calcmode="lin" valueType="num">
                                      <p:cBhvr additive="base">
                                        <p:cTn id="18" dur="500" fill="hold"/>
                                        <p:tgtEl>
                                          <p:spTgt spid="339973"/>
                                        </p:tgtEl>
                                        <p:attrNameLst>
                                          <p:attrName>ppt_x</p:attrName>
                                        </p:attrNameLst>
                                      </p:cBhvr>
                                      <p:tavLst>
                                        <p:tav tm="0">
                                          <p:val>
                                            <p:strVal val="0-#ppt_w/2"/>
                                          </p:val>
                                        </p:tav>
                                        <p:tav tm="100000">
                                          <p:val>
                                            <p:strVal val="#ppt_x"/>
                                          </p:val>
                                        </p:tav>
                                      </p:tavLst>
                                    </p:anim>
                                    <p:anim calcmode="lin" valueType="num">
                                      <p:cBhvr additive="base">
                                        <p:cTn id="19" dur="500" fill="hold"/>
                                        <p:tgtEl>
                                          <p:spTgt spid="33997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5" name="tie.wav"/>
                                        </p:tgtEl>
                                      </p:cMediaNode>
                                    </p:audio>
                                  </p:subTnLst>
                                </p:cTn>
                              </p:par>
                            </p:childTnLst>
                          </p:cTn>
                        </p:par>
                        <p:par>
                          <p:cTn id="20" fill="hold" nodeType="afterGroup">
                            <p:stCondLst>
                              <p:cond delay="500"/>
                            </p:stCondLst>
                            <p:childTnLst>
                              <p:par>
                                <p:cTn id="21" presetID="2" presetClass="entr" presetSubtype="2" fill="hold" grpId="0" nodeType="afterEffect">
                                  <p:stCondLst>
                                    <p:cond delay="1000"/>
                                  </p:stCondLst>
                                  <p:childTnLst>
                                    <p:set>
                                      <p:cBhvr>
                                        <p:cTn id="22" dur="1" fill="hold">
                                          <p:stCondLst>
                                            <p:cond delay="0"/>
                                          </p:stCondLst>
                                        </p:cTn>
                                        <p:tgtEl>
                                          <p:spTgt spid="339975"/>
                                        </p:tgtEl>
                                        <p:attrNameLst>
                                          <p:attrName>style.visibility</p:attrName>
                                        </p:attrNameLst>
                                      </p:cBhvr>
                                      <p:to>
                                        <p:strVal val="visible"/>
                                      </p:to>
                                    </p:set>
                                    <p:anim calcmode="lin" valueType="num">
                                      <p:cBhvr additive="base">
                                        <p:cTn id="23" dur="500" fill="hold"/>
                                        <p:tgtEl>
                                          <p:spTgt spid="339975"/>
                                        </p:tgtEl>
                                        <p:attrNameLst>
                                          <p:attrName>ppt_x</p:attrName>
                                        </p:attrNameLst>
                                      </p:cBhvr>
                                      <p:tavLst>
                                        <p:tav tm="0">
                                          <p:val>
                                            <p:strVal val="1+#ppt_w/2"/>
                                          </p:val>
                                        </p:tav>
                                        <p:tav tm="100000">
                                          <p:val>
                                            <p:strVal val="#ppt_x"/>
                                          </p:val>
                                        </p:tav>
                                      </p:tavLst>
                                    </p:anim>
                                    <p:anim calcmode="lin" valueType="num">
                                      <p:cBhvr additive="base">
                                        <p:cTn id="24" dur="500" fill="hold"/>
                                        <p:tgtEl>
                                          <p:spTgt spid="33997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6" name="di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39974"/>
                                        </p:tgtEl>
                                        <p:attrNameLst>
                                          <p:attrName>style.visibility</p:attrName>
                                        </p:attrNameLst>
                                      </p:cBhvr>
                                      <p:to>
                                        <p:strVal val="visible"/>
                                      </p:to>
                                    </p:set>
                                    <p:anim calcmode="lin" valueType="num">
                                      <p:cBhvr additive="base">
                                        <p:cTn id="29" dur="500" fill="hold"/>
                                        <p:tgtEl>
                                          <p:spTgt spid="339974"/>
                                        </p:tgtEl>
                                        <p:attrNameLst>
                                          <p:attrName>ppt_x</p:attrName>
                                        </p:attrNameLst>
                                      </p:cBhvr>
                                      <p:tavLst>
                                        <p:tav tm="0">
                                          <p:val>
                                            <p:strVal val="0-#ppt_w/2"/>
                                          </p:val>
                                        </p:tav>
                                        <p:tav tm="100000">
                                          <p:val>
                                            <p:strVal val="#ppt_x"/>
                                          </p:val>
                                        </p:tav>
                                      </p:tavLst>
                                    </p:anim>
                                    <p:anim calcmode="lin" valueType="num">
                                      <p:cBhvr additive="base">
                                        <p:cTn id="30" dur="500" fill="hold"/>
                                        <p:tgtEl>
                                          <p:spTgt spid="33997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7" name="sigh.wav"/>
                                        </p:tgtEl>
                                      </p:cMediaNode>
                                    </p:audio>
                                  </p:subTnLst>
                                </p:cTn>
                              </p:par>
                            </p:childTnLst>
                          </p:cTn>
                        </p:par>
                        <p:par>
                          <p:cTn id="31" fill="hold" nodeType="afterGroup">
                            <p:stCondLst>
                              <p:cond delay="500"/>
                            </p:stCondLst>
                            <p:childTnLst>
                              <p:par>
                                <p:cTn id="32" presetID="2" presetClass="entr" presetSubtype="2" fill="hold" grpId="0" nodeType="afterEffect">
                                  <p:stCondLst>
                                    <p:cond delay="1000"/>
                                  </p:stCondLst>
                                  <p:childTnLst>
                                    <p:set>
                                      <p:cBhvr>
                                        <p:cTn id="33" dur="1" fill="hold">
                                          <p:stCondLst>
                                            <p:cond delay="0"/>
                                          </p:stCondLst>
                                        </p:cTn>
                                        <p:tgtEl>
                                          <p:spTgt spid="339976"/>
                                        </p:tgtEl>
                                        <p:attrNameLst>
                                          <p:attrName>style.visibility</p:attrName>
                                        </p:attrNameLst>
                                      </p:cBhvr>
                                      <p:to>
                                        <p:strVal val="visible"/>
                                      </p:to>
                                    </p:set>
                                    <p:anim calcmode="lin" valueType="num">
                                      <p:cBhvr additive="base">
                                        <p:cTn id="34" dur="500" fill="hold"/>
                                        <p:tgtEl>
                                          <p:spTgt spid="339976"/>
                                        </p:tgtEl>
                                        <p:attrNameLst>
                                          <p:attrName>ppt_x</p:attrName>
                                        </p:attrNameLst>
                                      </p:cBhvr>
                                      <p:tavLst>
                                        <p:tav tm="0">
                                          <p:val>
                                            <p:strVal val="1+#ppt_w/2"/>
                                          </p:val>
                                        </p:tav>
                                        <p:tav tm="100000">
                                          <p:val>
                                            <p:strVal val="#ppt_x"/>
                                          </p:val>
                                        </p:tav>
                                      </p:tavLst>
                                    </p:anim>
                                    <p:anim calcmode="lin" valueType="num">
                                      <p:cBhvr additive="base">
                                        <p:cTn id="35" dur="500" fill="hold"/>
                                        <p:tgtEl>
                                          <p:spTgt spid="33997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8" name="shy.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339978"/>
                                        </p:tgtEl>
                                        <p:attrNameLst>
                                          <p:attrName>style.visibility</p:attrName>
                                        </p:attrNameLst>
                                      </p:cBhvr>
                                      <p:to>
                                        <p:strVal val="visible"/>
                                      </p:to>
                                    </p:set>
                                    <p:anim calcmode="lin" valueType="num">
                                      <p:cBhvr additive="base">
                                        <p:cTn id="40" dur="500" fill="hold"/>
                                        <p:tgtEl>
                                          <p:spTgt spid="339978"/>
                                        </p:tgtEl>
                                        <p:attrNameLst>
                                          <p:attrName>ppt_x</p:attrName>
                                        </p:attrNameLst>
                                      </p:cBhvr>
                                      <p:tavLst>
                                        <p:tav tm="0">
                                          <p:val>
                                            <p:strVal val="0-#ppt_w/2"/>
                                          </p:val>
                                        </p:tav>
                                        <p:tav tm="100000">
                                          <p:val>
                                            <p:strVal val="#ppt_x"/>
                                          </p:val>
                                        </p:tav>
                                      </p:tavLst>
                                    </p:anim>
                                    <p:anim calcmode="lin" valueType="num">
                                      <p:cBhvr additive="base">
                                        <p:cTn id="41" dur="500" fill="hold"/>
                                        <p:tgtEl>
                                          <p:spTgt spid="33997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9" name="kite.wav"/>
                                        </p:tgtEl>
                                      </p:cMediaNode>
                                    </p:audio>
                                  </p:subTnLst>
                                </p:cTn>
                              </p:par>
                            </p:childTnLst>
                          </p:cTn>
                        </p:par>
                        <p:par>
                          <p:cTn id="42" fill="hold" nodeType="afterGroup">
                            <p:stCondLst>
                              <p:cond delay="500"/>
                            </p:stCondLst>
                            <p:childTnLst>
                              <p:par>
                                <p:cTn id="43" presetID="2" presetClass="entr" presetSubtype="2" fill="hold" grpId="0" nodeType="afterEffect">
                                  <p:stCondLst>
                                    <p:cond delay="1000"/>
                                  </p:stCondLst>
                                  <p:childTnLst>
                                    <p:set>
                                      <p:cBhvr>
                                        <p:cTn id="44" dur="1" fill="hold">
                                          <p:stCondLst>
                                            <p:cond delay="0"/>
                                          </p:stCondLst>
                                        </p:cTn>
                                        <p:tgtEl>
                                          <p:spTgt spid="339977"/>
                                        </p:tgtEl>
                                        <p:attrNameLst>
                                          <p:attrName>style.visibility</p:attrName>
                                        </p:attrNameLst>
                                      </p:cBhvr>
                                      <p:to>
                                        <p:strVal val="visible"/>
                                      </p:to>
                                    </p:set>
                                    <p:anim calcmode="lin" valueType="num">
                                      <p:cBhvr additive="base">
                                        <p:cTn id="45" dur="500" fill="hold"/>
                                        <p:tgtEl>
                                          <p:spTgt spid="339977"/>
                                        </p:tgtEl>
                                        <p:attrNameLst>
                                          <p:attrName>ppt_x</p:attrName>
                                        </p:attrNameLst>
                                      </p:cBhvr>
                                      <p:tavLst>
                                        <p:tav tm="0">
                                          <p:val>
                                            <p:strVal val="1+#ppt_w/2"/>
                                          </p:val>
                                        </p:tav>
                                        <p:tav tm="100000">
                                          <p:val>
                                            <p:strVal val="#ppt_x"/>
                                          </p:val>
                                        </p:tav>
                                      </p:tavLst>
                                    </p:anim>
                                    <p:anim calcmode="lin" valueType="num">
                                      <p:cBhvr additive="base">
                                        <p:cTn id="46" dur="500" fill="hold"/>
                                        <p:tgtEl>
                                          <p:spTgt spid="33997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10" name="guy.wav"/>
                                        </p:tgtEl>
                                      </p:cMediaNode>
                                    </p:audio>
                                  </p:subTnLst>
                                </p:cTn>
                              </p:par>
                            </p:childTnLst>
                          </p:cTn>
                        </p:par>
                        <p:par>
                          <p:cTn id="47" fill="hold" nodeType="afterGroup">
                            <p:stCondLst>
                              <p:cond delay="2000"/>
                            </p:stCondLst>
                            <p:childTnLst>
                              <p:par>
                                <p:cTn id="48" presetID="4" presetClass="entr" presetSubtype="32" fill="hold" grpId="0" nodeType="afterEffect">
                                  <p:stCondLst>
                                    <p:cond delay="0"/>
                                  </p:stCondLst>
                                  <p:childTnLst>
                                    <p:set>
                                      <p:cBhvr>
                                        <p:cTn id="49" dur="1" fill="hold">
                                          <p:stCondLst>
                                            <p:cond delay="0"/>
                                          </p:stCondLst>
                                        </p:cTn>
                                        <p:tgtEl>
                                          <p:spTgt spid="339979"/>
                                        </p:tgtEl>
                                        <p:attrNameLst>
                                          <p:attrName>style.visibility</p:attrName>
                                        </p:attrNameLst>
                                      </p:cBhvr>
                                      <p:to>
                                        <p:strVal val="visible"/>
                                      </p:to>
                                    </p:set>
                                    <p:animEffect transition="in" filter="box(out)">
                                      <p:cBhvr>
                                        <p:cTn id="50" dur="500"/>
                                        <p:tgtEl>
                                          <p:spTgt spid="3399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1" grpId="0" autoUpdateAnimBg="0"/>
      <p:bldP spid="339972" grpId="0" autoUpdateAnimBg="0"/>
      <p:bldP spid="339973" grpId="0" autoUpdateAnimBg="0"/>
      <p:bldP spid="339974" grpId="0" autoUpdateAnimBg="0"/>
      <p:bldP spid="339975" grpId="0" autoUpdateAnimBg="0"/>
      <p:bldP spid="339976" grpId="0" autoUpdateAnimBg="0"/>
      <p:bldP spid="339977" grpId="0" autoUpdateAnimBg="0"/>
      <p:bldP spid="339978" grpId="0" autoUpdateAnimBg="0"/>
      <p:bldP spid="33997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e74d36f193e6d8dd6713354b014d12f0fc49bb"/>
</p:tagLst>
</file>

<file path=ppt/theme/theme1.xml><?xml version="1.0" encoding="utf-8"?>
<a:theme xmlns:a="http://schemas.openxmlformats.org/drawingml/2006/main" name="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3111</Words>
  <Application>Microsoft Office PowerPoint</Application>
  <PresentationFormat>Bildschirmpräsentation (4:3)</PresentationFormat>
  <Paragraphs>370</Paragraphs>
  <Slides>47</Slides>
  <Notes>47</Notes>
  <HiddenSlides>2</HiddenSlides>
  <MMClips>0</MMClips>
  <ScaleCrop>false</ScaleCrop>
  <HeadingPairs>
    <vt:vector size="8" baseType="variant">
      <vt:variant>
        <vt:lpstr>Verwendete Schriftarten</vt:lpstr>
      </vt:variant>
      <vt:variant>
        <vt:i4>8</vt:i4>
      </vt:variant>
      <vt:variant>
        <vt:lpstr>Design</vt:lpstr>
      </vt:variant>
      <vt:variant>
        <vt:i4>1</vt:i4>
      </vt:variant>
      <vt:variant>
        <vt:lpstr>Eingebettete OLE-Server</vt:lpstr>
      </vt:variant>
      <vt:variant>
        <vt:i4>1</vt:i4>
      </vt:variant>
      <vt:variant>
        <vt:lpstr>Folientitel</vt:lpstr>
      </vt:variant>
      <vt:variant>
        <vt:i4>47</vt:i4>
      </vt:variant>
    </vt:vector>
  </HeadingPairs>
  <TitlesOfParts>
    <vt:vector size="57" baseType="lpstr">
      <vt:lpstr>Arial</vt:lpstr>
      <vt:lpstr>Courier New</vt:lpstr>
      <vt:lpstr>SILSophia IPA93</vt:lpstr>
      <vt:lpstr>Tahoma</vt:lpstr>
      <vt:lpstr>Times New Roman</vt:lpstr>
      <vt:lpstr>Wingdings</vt:lpstr>
      <vt:lpstr>Wingdings 2</vt:lpstr>
      <vt:lpstr>Wingdings 3</vt:lpstr>
      <vt:lpstr>Transkription</vt:lpstr>
      <vt:lpstr>Equation</vt:lpstr>
      <vt:lpstr>Einführung in die  Phonetik und Phonologie</vt:lpstr>
      <vt:lpstr>Phonologie</vt:lpstr>
      <vt:lpstr>Phonem</vt:lpstr>
      <vt:lpstr>Phonemdefinitionen</vt:lpstr>
      <vt:lpstr>Phonem: kleinste bedeutungsunterscheidende Einheit</vt:lpstr>
      <vt:lpstr>Phonem: kleinste bedeutungsunterscheidende Einheit</vt:lpstr>
      <vt:lpstr>Phonetische Kontraste</vt:lpstr>
      <vt:lpstr>Phonetische Kontraste: Stimmton</vt:lpstr>
      <vt:lpstr>Weitere phonetische Kontraste</vt:lpstr>
      <vt:lpstr>Phonem als Bündel distinktiver Merkmale</vt:lpstr>
      <vt:lpstr>Distinktive Merkmale</vt:lpstr>
      <vt:lpstr>Phoneme als "Lautfamilie"</vt:lpstr>
      <vt:lpstr>Phoneme als "Lautfamilie"</vt:lpstr>
      <vt:lpstr>Phoneme als "Lautfamilie"</vt:lpstr>
      <vt:lpstr>Phoneme als "Lautfamilie"</vt:lpstr>
      <vt:lpstr>Phon</vt:lpstr>
      <vt:lpstr>Phontyp</vt:lpstr>
      <vt:lpstr>Phonem – phonetische Ähnlichkeit</vt:lpstr>
      <vt:lpstr>Phonetische Ähnlichkeit</vt:lpstr>
      <vt:lpstr>Phonetische Ähnlichkeit: Beispiel</vt:lpstr>
      <vt:lpstr>Phonetische Ähnlichkeit</vt:lpstr>
      <vt:lpstr>Phoneme als "Lautfamilie"</vt:lpstr>
      <vt:lpstr>Distinktive Merkmale</vt:lpstr>
      <vt:lpstr>Umgebung - Distribution</vt:lpstr>
      <vt:lpstr>Distribution</vt:lpstr>
      <vt:lpstr>Distributionelle Äquivalenz</vt:lpstr>
      <vt:lpstr>Distributionelle Äquivalenz</vt:lpstr>
      <vt:lpstr>Komplementäre Distribution</vt:lpstr>
      <vt:lpstr>Komplementäre Distribution</vt:lpstr>
      <vt:lpstr>Distribution</vt:lpstr>
      <vt:lpstr>Distribution</vt:lpstr>
      <vt:lpstr>Distributionelle Inklusion</vt:lpstr>
      <vt:lpstr>distributionelle Inklusion</vt:lpstr>
      <vt:lpstr>distributionelle Inklusion</vt:lpstr>
      <vt:lpstr>distributionelle Inklusion</vt:lpstr>
      <vt:lpstr>überlappende Distribution</vt:lpstr>
      <vt:lpstr>partielle Äquivalenz</vt:lpstr>
      <vt:lpstr>Phoneme als "Lautfamilie"</vt:lpstr>
      <vt:lpstr>Freie Variation</vt:lpstr>
      <vt:lpstr>Freie Variation</vt:lpstr>
      <vt:lpstr>nicht-kontrastive Distribution</vt:lpstr>
      <vt:lpstr>funktionale Äquivalenz</vt:lpstr>
      <vt:lpstr>funktionale Äquivalenz</vt:lpstr>
      <vt:lpstr>Phonem als Klasse von Phontypen</vt:lpstr>
      <vt:lpstr>Phonem als Klasse von Phontypen</vt:lpstr>
      <vt:lpstr>Allophon</vt:lpstr>
      <vt:lpstr>Das Phonem /l/</vt:lpstr>
    </vt:vector>
  </TitlesOfParts>
  <Company>Universität Bremen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Phonetik und Phonologie</dc:title>
  <dc:subject>Der Artikulationsprozess: Teil 2</dc:subject>
  <dc:creator>Karl Heinz Wagner</dc:creator>
  <cp:lastModifiedBy>Karl Heinz Wagner</cp:lastModifiedBy>
  <cp:revision>129</cp:revision>
  <dcterms:created xsi:type="dcterms:W3CDTF">1999-04-14T06:21:57Z</dcterms:created>
  <dcterms:modified xsi:type="dcterms:W3CDTF">2019-11-16T11:05:22Z</dcterms:modified>
</cp:coreProperties>
</file>